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58" r:id="rId5"/>
    <p:sldId id="262" r:id="rId6"/>
    <p:sldId id="272" r:id="rId7"/>
    <p:sldId id="260" r:id="rId8"/>
    <p:sldId id="265" r:id="rId9"/>
    <p:sldId id="266" r:id="rId10"/>
    <p:sldId id="259" r:id="rId11"/>
    <p:sldId id="264" r:id="rId12"/>
    <p:sldId id="268" r:id="rId13"/>
    <p:sldId id="269" r:id="rId14"/>
    <p:sldId id="270" r:id="rId15"/>
    <p:sldId id="267" r:id="rId16"/>
    <p:sldId id="271" r:id="rId17"/>
    <p:sldId id="273" r:id="rId18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99FF66"/>
    <a:srgbClr val="009900"/>
    <a:srgbClr val="CCFFCC"/>
    <a:srgbClr val="99FF33"/>
    <a:srgbClr val="CCFF99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6498F7-F840-4790-B8BB-6BE950B473F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0E68B3-8C05-4D9F-98A2-163FF7C2682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pattFill prst="pct70">
          <a:fgClr>
            <a:schemeClr val="bg1"/>
          </a:fgClr>
          <a:bgClr>
            <a:srgbClr val="3366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8" name="Picture 22" descr="it_vrsek_zel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72225"/>
            <a:ext cx="9144000" cy="512763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46275"/>
                  <a:invGamma/>
                  <a:alpha val="59000"/>
                </a:srgbClr>
              </a:gs>
              <a:gs pos="100000">
                <a:srgbClr val="0033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848600" cy="12461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80963"/>
            <a:ext cx="751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>
                <a:alpha val="50999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CCFFCC"/>
                </a:solidFill>
                <a:latin typeface="Tahoma" pitchFamily="34" charset="0"/>
              </a:rPr>
              <a:t>Univerzita Karlova v Praze, Pedagogická fakulta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95400" y="476250"/>
            <a:ext cx="738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CCFFCC"/>
                </a:solidFill>
                <a:latin typeface="Tahoma" pitchFamily="34" charset="0"/>
              </a:rPr>
              <a:t>Katedra informačních technologií a technické výchovy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2565400"/>
            <a:ext cx="8677275" cy="71438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 flipH="1">
            <a:off x="-23019" y="2155032"/>
            <a:ext cx="1304925" cy="36512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6381750"/>
            <a:ext cx="6400800" cy="47625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600">
                <a:solidFill>
                  <a:srgbClr val="CCFFCC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14360" name="Picture 24" descr="logo_zel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52738"/>
            <a:ext cx="3313113" cy="3306762"/>
          </a:xfrm>
          <a:prstGeom prst="rect">
            <a:avLst/>
          </a:prstGeom>
          <a:noFill/>
        </p:spPr>
      </p:pic>
      <p:pic>
        <p:nvPicPr>
          <p:cNvPr id="14362" name="Picture 26" descr="logo_zelen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44450"/>
            <a:ext cx="1116012" cy="1112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765175"/>
            <a:ext cx="2057400" cy="55546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765175"/>
            <a:ext cx="6019800" cy="55546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883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2205038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rgbClr val="CC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1" name="Picture 39" descr="logo_zelena_svet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1500" y="3357563"/>
            <a:ext cx="3668713" cy="3662362"/>
          </a:xfrm>
          <a:prstGeom prst="rect">
            <a:avLst/>
          </a:prstGeom>
          <a:noFill/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480175"/>
            <a:ext cx="9144000" cy="404813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46275"/>
                  <a:invGamma/>
                  <a:alpha val="59000"/>
                </a:srgbClr>
              </a:gs>
              <a:gs pos="100000">
                <a:srgbClr val="0033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 rot="10800000"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46275"/>
                  <a:invGamma/>
                  <a:alpha val="59000"/>
                </a:srgbClr>
              </a:gs>
              <a:gs pos="100000">
                <a:srgbClr val="0033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3326" name="Picture 14" descr="logo_hnedaS"/>
          <p:cNvPicPr>
            <a:picLocks noChangeAspect="1" noChangeArrowheads="1"/>
          </p:cNvPicPr>
          <p:nvPr/>
        </p:nvPicPr>
        <p:blipFill>
          <a:blip r:embed="rId14" cstate="print">
            <a:lum bright="100000" contrast="24000"/>
          </a:blip>
          <a:srcRect/>
          <a:stretch>
            <a:fillRect/>
          </a:stretch>
        </p:blipFill>
        <p:spPr bwMode="auto">
          <a:xfrm>
            <a:off x="827088" y="3716338"/>
            <a:ext cx="5381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7550" y="115888"/>
            <a:ext cx="738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CCFFCC"/>
                </a:solidFill>
                <a:latin typeface="Tahoma" pitchFamily="34" charset="0"/>
              </a:rPr>
              <a:t>Katedra informačních technologií a technické výchovy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920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716463" y="6524625"/>
            <a:ext cx="44275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146800" y="6553200"/>
            <a:ext cx="2997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cs-CZ" b="1">
                <a:solidFill>
                  <a:srgbClr val="CCFFCC"/>
                </a:solidFill>
              </a:rPr>
              <a:t>© Praha UK PedF KITTV, 200</a:t>
            </a:r>
            <a:r>
              <a:rPr lang="en-US" b="1">
                <a:solidFill>
                  <a:srgbClr val="CCFFCC"/>
                </a:solidFill>
              </a:rPr>
              <a:t>7/08</a:t>
            </a:r>
            <a:r>
              <a:rPr lang="cs-CZ" b="1">
                <a:solidFill>
                  <a:srgbClr val="CCFFCC"/>
                </a:solidFill>
              </a:rPr>
              <a:t> </a:t>
            </a:r>
          </a:p>
        </p:txBody>
      </p:sp>
      <p:pic>
        <p:nvPicPr>
          <p:cNvPr id="13346" name="Picture 34" descr="logo_zelena_svetl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44450"/>
            <a:ext cx="611188" cy="609600"/>
          </a:xfrm>
          <a:prstGeom prst="rect">
            <a:avLst/>
          </a:prstGeom>
          <a:noFill/>
        </p:spPr>
      </p:pic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323850" y="2016125"/>
            <a:ext cx="8677275" cy="71438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 rot="5400000" flipH="1">
            <a:off x="-23019" y="1605757"/>
            <a:ext cx="1304925" cy="36512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33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Ø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800">
          <a:solidFill>
            <a:srgbClr val="00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400">
          <a:solidFill>
            <a:srgbClr val="00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000">
          <a:solidFill>
            <a:srgbClr val="00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Wingdings" pitchFamily="2" charset="2"/>
        <a:buChar char="Ø"/>
        <a:defRPr sz="2000">
          <a:solidFill>
            <a:srgbClr val="0033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f/f1/ERD_Representation.sv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eter_Ch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Modelování databáze</a:t>
            </a: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PhDr. Josef Procházka, Ph.D. 2011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atributy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Identifikační klíč </a:t>
            </a:r>
          </a:p>
          <a:p>
            <a:pPr lvl="1"/>
            <a:r>
              <a:rPr lang="cs-CZ" dirty="0" smtClean="0"/>
              <a:t>Atribut, nebo množina atributů sloužící pro jednoznačné určení entity</a:t>
            </a:r>
          </a:p>
          <a:p>
            <a:pPr lvl="1"/>
            <a:r>
              <a:rPr lang="cs-CZ" dirty="0" smtClean="0"/>
              <a:t>Primární klíč, Částečný klíč, Cizí klíč</a:t>
            </a:r>
          </a:p>
          <a:p>
            <a:r>
              <a:rPr lang="cs-CZ" dirty="0" smtClean="0"/>
              <a:t>Vztah a Závislost entit</a:t>
            </a:r>
          </a:p>
          <a:p>
            <a:pPr lvl="1"/>
            <a:r>
              <a:rPr lang="cs-CZ" dirty="0" smtClean="0"/>
              <a:t>Identifikačně závislé</a:t>
            </a:r>
          </a:p>
          <a:p>
            <a:pPr lvl="1"/>
            <a:r>
              <a:rPr lang="cs-CZ" dirty="0" smtClean="0"/>
              <a:t>Existenčně </a:t>
            </a:r>
            <a:r>
              <a:rPr lang="cs-CZ" dirty="0" smtClean="0"/>
              <a:t>závislé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Atributy entit</a:t>
            </a:r>
            <a:endParaRPr lang="cs-CZ" dirty="0"/>
          </a:p>
        </p:txBody>
      </p:sp>
      <p:grpSp>
        <p:nvGrpSpPr>
          <p:cNvPr id="4" name="Skupina 33"/>
          <p:cNvGrpSpPr/>
          <p:nvPr/>
        </p:nvGrpSpPr>
        <p:grpSpPr>
          <a:xfrm>
            <a:off x="1115616" y="3573016"/>
            <a:ext cx="6840760" cy="1152128"/>
            <a:chOff x="971600" y="2132856"/>
            <a:chExt cx="6840760" cy="1152128"/>
          </a:xfrm>
        </p:grpSpPr>
        <p:sp>
          <p:nvSpPr>
            <p:cNvPr id="3" name="Obdélník 2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17" name="Kosočtverec 16"/>
            <p:cNvSpPr/>
            <p:nvPr/>
          </p:nvSpPr>
          <p:spPr bwMode="auto">
            <a:xfrm>
              <a:off x="3203848" y="2132856"/>
              <a:ext cx="244827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Narozena / </a:t>
              </a:r>
              <a:br>
                <a:rPr lang="cs-CZ" b="1" dirty="0" smtClean="0"/>
              </a:br>
              <a:r>
                <a:rPr lang="cs-CZ" b="1" dirty="0" smtClean="0"/>
                <a:t> je rodištěm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Místo</a:t>
              </a:r>
            </a:p>
          </p:txBody>
        </p:sp>
        <p:cxnSp>
          <p:nvCxnSpPr>
            <p:cNvPr id="31" name="Přímá spojovací čára 30"/>
            <p:cNvCxnSpPr>
              <a:stCxn id="3" idx="3"/>
              <a:endCxn id="17" idx="1"/>
            </p:cNvCxnSpPr>
            <p:nvPr/>
          </p:nvCxnSpPr>
          <p:spPr bwMode="auto">
            <a:xfrm>
              <a:off x="2411760" y="270892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Přímá spojovací čára 32"/>
            <p:cNvCxnSpPr>
              <a:stCxn id="17" idx="3"/>
              <a:endCxn id="29" idx="1"/>
            </p:cNvCxnSpPr>
            <p:nvPr/>
          </p:nvCxnSpPr>
          <p:spPr bwMode="auto">
            <a:xfrm>
              <a:off x="5652120" y="2708920"/>
              <a:ext cx="720080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Skupina 9"/>
          <p:cNvGrpSpPr/>
          <p:nvPr/>
        </p:nvGrpSpPr>
        <p:grpSpPr>
          <a:xfrm>
            <a:off x="1835696" y="2708920"/>
            <a:ext cx="928460" cy="720080"/>
            <a:chOff x="3597181" y="2636912"/>
            <a:chExt cx="928460" cy="720080"/>
          </a:xfrm>
        </p:grpSpPr>
        <p:sp>
          <p:nvSpPr>
            <p:cNvPr id="11" name="Elipsa 10"/>
            <p:cNvSpPr/>
            <p:nvPr/>
          </p:nvSpPr>
          <p:spPr bwMode="auto">
            <a:xfrm>
              <a:off x="3923928" y="3068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597181" y="2636912"/>
              <a:ext cx="9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Jméno</a:t>
              </a:r>
              <a:endParaRPr lang="cs-CZ" sz="1800" b="1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83568" y="2708920"/>
            <a:ext cx="1159293" cy="720080"/>
            <a:chOff x="4993934" y="3212976"/>
            <a:chExt cx="1159293" cy="720080"/>
          </a:xfrm>
        </p:grpSpPr>
        <p:sp>
          <p:nvSpPr>
            <p:cNvPr id="14" name="Elipsa 1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993934" y="3212976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Rodné č.</a:t>
              </a:r>
              <a:endParaRPr lang="cs-CZ" sz="1800" b="1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6012160" y="2204864"/>
            <a:ext cx="851515" cy="720080"/>
            <a:chOff x="5147823" y="3212976"/>
            <a:chExt cx="851515" cy="720080"/>
          </a:xfrm>
        </p:grpSpPr>
        <p:sp>
          <p:nvSpPr>
            <p:cNvPr id="18" name="Elipsa 1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147823" y="321297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Město</a:t>
              </a:r>
              <a:endParaRPr lang="cs-CZ" sz="1800" b="1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876256" y="2204864"/>
            <a:ext cx="736099" cy="720080"/>
            <a:chOff x="5205532" y="3212976"/>
            <a:chExt cx="736099" cy="720080"/>
          </a:xfrm>
        </p:grpSpPr>
        <p:sp>
          <p:nvSpPr>
            <p:cNvPr id="21" name="Elipsa 20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205532" y="321297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Ulice</a:t>
              </a:r>
              <a:endParaRPr lang="cs-CZ" sz="1800" b="1" dirty="0"/>
            </a:p>
          </p:txBody>
        </p:sp>
      </p:grpSp>
      <p:cxnSp>
        <p:nvCxnSpPr>
          <p:cNvPr id="24" name="Přímá spojovací čára 23"/>
          <p:cNvCxnSpPr>
            <a:stCxn id="14" idx="5"/>
            <a:endCxn id="3" idx="0"/>
          </p:cNvCxnSpPr>
          <p:nvPr/>
        </p:nvCxnSpPr>
        <p:spPr bwMode="auto">
          <a:xfrm>
            <a:off x="1371581" y="3386819"/>
            <a:ext cx="464115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ovací čára 25"/>
          <p:cNvCxnSpPr>
            <a:stCxn id="3" idx="0"/>
            <a:endCxn id="11" idx="3"/>
          </p:cNvCxnSpPr>
          <p:nvPr/>
        </p:nvCxnSpPr>
        <p:spPr bwMode="auto">
          <a:xfrm flipV="1">
            <a:off x="1835696" y="3386819"/>
            <a:ext cx="368928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Skupina 26"/>
          <p:cNvGrpSpPr/>
          <p:nvPr/>
        </p:nvGrpSpPr>
        <p:grpSpPr>
          <a:xfrm>
            <a:off x="7668344" y="2204864"/>
            <a:ext cx="620683" cy="720080"/>
            <a:chOff x="5263243" y="3212976"/>
            <a:chExt cx="620683" cy="720080"/>
          </a:xfrm>
        </p:grpSpPr>
        <p:sp>
          <p:nvSpPr>
            <p:cNvPr id="28" name="Elipsa 2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263243" y="32129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err="1" smtClean="0"/>
                <a:t>Č.p</a:t>
              </a:r>
              <a:r>
                <a:rPr lang="cs-CZ" sz="1800" b="1" dirty="0" smtClean="0"/>
                <a:t>.</a:t>
              </a:r>
              <a:endParaRPr lang="cs-CZ" sz="1800" b="1" dirty="0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7092280" y="3212976"/>
            <a:ext cx="1238195" cy="369332"/>
            <a:chOff x="5436096" y="3635732"/>
            <a:chExt cx="1238195" cy="369332"/>
          </a:xfrm>
        </p:grpSpPr>
        <p:sp>
          <p:nvSpPr>
            <p:cNvPr id="34" name="Elipsa 3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5707359" y="3635732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Adresa</a:t>
              </a:r>
              <a:endParaRPr lang="cs-CZ" sz="1800" b="1" dirty="0"/>
            </a:p>
          </p:txBody>
        </p:sp>
      </p:grpSp>
      <p:cxnSp>
        <p:nvCxnSpPr>
          <p:cNvPr id="38" name="Přímá spojovací čára 37"/>
          <p:cNvCxnSpPr>
            <a:stCxn id="34" idx="4"/>
            <a:endCxn id="29" idx="0"/>
          </p:cNvCxnSpPr>
          <p:nvPr/>
        </p:nvCxnSpPr>
        <p:spPr bwMode="auto">
          <a:xfrm>
            <a:off x="7236296" y="3510300"/>
            <a:ext cx="0" cy="2787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Přímá spojovací čára 39"/>
          <p:cNvCxnSpPr>
            <a:stCxn id="34" idx="1"/>
            <a:endCxn id="18" idx="5"/>
          </p:cNvCxnSpPr>
          <p:nvPr/>
        </p:nvCxnSpPr>
        <p:spPr bwMode="auto">
          <a:xfrm flipH="1" flipV="1">
            <a:off x="6546284" y="2882763"/>
            <a:ext cx="58817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Přímá spojovací čára 41"/>
          <p:cNvCxnSpPr>
            <a:stCxn id="34" idx="0"/>
            <a:endCxn id="21" idx="4"/>
          </p:cNvCxnSpPr>
          <p:nvPr/>
        </p:nvCxnSpPr>
        <p:spPr bwMode="auto">
          <a:xfrm flipV="1">
            <a:off x="7236296" y="2924944"/>
            <a:ext cx="14540" cy="297324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Přímá spojovací čára 45"/>
          <p:cNvCxnSpPr>
            <a:stCxn id="34" idx="7"/>
            <a:endCxn id="28" idx="3"/>
          </p:cNvCxnSpPr>
          <p:nvPr/>
        </p:nvCxnSpPr>
        <p:spPr bwMode="auto">
          <a:xfrm flipV="1">
            <a:off x="7338131" y="2882763"/>
            <a:ext cx="54524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ovéPole 46"/>
          <p:cNvSpPr txBox="1"/>
          <p:nvPr/>
        </p:nvSpPr>
        <p:spPr>
          <a:xfrm>
            <a:off x="5724128" y="3645024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(1,1)</a:t>
            </a:r>
            <a:endParaRPr lang="cs-CZ" sz="200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627784" y="364502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(0,N)</a:t>
            </a:r>
            <a:endParaRPr lang="cs-CZ" sz="2000" b="1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331640" y="4869160"/>
            <a:ext cx="1005404" cy="657364"/>
            <a:chOff x="4965333" y="2708920"/>
            <a:chExt cx="1005404" cy="657364"/>
          </a:xfrm>
        </p:grpSpPr>
        <p:sp>
          <p:nvSpPr>
            <p:cNvPr id="51" name="Elipsa 50"/>
            <p:cNvSpPr/>
            <p:nvPr/>
          </p:nvSpPr>
          <p:spPr bwMode="auto">
            <a:xfrm>
              <a:off x="5325373" y="270892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965333" y="2996952"/>
              <a:ext cx="100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kontakt</a:t>
              </a:r>
              <a:endParaRPr lang="cs-CZ" sz="1800" b="1" dirty="0"/>
            </a:p>
          </p:txBody>
        </p:sp>
      </p:grpSp>
      <p:cxnSp>
        <p:nvCxnSpPr>
          <p:cNvPr id="54" name="Přímá spojovací čára 53"/>
          <p:cNvCxnSpPr>
            <a:stCxn id="3" idx="2"/>
            <a:endCxn id="51" idx="0"/>
          </p:cNvCxnSpPr>
          <p:nvPr/>
        </p:nvCxnSpPr>
        <p:spPr bwMode="auto">
          <a:xfrm>
            <a:off x="1835696" y="4509120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Zástupný symbol pro obsah 2"/>
          <p:cNvSpPr txBox="1">
            <a:spLocks/>
          </p:cNvSpPr>
          <p:nvPr/>
        </p:nvSpPr>
        <p:spPr>
          <a:xfrm>
            <a:off x="4932040" y="3140968"/>
            <a:ext cx="1728192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tabLst/>
              <a:defRPr/>
            </a:pPr>
            <a:r>
              <a:rPr lang="cs-CZ" sz="1800" kern="0" dirty="0" smtClean="0">
                <a:solidFill>
                  <a:srgbClr val="FF0000"/>
                </a:solidFill>
                <a:latin typeface="+mn-lt"/>
              </a:rPr>
              <a:t>Složený atribut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9" name="Přímá spojovací šipka 78"/>
          <p:cNvCxnSpPr>
            <a:stCxn id="78" idx="3"/>
          </p:cNvCxnSpPr>
          <p:nvPr/>
        </p:nvCxnSpPr>
        <p:spPr bwMode="auto">
          <a:xfrm>
            <a:off x="6660232" y="3320988"/>
            <a:ext cx="288032" cy="36004"/>
          </a:xfrm>
          <a:prstGeom prst="straightConnector1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atributy</a:t>
            </a:r>
            <a:endParaRPr lang="cs-CZ" dirty="0"/>
          </a:p>
        </p:txBody>
      </p:sp>
      <p:grpSp>
        <p:nvGrpSpPr>
          <p:cNvPr id="4" name="Skupina 33"/>
          <p:cNvGrpSpPr/>
          <p:nvPr/>
        </p:nvGrpSpPr>
        <p:grpSpPr>
          <a:xfrm>
            <a:off x="1115616" y="3573016"/>
            <a:ext cx="6840760" cy="1152128"/>
            <a:chOff x="971600" y="2132856"/>
            <a:chExt cx="6840760" cy="1152128"/>
          </a:xfrm>
        </p:grpSpPr>
        <p:sp>
          <p:nvSpPr>
            <p:cNvPr id="3" name="Obdélník 2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17" name="Kosočtverec 16"/>
            <p:cNvSpPr/>
            <p:nvPr/>
          </p:nvSpPr>
          <p:spPr bwMode="auto">
            <a:xfrm>
              <a:off x="3203848" y="2132856"/>
              <a:ext cx="244827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Narozena / </a:t>
              </a:r>
              <a:br>
                <a:rPr lang="cs-CZ" b="1" dirty="0" smtClean="0"/>
              </a:br>
              <a:r>
                <a:rPr lang="cs-CZ" b="1" dirty="0" smtClean="0"/>
                <a:t> je rodištěm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Místo</a:t>
              </a:r>
            </a:p>
          </p:txBody>
        </p:sp>
        <p:cxnSp>
          <p:nvCxnSpPr>
            <p:cNvPr id="31" name="Přímá spojovací čára 30"/>
            <p:cNvCxnSpPr>
              <a:stCxn id="3" idx="3"/>
              <a:endCxn id="17" idx="1"/>
            </p:cNvCxnSpPr>
            <p:nvPr/>
          </p:nvCxnSpPr>
          <p:spPr bwMode="auto">
            <a:xfrm>
              <a:off x="2411760" y="270892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Přímá spojovací čára 32"/>
            <p:cNvCxnSpPr>
              <a:stCxn id="17" idx="3"/>
              <a:endCxn id="29" idx="1"/>
            </p:cNvCxnSpPr>
            <p:nvPr/>
          </p:nvCxnSpPr>
          <p:spPr bwMode="auto">
            <a:xfrm>
              <a:off x="5652120" y="2708920"/>
              <a:ext cx="720080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Skupina 9"/>
          <p:cNvGrpSpPr/>
          <p:nvPr/>
        </p:nvGrpSpPr>
        <p:grpSpPr>
          <a:xfrm>
            <a:off x="1835696" y="2708920"/>
            <a:ext cx="928460" cy="720080"/>
            <a:chOff x="3597181" y="2636912"/>
            <a:chExt cx="928460" cy="720080"/>
          </a:xfrm>
        </p:grpSpPr>
        <p:sp>
          <p:nvSpPr>
            <p:cNvPr id="11" name="Elipsa 10"/>
            <p:cNvSpPr/>
            <p:nvPr/>
          </p:nvSpPr>
          <p:spPr bwMode="auto">
            <a:xfrm>
              <a:off x="3923928" y="3068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597181" y="2636912"/>
              <a:ext cx="9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Jméno</a:t>
              </a:r>
              <a:endParaRPr lang="cs-CZ" sz="1800" b="1" dirty="0"/>
            </a:p>
          </p:txBody>
        </p:sp>
      </p:grpSp>
      <p:grpSp>
        <p:nvGrpSpPr>
          <p:cNvPr id="6" name="Skupina 12"/>
          <p:cNvGrpSpPr/>
          <p:nvPr/>
        </p:nvGrpSpPr>
        <p:grpSpPr>
          <a:xfrm>
            <a:off x="683568" y="2708920"/>
            <a:ext cx="1159293" cy="720080"/>
            <a:chOff x="4993934" y="3212976"/>
            <a:chExt cx="1159293" cy="720080"/>
          </a:xfrm>
        </p:grpSpPr>
        <p:sp>
          <p:nvSpPr>
            <p:cNvPr id="14" name="Elipsa 1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rgbClr val="0033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993934" y="3212976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u="sng" dirty="0" smtClean="0"/>
                <a:t>Rodné č.</a:t>
              </a:r>
              <a:endParaRPr lang="cs-CZ" sz="1800" b="1" u="sng" dirty="0"/>
            </a:p>
          </p:txBody>
        </p:sp>
      </p:grpSp>
      <p:grpSp>
        <p:nvGrpSpPr>
          <p:cNvPr id="7" name="Skupina 15"/>
          <p:cNvGrpSpPr/>
          <p:nvPr/>
        </p:nvGrpSpPr>
        <p:grpSpPr>
          <a:xfrm>
            <a:off x="6012160" y="2204864"/>
            <a:ext cx="851515" cy="720080"/>
            <a:chOff x="5147823" y="3212976"/>
            <a:chExt cx="851515" cy="720080"/>
          </a:xfrm>
        </p:grpSpPr>
        <p:sp>
          <p:nvSpPr>
            <p:cNvPr id="18" name="Elipsa 1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147823" y="321297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Město</a:t>
              </a:r>
              <a:endParaRPr lang="cs-CZ" sz="1800" b="1" dirty="0"/>
            </a:p>
          </p:txBody>
        </p:sp>
      </p:grpSp>
      <p:grpSp>
        <p:nvGrpSpPr>
          <p:cNvPr id="8" name="Skupina 19"/>
          <p:cNvGrpSpPr/>
          <p:nvPr/>
        </p:nvGrpSpPr>
        <p:grpSpPr>
          <a:xfrm>
            <a:off x="6876256" y="2204864"/>
            <a:ext cx="736099" cy="720080"/>
            <a:chOff x="5205532" y="3212976"/>
            <a:chExt cx="736099" cy="720080"/>
          </a:xfrm>
        </p:grpSpPr>
        <p:sp>
          <p:nvSpPr>
            <p:cNvPr id="21" name="Elipsa 20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205532" y="321297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Ulice</a:t>
              </a:r>
              <a:endParaRPr lang="cs-CZ" sz="1800" b="1" dirty="0"/>
            </a:p>
          </p:txBody>
        </p:sp>
      </p:grpSp>
      <p:cxnSp>
        <p:nvCxnSpPr>
          <p:cNvPr id="24" name="Přímá spojovací čára 23"/>
          <p:cNvCxnSpPr>
            <a:stCxn id="14" idx="5"/>
            <a:endCxn id="3" idx="0"/>
          </p:cNvCxnSpPr>
          <p:nvPr/>
        </p:nvCxnSpPr>
        <p:spPr bwMode="auto">
          <a:xfrm>
            <a:off x="1371581" y="3386819"/>
            <a:ext cx="464115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ovací čára 25"/>
          <p:cNvCxnSpPr>
            <a:stCxn id="3" idx="0"/>
            <a:endCxn id="11" idx="3"/>
          </p:cNvCxnSpPr>
          <p:nvPr/>
        </p:nvCxnSpPr>
        <p:spPr bwMode="auto">
          <a:xfrm flipV="1">
            <a:off x="1835696" y="3386819"/>
            <a:ext cx="368928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Skupina 26"/>
          <p:cNvGrpSpPr/>
          <p:nvPr/>
        </p:nvGrpSpPr>
        <p:grpSpPr>
          <a:xfrm>
            <a:off x="7668344" y="2204864"/>
            <a:ext cx="620683" cy="720080"/>
            <a:chOff x="5263243" y="3212976"/>
            <a:chExt cx="620683" cy="720080"/>
          </a:xfrm>
        </p:grpSpPr>
        <p:sp>
          <p:nvSpPr>
            <p:cNvPr id="28" name="Elipsa 2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263243" y="32129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err="1" smtClean="0"/>
                <a:t>Č.p</a:t>
              </a:r>
              <a:r>
                <a:rPr lang="cs-CZ" sz="1800" b="1" dirty="0" smtClean="0"/>
                <a:t>.</a:t>
              </a:r>
              <a:endParaRPr lang="cs-CZ" sz="1800" b="1" dirty="0"/>
            </a:p>
          </p:txBody>
        </p:sp>
      </p:grpSp>
      <p:grpSp>
        <p:nvGrpSpPr>
          <p:cNvPr id="10" name="Skupina 31"/>
          <p:cNvGrpSpPr/>
          <p:nvPr/>
        </p:nvGrpSpPr>
        <p:grpSpPr>
          <a:xfrm>
            <a:off x="7092280" y="3212976"/>
            <a:ext cx="1238195" cy="369332"/>
            <a:chOff x="5436096" y="3635732"/>
            <a:chExt cx="1238195" cy="369332"/>
          </a:xfrm>
        </p:grpSpPr>
        <p:sp>
          <p:nvSpPr>
            <p:cNvPr id="34" name="Elipsa 3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rgbClr val="0033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5707359" y="3635732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u="sng" dirty="0" smtClean="0"/>
                <a:t>Adresa</a:t>
              </a:r>
              <a:endParaRPr lang="cs-CZ" sz="1800" b="1" u="sng" dirty="0"/>
            </a:p>
          </p:txBody>
        </p:sp>
      </p:grpSp>
      <p:cxnSp>
        <p:nvCxnSpPr>
          <p:cNvPr id="38" name="Přímá spojovací čára 37"/>
          <p:cNvCxnSpPr>
            <a:stCxn id="34" idx="4"/>
            <a:endCxn id="29" idx="0"/>
          </p:cNvCxnSpPr>
          <p:nvPr/>
        </p:nvCxnSpPr>
        <p:spPr bwMode="auto">
          <a:xfrm>
            <a:off x="7236296" y="3510300"/>
            <a:ext cx="0" cy="2787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Přímá spojovací čára 39"/>
          <p:cNvCxnSpPr>
            <a:stCxn id="34" idx="1"/>
            <a:endCxn id="18" idx="5"/>
          </p:cNvCxnSpPr>
          <p:nvPr/>
        </p:nvCxnSpPr>
        <p:spPr bwMode="auto">
          <a:xfrm flipH="1" flipV="1">
            <a:off x="6546284" y="2882763"/>
            <a:ext cx="58817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Přímá spojovací čára 41"/>
          <p:cNvCxnSpPr>
            <a:stCxn id="34" idx="0"/>
            <a:endCxn id="21" idx="4"/>
          </p:cNvCxnSpPr>
          <p:nvPr/>
        </p:nvCxnSpPr>
        <p:spPr bwMode="auto">
          <a:xfrm flipV="1">
            <a:off x="7236296" y="2924944"/>
            <a:ext cx="14540" cy="297324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Přímá spojovací čára 45"/>
          <p:cNvCxnSpPr>
            <a:stCxn id="34" idx="7"/>
            <a:endCxn id="28" idx="3"/>
          </p:cNvCxnSpPr>
          <p:nvPr/>
        </p:nvCxnSpPr>
        <p:spPr bwMode="auto">
          <a:xfrm flipV="1">
            <a:off x="7338131" y="2882763"/>
            <a:ext cx="54524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ovéPole 46"/>
          <p:cNvSpPr txBox="1"/>
          <p:nvPr/>
        </p:nvSpPr>
        <p:spPr>
          <a:xfrm>
            <a:off x="5724128" y="3645024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(1,1)</a:t>
            </a:r>
            <a:endParaRPr lang="cs-CZ" sz="200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627784" y="364502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(0,N)</a:t>
            </a:r>
            <a:endParaRPr lang="cs-CZ" sz="2000" b="1" dirty="0"/>
          </a:p>
        </p:txBody>
      </p:sp>
      <p:grpSp>
        <p:nvGrpSpPr>
          <p:cNvPr id="13" name="Skupina 49"/>
          <p:cNvGrpSpPr/>
          <p:nvPr/>
        </p:nvGrpSpPr>
        <p:grpSpPr>
          <a:xfrm>
            <a:off x="1331640" y="4869160"/>
            <a:ext cx="1005404" cy="657364"/>
            <a:chOff x="4965333" y="2708920"/>
            <a:chExt cx="1005404" cy="657364"/>
          </a:xfrm>
        </p:grpSpPr>
        <p:sp>
          <p:nvSpPr>
            <p:cNvPr id="51" name="Elipsa 50"/>
            <p:cNvSpPr/>
            <p:nvPr/>
          </p:nvSpPr>
          <p:spPr bwMode="auto">
            <a:xfrm>
              <a:off x="5325373" y="270892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965333" y="2996952"/>
              <a:ext cx="100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kontakt</a:t>
              </a:r>
              <a:endParaRPr lang="cs-CZ" sz="1800" b="1" dirty="0"/>
            </a:p>
          </p:txBody>
        </p:sp>
      </p:grpSp>
      <p:cxnSp>
        <p:nvCxnSpPr>
          <p:cNvPr id="54" name="Přímá spojovací čára 53"/>
          <p:cNvCxnSpPr>
            <a:stCxn id="3" idx="2"/>
            <a:endCxn id="51" idx="0"/>
          </p:cNvCxnSpPr>
          <p:nvPr/>
        </p:nvCxnSpPr>
        <p:spPr bwMode="auto">
          <a:xfrm>
            <a:off x="1835696" y="4509120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Zástupný symbol pro obsah 2"/>
          <p:cNvSpPr txBox="1">
            <a:spLocks/>
          </p:cNvSpPr>
          <p:nvPr/>
        </p:nvSpPr>
        <p:spPr>
          <a:xfrm>
            <a:off x="1691680" y="2204864"/>
            <a:ext cx="1512168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tabLst/>
              <a:defRPr/>
            </a:pPr>
            <a:r>
              <a:rPr lang="cs-CZ" sz="1800" kern="0" dirty="0" smtClean="0">
                <a:solidFill>
                  <a:srgbClr val="FF0000"/>
                </a:solidFill>
                <a:latin typeface="+mn-lt"/>
              </a:rPr>
              <a:t>Primární klíč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Přímá spojovací šipka 59"/>
          <p:cNvCxnSpPr>
            <a:stCxn id="59" idx="1"/>
            <a:endCxn id="15" idx="0"/>
          </p:cNvCxnSpPr>
          <p:nvPr/>
        </p:nvCxnSpPr>
        <p:spPr bwMode="auto">
          <a:xfrm flipH="1">
            <a:off x="1263215" y="2384884"/>
            <a:ext cx="428465" cy="324036"/>
          </a:xfrm>
          <a:prstGeom prst="straightConnector1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Zástupný symbol pro obsah 2"/>
          <p:cNvSpPr txBox="1">
            <a:spLocks/>
          </p:cNvSpPr>
          <p:nvPr/>
        </p:nvSpPr>
        <p:spPr>
          <a:xfrm>
            <a:off x="5076056" y="3140968"/>
            <a:ext cx="1440160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tabLst/>
              <a:defRPr/>
            </a:pPr>
            <a:r>
              <a:rPr lang="cs-CZ" sz="1800" kern="0" dirty="0" smtClean="0">
                <a:solidFill>
                  <a:srgbClr val="FF0000"/>
                </a:solidFill>
                <a:latin typeface="+mn-lt"/>
              </a:rPr>
              <a:t>Složený klíč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5" name="Přímá spojovací šipka 64"/>
          <p:cNvCxnSpPr>
            <a:stCxn id="64" idx="3"/>
          </p:cNvCxnSpPr>
          <p:nvPr/>
        </p:nvCxnSpPr>
        <p:spPr bwMode="auto">
          <a:xfrm>
            <a:off x="6516216" y="3320988"/>
            <a:ext cx="432048" cy="36004"/>
          </a:xfrm>
          <a:prstGeom prst="straightConnector1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Parcialita</a:t>
            </a:r>
            <a:r>
              <a:rPr lang="cs-CZ" dirty="0" smtClean="0"/>
              <a:t> atributu</a:t>
            </a:r>
            <a:endParaRPr lang="cs-CZ" dirty="0"/>
          </a:p>
        </p:txBody>
      </p:sp>
      <p:grpSp>
        <p:nvGrpSpPr>
          <p:cNvPr id="4" name="Skupina 33"/>
          <p:cNvGrpSpPr/>
          <p:nvPr/>
        </p:nvGrpSpPr>
        <p:grpSpPr>
          <a:xfrm>
            <a:off x="1115616" y="3573016"/>
            <a:ext cx="6840760" cy="1152128"/>
            <a:chOff x="971600" y="2132856"/>
            <a:chExt cx="6840760" cy="1152128"/>
          </a:xfrm>
        </p:grpSpPr>
        <p:sp>
          <p:nvSpPr>
            <p:cNvPr id="3" name="Obdélník 2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17" name="Kosočtverec 16"/>
            <p:cNvSpPr/>
            <p:nvPr/>
          </p:nvSpPr>
          <p:spPr bwMode="auto">
            <a:xfrm>
              <a:off x="3203848" y="2132856"/>
              <a:ext cx="244827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Narozena / </a:t>
              </a:r>
              <a:br>
                <a:rPr lang="cs-CZ" b="1" dirty="0" smtClean="0"/>
              </a:br>
              <a:r>
                <a:rPr lang="cs-CZ" b="1" dirty="0" smtClean="0"/>
                <a:t> je rodištěm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Místo</a:t>
              </a:r>
            </a:p>
          </p:txBody>
        </p:sp>
        <p:cxnSp>
          <p:nvCxnSpPr>
            <p:cNvPr id="31" name="Přímá spojovací čára 30"/>
            <p:cNvCxnSpPr>
              <a:stCxn id="3" idx="3"/>
              <a:endCxn id="17" idx="1"/>
            </p:cNvCxnSpPr>
            <p:nvPr/>
          </p:nvCxnSpPr>
          <p:spPr bwMode="auto">
            <a:xfrm>
              <a:off x="2411760" y="270892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Přímá spojovací čára 32"/>
            <p:cNvCxnSpPr>
              <a:stCxn id="17" idx="3"/>
              <a:endCxn id="29" idx="1"/>
            </p:cNvCxnSpPr>
            <p:nvPr/>
          </p:nvCxnSpPr>
          <p:spPr bwMode="auto">
            <a:xfrm>
              <a:off x="5652120" y="2708920"/>
              <a:ext cx="720080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Skupina 9"/>
          <p:cNvGrpSpPr/>
          <p:nvPr/>
        </p:nvGrpSpPr>
        <p:grpSpPr>
          <a:xfrm>
            <a:off x="1835696" y="2708920"/>
            <a:ext cx="928460" cy="720080"/>
            <a:chOff x="3597181" y="2636912"/>
            <a:chExt cx="928460" cy="720080"/>
          </a:xfrm>
        </p:grpSpPr>
        <p:sp>
          <p:nvSpPr>
            <p:cNvPr id="11" name="Elipsa 10"/>
            <p:cNvSpPr/>
            <p:nvPr/>
          </p:nvSpPr>
          <p:spPr bwMode="auto">
            <a:xfrm>
              <a:off x="3923928" y="3068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597181" y="2636912"/>
              <a:ext cx="9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Jméno</a:t>
              </a:r>
              <a:endParaRPr lang="cs-CZ" sz="1800" b="1" dirty="0"/>
            </a:p>
          </p:txBody>
        </p:sp>
      </p:grpSp>
      <p:grpSp>
        <p:nvGrpSpPr>
          <p:cNvPr id="6" name="Skupina 12"/>
          <p:cNvGrpSpPr/>
          <p:nvPr/>
        </p:nvGrpSpPr>
        <p:grpSpPr>
          <a:xfrm>
            <a:off x="683568" y="2708920"/>
            <a:ext cx="1159293" cy="720080"/>
            <a:chOff x="4993934" y="3212976"/>
            <a:chExt cx="1159293" cy="720080"/>
          </a:xfrm>
        </p:grpSpPr>
        <p:sp>
          <p:nvSpPr>
            <p:cNvPr id="14" name="Elipsa 1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rgbClr val="0033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993934" y="3212976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u="sng" dirty="0" smtClean="0"/>
                <a:t>Rodné č.</a:t>
              </a:r>
              <a:endParaRPr lang="cs-CZ" sz="1800" b="1" u="sng" dirty="0"/>
            </a:p>
          </p:txBody>
        </p:sp>
      </p:grpSp>
      <p:grpSp>
        <p:nvGrpSpPr>
          <p:cNvPr id="7" name="Skupina 15"/>
          <p:cNvGrpSpPr/>
          <p:nvPr/>
        </p:nvGrpSpPr>
        <p:grpSpPr>
          <a:xfrm>
            <a:off x="6012160" y="2204864"/>
            <a:ext cx="851515" cy="720080"/>
            <a:chOff x="5147823" y="3212976"/>
            <a:chExt cx="851515" cy="720080"/>
          </a:xfrm>
        </p:grpSpPr>
        <p:sp>
          <p:nvSpPr>
            <p:cNvPr id="18" name="Elipsa 1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147823" y="321297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Město</a:t>
              </a:r>
              <a:endParaRPr lang="cs-CZ" sz="1800" b="1" dirty="0"/>
            </a:p>
          </p:txBody>
        </p:sp>
      </p:grpSp>
      <p:grpSp>
        <p:nvGrpSpPr>
          <p:cNvPr id="8" name="Skupina 19"/>
          <p:cNvGrpSpPr/>
          <p:nvPr/>
        </p:nvGrpSpPr>
        <p:grpSpPr>
          <a:xfrm>
            <a:off x="6876256" y="2204864"/>
            <a:ext cx="736099" cy="720080"/>
            <a:chOff x="5205532" y="3212976"/>
            <a:chExt cx="736099" cy="720080"/>
          </a:xfrm>
        </p:grpSpPr>
        <p:sp>
          <p:nvSpPr>
            <p:cNvPr id="21" name="Elipsa 20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205532" y="321297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Ulice</a:t>
              </a:r>
              <a:endParaRPr lang="cs-CZ" sz="1800" b="1" dirty="0"/>
            </a:p>
          </p:txBody>
        </p:sp>
      </p:grpSp>
      <p:cxnSp>
        <p:nvCxnSpPr>
          <p:cNvPr id="24" name="Přímá spojovací čára 23"/>
          <p:cNvCxnSpPr>
            <a:stCxn id="14" idx="5"/>
            <a:endCxn id="3" idx="0"/>
          </p:cNvCxnSpPr>
          <p:nvPr/>
        </p:nvCxnSpPr>
        <p:spPr bwMode="auto">
          <a:xfrm>
            <a:off x="1371581" y="3386819"/>
            <a:ext cx="464115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ovací čára 25"/>
          <p:cNvCxnSpPr>
            <a:stCxn id="3" idx="0"/>
            <a:endCxn id="11" idx="3"/>
          </p:cNvCxnSpPr>
          <p:nvPr/>
        </p:nvCxnSpPr>
        <p:spPr bwMode="auto">
          <a:xfrm flipV="1">
            <a:off x="1835696" y="3386819"/>
            <a:ext cx="368928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Skupina 26"/>
          <p:cNvGrpSpPr/>
          <p:nvPr/>
        </p:nvGrpSpPr>
        <p:grpSpPr>
          <a:xfrm>
            <a:off x="7668344" y="2204864"/>
            <a:ext cx="620683" cy="720080"/>
            <a:chOff x="5263243" y="3212976"/>
            <a:chExt cx="620683" cy="720080"/>
          </a:xfrm>
        </p:grpSpPr>
        <p:sp>
          <p:nvSpPr>
            <p:cNvPr id="28" name="Elipsa 2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263243" y="32129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err="1" smtClean="0"/>
                <a:t>Č.p</a:t>
              </a:r>
              <a:r>
                <a:rPr lang="cs-CZ" sz="1800" b="1" dirty="0" smtClean="0"/>
                <a:t>.</a:t>
              </a:r>
              <a:endParaRPr lang="cs-CZ" sz="1800" b="1" dirty="0"/>
            </a:p>
          </p:txBody>
        </p:sp>
      </p:grpSp>
      <p:grpSp>
        <p:nvGrpSpPr>
          <p:cNvPr id="10" name="Skupina 31"/>
          <p:cNvGrpSpPr/>
          <p:nvPr/>
        </p:nvGrpSpPr>
        <p:grpSpPr>
          <a:xfrm>
            <a:off x="7092280" y="3212976"/>
            <a:ext cx="1238195" cy="369332"/>
            <a:chOff x="5436096" y="3635732"/>
            <a:chExt cx="1238195" cy="369332"/>
          </a:xfrm>
        </p:grpSpPr>
        <p:sp>
          <p:nvSpPr>
            <p:cNvPr id="34" name="Elipsa 3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rgbClr val="0033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5707359" y="3635732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u="sng" dirty="0" smtClean="0"/>
                <a:t>Adresa</a:t>
              </a:r>
              <a:endParaRPr lang="cs-CZ" sz="1800" b="1" u="sng" dirty="0"/>
            </a:p>
          </p:txBody>
        </p:sp>
      </p:grpSp>
      <p:cxnSp>
        <p:nvCxnSpPr>
          <p:cNvPr id="38" name="Přímá spojovací čára 37"/>
          <p:cNvCxnSpPr>
            <a:stCxn id="34" idx="4"/>
            <a:endCxn id="29" idx="0"/>
          </p:cNvCxnSpPr>
          <p:nvPr/>
        </p:nvCxnSpPr>
        <p:spPr bwMode="auto">
          <a:xfrm>
            <a:off x="7236296" y="3510300"/>
            <a:ext cx="0" cy="2787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Přímá spojovací čára 39"/>
          <p:cNvCxnSpPr>
            <a:stCxn id="34" idx="1"/>
            <a:endCxn id="18" idx="5"/>
          </p:cNvCxnSpPr>
          <p:nvPr/>
        </p:nvCxnSpPr>
        <p:spPr bwMode="auto">
          <a:xfrm flipH="1" flipV="1">
            <a:off x="6546284" y="2882763"/>
            <a:ext cx="58817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Přímá spojovací čára 41"/>
          <p:cNvCxnSpPr>
            <a:stCxn id="34" idx="0"/>
            <a:endCxn id="21" idx="4"/>
          </p:cNvCxnSpPr>
          <p:nvPr/>
        </p:nvCxnSpPr>
        <p:spPr bwMode="auto">
          <a:xfrm flipV="1">
            <a:off x="7236296" y="2924944"/>
            <a:ext cx="14540" cy="297324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Přímá spojovací čára 45"/>
          <p:cNvCxnSpPr>
            <a:stCxn id="34" idx="7"/>
            <a:endCxn id="28" idx="3"/>
          </p:cNvCxnSpPr>
          <p:nvPr/>
        </p:nvCxnSpPr>
        <p:spPr bwMode="auto">
          <a:xfrm flipV="1">
            <a:off x="7338131" y="2882763"/>
            <a:ext cx="54524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ovéPole 46"/>
          <p:cNvSpPr txBox="1"/>
          <p:nvPr/>
        </p:nvSpPr>
        <p:spPr>
          <a:xfrm>
            <a:off x="5724128" y="3645024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(1,1)</a:t>
            </a:r>
            <a:endParaRPr lang="cs-CZ" sz="200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627784" y="364502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(0,N)</a:t>
            </a:r>
            <a:endParaRPr lang="cs-CZ" sz="2000" b="1" dirty="0"/>
          </a:p>
        </p:txBody>
      </p:sp>
      <p:sp>
        <p:nvSpPr>
          <p:cNvPr id="49" name="Zástupný symbol pro obsah 2"/>
          <p:cNvSpPr txBox="1">
            <a:spLocks/>
          </p:cNvSpPr>
          <p:nvPr/>
        </p:nvSpPr>
        <p:spPr>
          <a:xfrm>
            <a:off x="2915816" y="5157192"/>
            <a:ext cx="8748464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tabLst/>
              <a:defRPr/>
            </a:pPr>
            <a:r>
              <a:rPr lang="cs-CZ" sz="1800" kern="0" dirty="0" smtClean="0">
                <a:solidFill>
                  <a:srgbClr val="FF0000"/>
                </a:solidFill>
                <a:latin typeface="+mn-lt"/>
              </a:rPr>
              <a:t>Nepovinný atribut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Skupina 49"/>
          <p:cNvGrpSpPr/>
          <p:nvPr/>
        </p:nvGrpSpPr>
        <p:grpSpPr>
          <a:xfrm>
            <a:off x="1331640" y="4869160"/>
            <a:ext cx="1005404" cy="657364"/>
            <a:chOff x="4965333" y="2708920"/>
            <a:chExt cx="1005404" cy="657364"/>
          </a:xfrm>
        </p:grpSpPr>
        <p:sp>
          <p:nvSpPr>
            <p:cNvPr id="51" name="Elipsa 50"/>
            <p:cNvSpPr/>
            <p:nvPr/>
          </p:nvSpPr>
          <p:spPr bwMode="auto">
            <a:xfrm>
              <a:off x="5325373" y="270892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965333" y="2996952"/>
              <a:ext cx="100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kontakt</a:t>
              </a:r>
              <a:endParaRPr lang="cs-CZ" sz="1800" b="1" dirty="0"/>
            </a:p>
          </p:txBody>
        </p:sp>
      </p:grpSp>
      <p:cxnSp>
        <p:nvCxnSpPr>
          <p:cNvPr id="54" name="Přímá spojovací čára 53"/>
          <p:cNvCxnSpPr>
            <a:stCxn id="3" idx="2"/>
            <a:endCxn id="51" idx="0"/>
          </p:cNvCxnSpPr>
          <p:nvPr/>
        </p:nvCxnSpPr>
        <p:spPr bwMode="auto">
          <a:xfrm>
            <a:off x="1835696" y="4509120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ovéPole 54"/>
          <p:cNvSpPr txBox="1"/>
          <p:nvPr/>
        </p:nvSpPr>
        <p:spPr>
          <a:xfrm>
            <a:off x="1917333" y="450912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(0,1)</a:t>
            </a:r>
            <a:endParaRPr lang="cs-CZ" sz="2000" b="1" dirty="0"/>
          </a:p>
        </p:txBody>
      </p:sp>
      <p:cxnSp>
        <p:nvCxnSpPr>
          <p:cNvPr id="57" name="Přímá spojovací šipka 56"/>
          <p:cNvCxnSpPr>
            <a:stCxn id="49" idx="1"/>
          </p:cNvCxnSpPr>
          <p:nvPr/>
        </p:nvCxnSpPr>
        <p:spPr bwMode="auto">
          <a:xfrm flipH="1" flipV="1">
            <a:off x="2339752" y="5013176"/>
            <a:ext cx="576064" cy="324036"/>
          </a:xfrm>
          <a:prstGeom prst="straightConnector1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Atributy vztahu</a:t>
            </a:r>
            <a:endParaRPr lang="cs-CZ" dirty="0"/>
          </a:p>
        </p:txBody>
      </p:sp>
      <p:grpSp>
        <p:nvGrpSpPr>
          <p:cNvPr id="4" name="Skupina 33"/>
          <p:cNvGrpSpPr/>
          <p:nvPr/>
        </p:nvGrpSpPr>
        <p:grpSpPr>
          <a:xfrm>
            <a:off x="1115616" y="3573016"/>
            <a:ext cx="6840760" cy="1152128"/>
            <a:chOff x="971600" y="2132856"/>
            <a:chExt cx="6840760" cy="1152128"/>
          </a:xfrm>
        </p:grpSpPr>
        <p:sp>
          <p:nvSpPr>
            <p:cNvPr id="3" name="Obdélník 2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17" name="Kosočtverec 16"/>
            <p:cNvSpPr/>
            <p:nvPr/>
          </p:nvSpPr>
          <p:spPr bwMode="auto">
            <a:xfrm>
              <a:off x="3203848" y="2132856"/>
              <a:ext cx="244827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Narozena / </a:t>
              </a:r>
              <a:br>
                <a:rPr lang="cs-CZ" b="1" dirty="0" smtClean="0"/>
              </a:br>
              <a:r>
                <a:rPr lang="cs-CZ" b="1" dirty="0" smtClean="0"/>
                <a:t> je rodištěm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Místo</a:t>
              </a:r>
            </a:p>
          </p:txBody>
        </p:sp>
        <p:cxnSp>
          <p:nvCxnSpPr>
            <p:cNvPr id="31" name="Přímá spojovací čára 30"/>
            <p:cNvCxnSpPr>
              <a:stCxn id="3" idx="3"/>
              <a:endCxn id="17" idx="1"/>
            </p:cNvCxnSpPr>
            <p:nvPr/>
          </p:nvCxnSpPr>
          <p:spPr bwMode="auto">
            <a:xfrm>
              <a:off x="2411760" y="270892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Přímá spojovací čára 32"/>
            <p:cNvCxnSpPr>
              <a:stCxn id="17" idx="3"/>
              <a:endCxn id="29" idx="1"/>
            </p:cNvCxnSpPr>
            <p:nvPr/>
          </p:nvCxnSpPr>
          <p:spPr bwMode="auto">
            <a:xfrm>
              <a:off x="5652120" y="2708920"/>
              <a:ext cx="720080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Skupina 9"/>
          <p:cNvGrpSpPr/>
          <p:nvPr/>
        </p:nvGrpSpPr>
        <p:grpSpPr>
          <a:xfrm>
            <a:off x="1835696" y="2708920"/>
            <a:ext cx="928460" cy="720080"/>
            <a:chOff x="3597181" y="2636912"/>
            <a:chExt cx="928460" cy="720080"/>
          </a:xfrm>
        </p:grpSpPr>
        <p:sp>
          <p:nvSpPr>
            <p:cNvPr id="11" name="Elipsa 10"/>
            <p:cNvSpPr/>
            <p:nvPr/>
          </p:nvSpPr>
          <p:spPr bwMode="auto">
            <a:xfrm>
              <a:off x="3923928" y="3068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597181" y="2636912"/>
              <a:ext cx="92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Jméno</a:t>
              </a:r>
              <a:endParaRPr lang="cs-CZ" sz="1800" b="1" dirty="0"/>
            </a:p>
          </p:txBody>
        </p:sp>
      </p:grpSp>
      <p:grpSp>
        <p:nvGrpSpPr>
          <p:cNvPr id="6" name="Skupina 12"/>
          <p:cNvGrpSpPr/>
          <p:nvPr/>
        </p:nvGrpSpPr>
        <p:grpSpPr>
          <a:xfrm>
            <a:off x="683568" y="2708920"/>
            <a:ext cx="1159293" cy="720080"/>
            <a:chOff x="4993934" y="3212976"/>
            <a:chExt cx="1159293" cy="720080"/>
          </a:xfrm>
        </p:grpSpPr>
        <p:sp>
          <p:nvSpPr>
            <p:cNvPr id="14" name="Elipsa 1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rgbClr val="0033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993934" y="3212976"/>
              <a:ext cx="11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u="sng" dirty="0" smtClean="0"/>
                <a:t>Rodné č.</a:t>
              </a:r>
              <a:endParaRPr lang="cs-CZ" sz="1800" b="1" u="sng" dirty="0"/>
            </a:p>
          </p:txBody>
        </p:sp>
      </p:grpSp>
      <p:grpSp>
        <p:nvGrpSpPr>
          <p:cNvPr id="7" name="Skupina 15"/>
          <p:cNvGrpSpPr/>
          <p:nvPr/>
        </p:nvGrpSpPr>
        <p:grpSpPr>
          <a:xfrm>
            <a:off x="6012160" y="2204864"/>
            <a:ext cx="851515" cy="720080"/>
            <a:chOff x="5147823" y="3212976"/>
            <a:chExt cx="851515" cy="720080"/>
          </a:xfrm>
        </p:grpSpPr>
        <p:sp>
          <p:nvSpPr>
            <p:cNvPr id="18" name="Elipsa 1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147823" y="321297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Město</a:t>
              </a:r>
              <a:endParaRPr lang="cs-CZ" sz="1800" b="1" dirty="0"/>
            </a:p>
          </p:txBody>
        </p:sp>
      </p:grpSp>
      <p:grpSp>
        <p:nvGrpSpPr>
          <p:cNvPr id="8" name="Skupina 19"/>
          <p:cNvGrpSpPr/>
          <p:nvPr/>
        </p:nvGrpSpPr>
        <p:grpSpPr>
          <a:xfrm>
            <a:off x="6876256" y="2204864"/>
            <a:ext cx="736099" cy="720080"/>
            <a:chOff x="5205532" y="3212976"/>
            <a:chExt cx="736099" cy="720080"/>
          </a:xfrm>
        </p:grpSpPr>
        <p:sp>
          <p:nvSpPr>
            <p:cNvPr id="21" name="Elipsa 20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205532" y="321297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Ulice</a:t>
              </a:r>
              <a:endParaRPr lang="cs-CZ" sz="1800" b="1" dirty="0"/>
            </a:p>
          </p:txBody>
        </p:sp>
      </p:grpSp>
      <p:cxnSp>
        <p:nvCxnSpPr>
          <p:cNvPr id="24" name="Přímá spojovací čára 23"/>
          <p:cNvCxnSpPr>
            <a:stCxn id="14" idx="5"/>
            <a:endCxn id="3" idx="0"/>
          </p:cNvCxnSpPr>
          <p:nvPr/>
        </p:nvCxnSpPr>
        <p:spPr bwMode="auto">
          <a:xfrm>
            <a:off x="1371581" y="3386819"/>
            <a:ext cx="464115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ovací čára 25"/>
          <p:cNvCxnSpPr>
            <a:stCxn id="3" idx="0"/>
            <a:endCxn id="11" idx="3"/>
          </p:cNvCxnSpPr>
          <p:nvPr/>
        </p:nvCxnSpPr>
        <p:spPr bwMode="auto">
          <a:xfrm flipV="1">
            <a:off x="1835696" y="3386819"/>
            <a:ext cx="368928" cy="402221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Skupina 26"/>
          <p:cNvGrpSpPr/>
          <p:nvPr/>
        </p:nvGrpSpPr>
        <p:grpSpPr>
          <a:xfrm>
            <a:off x="7668344" y="2204864"/>
            <a:ext cx="620683" cy="720080"/>
            <a:chOff x="5263243" y="3212976"/>
            <a:chExt cx="620683" cy="720080"/>
          </a:xfrm>
        </p:grpSpPr>
        <p:sp>
          <p:nvSpPr>
            <p:cNvPr id="28" name="Elipsa 27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263243" y="32129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err="1" smtClean="0"/>
                <a:t>Č.p</a:t>
              </a:r>
              <a:r>
                <a:rPr lang="cs-CZ" sz="1800" b="1" dirty="0" smtClean="0"/>
                <a:t>.</a:t>
              </a:r>
              <a:endParaRPr lang="cs-CZ" sz="1800" b="1" dirty="0"/>
            </a:p>
          </p:txBody>
        </p:sp>
      </p:grpSp>
      <p:grpSp>
        <p:nvGrpSpPr>
          <p:cNvPr id="10" name="Skupina 31"/>
          <p:cNvGrpSpPr/>
          <p:nvPr/>
        </p:nvGrpSpPr>
        <p:grpSpPr>
          <a:xfrm>
            <a:off x="7092280" y="3212976"/>
            <a:ext cx="1238195" cy="369332"/>
            <a:chOff x="5436096" y="3635732"/>
            <a:chExt cx="1238195" cy="369332"/>
          </a:xfrm>
        </p:grpSpPr>
        <p:sp>
          <p:nvSpPr>
            <p:cNvPr id="34" name="Elipsa 33"/>
            <p:cNvSpPr/>
            <p:nvPr/>
          </p:nvSpPr>
          <p:spPr bwMode="auto">
            <a:xfrm>
              <a:off x="5436096" y="3645024"/>
              <a:ext cx="288032" cy="288032"/>
            </a:xfrm>
            <a:prstGeom prst="ellipse">
              <a:avLst/>
            </a:prstGeom>
            <a:solidFill>
              <a:srgbClr val="003300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5707359" y="3635732"/>
              <a:ext cx="966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u="sng" dirty="0" smtClean="0"/>
                <a:t>Adresa</a:t>
              </a:r>
              <a:endParaRPr lang="cs-CZ" sz="1800" b="1" u="sng" dirty="0"/>
            </a:p>
          </p:txBody>
        </p:sp>
      </p:grpSp>
      <p:cxnSp>
        <p:nvCxnSpPr>
          <p:cNvPr id="38" name="Přímá spojovací čára 37"/>
          <p:cNvCxnSpPr>
            <a:stCxn id="34" idx="4"/>
            <a:endCxn id="29" idx="0"/>
          </p:cNvCxnSpPr>
          <p:nvPr/>
        </p:nvCxnSpPr>
        <p:spPr bwMode="auto">
          <a:xfrm>
            <a:off x="7236296" y="3510300"/>
            <a:ext cx="0" cy="2787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Přímá spojovací čára 39"/>
          <p:cNvCxnSpPr>
            <a:stCxn id="34" idx="1"/>
            <a:endCxn id="18" idx="5"/>
          </p:cNvCxnSpPr>
          <p:nvPr/>
        </p:nvCxnSpPr>
        <p:spPr bwMode="auto">
          <a:xfrm flipH="1" flipV="1">
            <a:off x="6546284" y="2882763"/>
            <a:ext cx="58817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Přímá spojovací čára 41"/>
          <p:cNvCxnSpPr>
            <a:stCxn id="34" idx="0"/>
            <a:endCxn id="21" idx="4"/>
          </p:cNvCxnSpPr>
          <p:nvPr/>
        </p:nvCxnSpPr>
        <p:spPr bwMode="auto">
          <a:xfrm flipV="1">
            <a:off x="7236296" y="2924944"/>
            <a:ext cx="14540" cy="297324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Přímá spojovací čára 45"/>
          <p:cNvCxnSpPr>
            <a:stCxn id="34" idx="7"/>
            <a:endCxn id="28" idx="3"/>
          </p:cNvCxnSpPr>
          <p:nvPr/>
        </p:nvCxnSpPr>
        <p:spPr bwMode="auto">
          <a:xfrm flipV="1">
            <a:off x="7338131" y="2882763"/>
            <a:ext cx="545247" cy="38168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ovéPole 46"/>
          <p:cNvSpPr txBox="1"/>
          <p:nvPr/>
        </p:nvSpPr>
        <p:spPr>
          <a:xfrm>
            <a:off x="5724128" y="3645024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(1,1)</a:t>
            </a:r>
            <a:endParaRPr lang="cs-CZ" sz="200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627784" y="364502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(0,N)</a:t>
            </a:r>
            <a:endParaRPr lang="cs-CZ" sz="2000" b="1" dirty="0"/>
          </a:p>
        </p:txBody>
      </p:sp>
      <p:grpSp>
        <p:nvGrpSpPr>
          <p:cNvPr id="13" name="Skupina 49"/>
          <p:cNvGrpSpPr/>
          <p:nvPr/>
        </p:nvGrpSpPr>
        <p:grpSpPr>
          <a:xfrm>
            <a:off x="1331640" y="4869160"/>
            <a:ext cx="1005404" cy="657364"/>
            <a:chOff x="4965333" y="2708920"/>
            <a:chExt cx="1005404" cy="657364"/>
          </a:xfrm>
        </p:grpSpPr>
        <p:sp>
          <p:nvSpPr>
            <p:cNvPr id="51" name="Elipsa 50"/>
            <p:cNvSpPr/>
            <p:nvPr/>
          </p:nvSpPr>
          <p:spPr bwMode="auto">
            <a:xfrm>
              <a:off x="5325373" y="270892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965333" y="2996952"/>
              <a:ext cx="100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kontakt</a:t>
              </a:r>
              <a:endParaRPr lang="cs-CZ" sz="1800" b="1" dirty="0"/>
            </a:p>
          </p:txBody>
        </p:sp>
      </p:grpSp>
      <p:cxnSp>
        <p:nvCxnSpPr>
          <p:cNvPr id="54" name="Přímá spojovací čára 53"/>
          <p:cNvCxnSpPr>
            <a:stCxn id="3" idx="2"/>
            <a:endCxn id="51" idx="0"/>
          </p:cNvCxnSpPr>
          <p:nvPr/>
        </p:nvCxnSpPr>
        <p:spPr bwMode="auto">
          <a:xfrm>
            <a:off x="1835696" y="4509120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ovéPole 54"/>
          <p:cNvSpPr txBox="1"/>
          <p:nvPr/>
        </p:nvSpPr>
        <p:spPr>
          <a:xfrm>
            <a:off x="1917333" y="450912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(0,1)</a:t>
            </a:r>
            <a:endParaRPr lang="cs-CZ" sz="2000" b="1" dirty="0"/>
          </a:p>
        </p:txBody>
      </p:sp>
      <p:grpSp>
        <p:nvGrpSpPr>
          <p:cNvPr id="45" name="Skupina 9"/>
          <p:cNvGrpSpPr/>
          <p:nvPr/>
        </p:nvGrpSpPr>
        <p:grpSpPr>
          <a:xfrm>
            <a:off x="4139952" y="2708920"/>
            <a:ext cx="902811" cy="720080"/>
            <a:chOff x="3610007" y="2636912"/>
            <a:chExt cx="902811" cy="720080"/>
          </a:xfrm>
        </p:grpSpPr>
        <p:sp>
          <p:nvSpPr>
            <p:cNvPr id="50" name="Elipsa 49"/>
            <p:cNvSpPr/>
            <p:nvPr/>
          </p:nvSpPr>
          <p:spPr bwMode="auto">
            <a:xfrm>
              <a:off x="3923928" y="3068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610007" y="263691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Datum</a:t>
              </a:r>
              <a:endParaRPr lang="cs-CZ" sz="1800" b="1" dirty="0"/>
            </a:p>
          </p:txBody>
        </p:sp>
      </p:grpSp>
      <p:cxnSp>
        <p:nvCxnSpPr>
          <p:cNvPr id="58" name="Přímá spojovací čára 57"/>
          <p:cNvCxnSpPr>
            <a:stCxn id="50" idx="4"/>
            <a:endCxn id="17" idx="0"/>
          </p:cNvCxnSpPr>
          <p:nvPr/>
        </p:nvCxnSpPr>
        <p:spPr bwMode="auto">
          <a:xfrm flipH="1">
            <a:off x="4572000" y="3429000"/>
            <a:ext cx="25889" cy="144016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Zástupný symbol pro obsah 2"/>
          <p:cNvSpPr txBox="1">
            <a:spLocks/>
          </p:cNvSpPr>
          <p:nvPr/>
        </p:nvSpPr>
        <p:spPr>
          <a:xfrm>
            <a:off x="3059832" y="2204864"/>
            <a:ext cx="1728192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tabLst/>
              <a:defRPr/>
            </a:pPr>
            <a:r>
              <a:rPr lang="cs-CZ" sz="1800" kern="0" dirty="0" smtClean="0">
                <a:solidFill>
                  <a:srgbClr val="FF0000"/>
                </a:solidFill>
                <a:latin typeface="+mn-lt"/>
              </a:rPr>
              <a:t>Atribut vztahu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0" name="Přímá spojovací šipka 59"/>
          <p:cNvCxnSpPr>
            <a:stCxn id="59" idx="2"/>
            <a:endCxn id="53" idx="1"/>
          </p:cNvCxnSpPr>
          <p:nvPr/>
        </p:nvCxnSpPr>
        <p:spPr bwMode="auto">
          <a:xfrm>
            <a:off x="3923928" y="2564904"/>
            <a:ext cx="216024" cy="328682"/>
          </a:xfrm>
          <a:prstGeom prst="straightConnector1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ovéPole 48"/>
          <p:cNvSpPr txBox="1"/>
          <p:nvPr/>
        </p:nvSpPr>
        <p:spPr>
          <a:xfrm>
            <a:off x="4932040" y="5805264"/>
            <a:ext cx="395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/>
              </a:rPr>
              <a:t>Další konvence zápisu </a:t>
            </a:r>
            <a:r>
              <a:rPr lang="cs-CZ" dirty="0" err="1" smtClean="0">
                <a:hlinkClick r:id="rId2"/>
              </a:rPr>
              <a:t>konceptuálnívh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schemat</a:t>
            </a:r>
            <a:endParaRPr lang="cs-CZ" dirty="0"/>
          </a:p>
        </p:txBody>
      </p:sp>
      <p:sp>
        <p:nvSpPr>
          <p:cNvPr id="56" name="Šipka doprava 55">
            <a:hlinkClick r:id="rId2"/>
          </p:cNvPr>
          <p:cNvSpPr/>
          <p:nvPr/>
        </p:nvSpPr>
        <p:spPr bwMode="auto">
          <a:xfrm>
            <a:off x="4283968" y="5805264"/>
            <a:ext cx="648072" cy="360040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IO a komentujte</a:t>
            </a:r>
            <a:endParaRPr lang="cs-CZ" dirty="0"/>
          </a:p>
        </p:txBody>
      </p:sp>
      <p:grpSp>
        <p:nvGrpSpPr>
          <p:cNvPr id="6" name="Skupina 33"/>
          <p:cNvGrpSpPr/>
          <p:nvPr/>
        </p:nvGrpSpPr>
        <p:grpSpPr>
          <a:xfrm>
            <a:off x="1043608" y="2204864"/>
            <a:ext cx="6840760" cy="1152128"/>
            <a:chOff x="971600" y="2132856"/>
            <a:chExt cx="6840760" cy="1152128"/>
          </a:xfrm>
        </p:grpSpPr>
        <p:sp>
          <p:nvSpPr>
            <p:cNvPr id="9" name="Obdélník 8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10" name="Kosočtverec 9"/>
            <p:cNvSpPr/>
            <p:nvPr/>
          </p:nvSpPr>
          <p:spPr bwMode="auto">
            <a:xfrm>
              <a:off x="3059832" y="2132856"/>
              <a:ext cx="280831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Bydlí v / </a:t>
              </a:r>
              <a:br>
                <a:rPr lang="cs-CZ" b="1" dirty="0" smtClean="0"/>
              </a:br>
              <a:r>
                <a:rPr lang="cs-CZ" b="1" dirty="0" smtClean="0"/>
                <a:t> je bydlištěm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bdélník 10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Město</a:t>
              </a:r>
            </a:p>
          </p:txBody>
        </p:sp>
        <p:cxnSp>
          <p:nvCxnSpPr>
            <p:cNvPr id="12" name="Přímá spojovací čára 11"/>
            <p:cNvCxnSpPr>
              <a:stCxn id="9" idx="3"/>
              <a:endCxn id="10" idx="1"/>
            </p:cNvCxnSpPr>
            <p:nvPr/>
          </p:nvCxnSpPr>
          <p:spPr bwMode="auto">
            <a:xfrm>
              <a:off x="2411760" y="2708920"/>
              <a:ext cx="648072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Přímá spojovací čára 12"/>
            <p:cNvCxnSpPr>
              <a:stCxn id="10" idx="3"/>
              <a:endCxn id="11" idx="1"/>
            </p:cNvCxnSpPr>
            <p:nvPr/>
          </p:nvCxnSpPr>
          <p:spPr bwMode="auto">
            <a:xfrm>
              <a:off x="5868144" y="2708920"/>
              <a:ext cx="504056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Skupina 51"/>
          <p:cNvGrpSpPr/>
          <p:nvPr/>
        </p:nvGrpSpPr>
        <p:grpSpPr>
          <a:xfrm>
            <a:off x="1043608" y="3645024"/>
            <a:ext cx="6840760" cy="1224136"/>
            <a:chOff x="1043608" y="3501008"/>
            <a:chExt cx="6840760" cy="1224136"/>
          </a:xfrm>
        </p:grpSpPr>
        <p:sp>
          <p:nvSpPr>
            <p:cNvPr id="20" name="Obdélník 19"/>
            <p:cNvSpPr/>
            <p:nvPr/>
          </p:nvSpPr>
          <p:spPr bwMode="auto">
            <a:xfrm>
              <a:off x="1043608" y="3744035"/>
              <a:ext cx="1440160" cy="76508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21" name="Kosočtverec 20"/>
            <p:cNvSpPr/>
            <p:nvPr/>
          </p:nvSpPr>
          <p:spPr bwMode="auto">
            <a:xfrm>
              <a:off x="3275856" y="3501008"/>
              <a:ext cx="2592288" cy="1224136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Navštívila / </a:t>
              </a:r>
              <a:br>
                <a:rPr lang="cs-CZ" b="1" dirty="0" smtClean="0"/>
              </a:br>
              <a:r>
                <a:rPr lang="cs-CZ" b="1" dirty="0" smtClean="0"/>
                <a:t> bylo navštíveno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bdélník 21"/>
            <p:cNvSpPr/>
            <p:nvPr/>
          </p:nvSpPr>
          <p:spPr bwMode="auto">
            <a:xfrm>
              <a:off x="6444208" y="3717031"/>
              <a:ext cx="1440160" cy="76508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Město</a:t>
              </a:r>
            </a:p>
          </p:txBody>
        </p:sp>
        <p:cxnSp>
          <p:nvCxnSpPr>
            <p:cNvPr id="23" name="Přímá spojovací čára 22"/>
            <p:cNvCxnSpPr>
              <a:stCxn id="20" idx="3"/>
              <a:endCxn id="21" idx="1"/>
            </p:cNvCxnSpPr>
            <p:nvPr/>
          </p:nvCxnSpPr>
          <p:spPr bwMode="auto">
            <a:xfrm flipV="1">
              <a:off x="2483768" y="4113076"/>
              <a:ext cx="792088" cy="13502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Přímá spojovací čára 23"/>
            <p:cNvCxnSpPr>
              <a:stCxn id="21" idx="3"/>
              <a:endCxn id="22" idx="1"/>
            </p:cNvCxnSpPr>
            <p:nvPr/>
          </p:nvCxnSpPr>
          <p:spPr bwMode="auto">
            <a:xfrm flipV="1">
              <a:off x="5868144" y="4099574"/>
              <a:ext cx="576064" cy="13502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Skupina 33"/>
          <p:cNvGrpSpPr/>
          <p:nvPr/>
        </p:nvGrpSpPr>
        <p:grpSpPr>
          <a:xfrm>
            <a:off x="1043608" y="5085184"/>
            <a:ext cx="6840760" cy="1152128"/>
            <a:chOff x="971600" y="2132856"/>
            <a:chExt cx="6840760" cy="1152128"/>
          </a:xfrm>
        </p:grpSpPr>
        <p:sp>
          <p:nvSpPr>
            <p:cNvPr id="44" name="Obdélník 43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45" name="Kosočtverec 44"/>
            <p:cNvSpPr/>
            <p:nvPr/>
          </p:nvSpPr>
          <p:spPr bwMode="auto">
            <a:xfrm>
              <a:off x="3203848" y="2132856"/>
              <a:ext cx="2664296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Je starostou </a:t>
              </a:r>
              <a:br>
                <a:rPr lang="cs-CZ" b="1" dirty="0" smtClean="0"/>
              </a:br>
              <a:r>
                <a:rPr lang="cs-CZ" b="1" dirty="0" smtClean="0"/>
                <a:t>má starostu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bdélník 45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Město</a:t>
              </a:r>
            </a:p>
          </p:txBody>
        </p:sp>
        <p:cxnSp>
          <p:nvCxnSpPr>
            <p:cNvPr id="47" name="Přímá spojovací čára 46"/>
            <p:cNvCxnSpPr>
              <a:stCxn id="44" idx="3"/>
              <a:endCxn id="45" idx="1"/>
            </p:cNvCxnSpPr>
            <p:nvPr/>
          </p:nvCxnSpPr>
          <p:spPr bwMode="auto">
            <a:xfrm>
              <a:off x="2411760" y="270892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Přímá spojovací čára 47"/>
            <p:cNvCxnSpPr>
              <a:stCxn id="45" idx="3"/>
              <a:endCxn id="46" idx="1"/>
            </p:cNvCxnSpPr>
            <p:nvPr/>
          </p:nvCxnSpPr>
          <p:spPr bwMode="auto">
            <a:xfrm>
              <a:off x="5868144" y="2708920"/>
              <a:ext cx="504056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vztah</a:t>
            </a:r>
            <a:endParaRPr lang="cs-CZ" dirty="0"/>
          </a:p>
        </p:txBody>
      </p:sp>
      <p:grpSp>
        <p:nvGrpSpPr>
          <p:cNvPr id="4" name="Skupina 33"/>
          <p:cNvGrpSpPr/>
          <p:nvPr/>
        </p:nvGrpSpPr>
        <p:grpSpPr>
          <a:xfrm>
            <a:off x="1259632" y="3140968"/>
            <a:ext cx="6840760" cy="1152128"/>
            <a:chOff x="971600" y="2132856"/>
            <a:chExt cx="6840760" cy="1152128"/>
          </a:xfrm>
        </p:grpSpPr>
        <p:sp>
          <p:nvSpPr>
            <p:cNvPr id="5" name="Obdélník 4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Řidič</a:t>
              </a:r>
            </a:p>
          </p:txBody>
        </p:sp>
        <p:sp>
          <p:nvSpPr>
            <p:cNvPr id="6" name="Kosočtverec 5"/>
            <p:cNvSpPr/>
            <p:nvPr/>
          </p:nvSpPr>
          <p:spPr bwMode="auto">
            <a:xfrm>
              <a:off x="3059832" y="2132856"/>
              <a:ext cx="280831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bdélník 6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Autobus</a:t>
              </a:r>
            </a:p>
          </p:txBody>
        </p:sp>
        <p:cxnSp>
          <p:nvCxnSpPr>
            <p:cNvPr id="8" name="Přímá spojovací čára 7"/>
            <p:cNvCxnSpPr>
              <a:stCxn id="5" idx="3"/>
              <a:endCxn id="6" idx="1"/>
            </p:cNvCxnSpPr>
            <p:nvPr/>
          </p:nvCxnSpPr>
          <p:spPr bwMode="auto">
            <a:xfrm>
              <a:off x="2411760" y="2708920"/>
              <a:ext cx="648072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Přímá spojovací čára 8"/>
            <p:cNvCxnSpPr>
              <a:stCxn id="6" idx="3"/>
              <a:endCxn id="7" idx="1"/>
            </p:cNvCxnSpPr>
            <p:nvPr/>
          </p:nvCxnSpPr>
          <p:spPr bwMode="auto">
            <a:xfrm>
              <a:off x="5868144" y="2708920"/>
              <a:ext cx="504056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Obdélník 9"/>
          <p:cNvSpPr/>
          <p:nvPr/>
        </p:nvSpPr>
        <p:spPr bwMode="auto">
          <a:xfrm>
            <a:off x="4067944" y="4941168"/>
            <a:ext cx="1440160" cy="72008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Linka</a:t>
            </a:r>
          </a:p>
        </p:txBody>
      </p:sp>
      <p:cxnSp>
        <p:nvCxnSpPr>
          <p:cNvPr id="11" name="Přímá spojovací čára 10"/>
          <p:cNvCxnSpPr>
            <a:stCxn id="6" idx="2"/>
            <a:endCxn id="10" idx="0"/>
          </p:cNvCxnSpPr>
          <p:nvPr/>
        </p:nvCxnSpPr>
        <p:spPr bwMode="auto">
          <a:xfrm>
            <a:off x="4752020" y="4293096"/>
            <a:ext cx="36004" cy="648072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ovéPole 16"/>
          <p:cNvSpPr txBox="1"/>
          <p:nvPr/>
        </p:nvSpPr>
        <p:spPr>
          <a:xfrm>
            <a:off x="2843808" y="3212976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(1,1)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868144" y="3140968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(1,N)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932040" y="443711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(0,N)</a:t>
            </a:r>
            <a:endParaRPr lang="cs-CZ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Přečtěte </a:t>
            </a:r>
            <a:r>
              <a:rPr lang="cs-CZ" dirty="0" smtClean="0"/>
              <a:t>schéma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1475656" y="3861048"/>
            <a:ext cx="1728192" cy="72008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Zaměstnanec</a:t>
            </a:r>
          </a:p>
        </p:txBody>
      </p:sp>
      <p:sp>
        <p:nvSpPr>
          <p:cNvPr id="6" name="Kosočtverec 5"/>
          <p:cNvSpPr/>
          <p:nvPr/>
        </p:nvSpPr>
        <p:spPr bwMode="auto">
          <a:xfrm>
            <a:off x="3779912" y="3645024"/>
            <a:ext cx="3024336" cy="1152128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Vykonává/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/>
              <a:t>Je vykonáván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7164288" y="3861048"/>
            <a:ext cx="1440160" cy="72008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Úkol</a:t>
            </a:r>
          </a:p>
        </p:txBody>
      </p:sp>
      <p:cxnSp>
        <p:nvCxnSpPr>
          <p:cNvPr id="8" name="Přímá spojovací čára 7"/>
          <p:cNvCxnSpPr>
            <a:stCxn id="5" idx="3"/>
            <a:endCxn id="6" idx="1"/>
          </p:cNvCxnSpPr>
          <p:nvPr/>
        </p:nvCxnSpPr>
        <p:spPr bwMode="auto">
          <a:xfrm>
            <a:off x="3203848" y="4221088"/>
            <a:ext cx="576064" cy="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Přímá spojovací čára 8"/>
          <p:cNvCxnSpPr>
            <a:stCxn id="6" idx="3"/>
            <a:endCxn id="7" idx="1"/>
          </p:cNvCxnSpPr>
          <p:nvPr/>
        </p:nvCxnSpPr>
        <p:spPr bwMode="auto">
          <a:xfrm>
            <a:off x="6804248" y="4221088"/>
            <a:ext cx="360040" cy="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bdélník 9"/>
          <p:cNvSpPr/>
          <p:nvPr/>
        </p:nvSpPr>
        <p:spPr bwMode="auto">
          <a:xfrm>
            <a:off x="4572000" y="5445224"/>
            <a:ext cx="1440160" cy="72008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Místo</a:t>
            </a:r>
          </a:p>
        </p:txBody>
      </p:sp>
      <p:cxnSp>
        <p:nvCxnSpPr>
          <p:cNvPr id="11" name="Přímá spojovací čára 10"/>
          <p:cNvCxnSpPr>
            <a:stCxn id="6" idx="2"/>
            <a:endCxn id="10" idx="0"/>
          </p:cNvCxnSpPr>
          <p:nvPr/>
        </p:nvCxnSpPr>
        <p:spPr bwMode="auto">
          <a:xfrm>
            <a:off x="5292080" y="4797152"/>
            <a:ext cx="0" cy="648072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ovéPole 16"/>
          <p:cNvSpPr txBox="1"/>
          <p:nvPr/>
        </p:nvSpPr>
        <p:spPr>
          <a:xfrm>
            <a:off x="3275856" y="443711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(0,N)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444208" y="364502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(1,1)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436096" y="3140968"/>
            <a:ext cx="710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(0,1)</a:t>
            </a:r>
            <a:endParaRPr lang="cs-CZ" sz="2000" b="1" dirty="0"/>
          </a:p>
        </p:txBody>
      </p:sp>
      <p:sp>
        <p:nvSpPr>
          <p:cNvPr id="21" name="Kosočtverec 20"/>
          <p:cNvSpPr/>
          <p:nvPr/>
        </p:nvSpPr>
        <p:spPr bwMode="auto">
          <a:xfrm>
            <a:off x="755576" y="2204864"/>
            <a:ext cx="2880320" cy="1152128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Je nadřízený/</a:t>
            </a:r>
            <a:b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podřízený</a:t>
            </a:r>
          </a:p>
        </p:txBody>
      </p:sp>
      <p:cxnSp>
        <p:nvCxnSpPr>
          <p:cNvPr id="37" name="Pravoúhlá spojovací čára 36"/>
          <p:cNvCxnSpPr>
            <a:stCxn id="21" idx="1"/>
            <a:endCxn id="5" idx="1"/>
          </p:cNvCxnSpPr>
          <p:nvPr/>
        </p:nvCxnSpPr>
        <p:spPr bwMode="auto">
          <a:xfrm rot="10800000" flipH="1" flipV="1">
            <a:off x="755576" y="2780928"/>
            <a:ext cx="720080" cy="1440160"/>
          </a:xfrm>
          <a:prstGeom prst="bentConnector3">
            <a:avLst>
              <a:gd name="adj1" fmla="val -31746"/>
            </a:avLst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ovéPole 41"/>
          <p:cNvSpPr txBox="1"/>
          <p:nvPr/>
        </p:nvSpPr>
        <p:spPr>
          <a:xfrm>
            <a:off x="3059832" y="328498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(1,N)</a:t>
            </a:r>
            <a:endParaRPr lang="cs-CZ" sz="20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683568" y="328498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(0,N)</a:t>
            </a:r>
            <a:endParaRPr lang="cs-CZ" sz="2000" b="1" dirty="0"/>
          </a:p>
        </p:txBody>
      </p:sp>
      <p:grpSp>
        <p:nvGrpSpPr>
          <p:cNvPr id="44" name="Skupina 9"/>
          <p:cNvGrpSpPr/>
          <p:nvPr/>
        </p:nvGrpSpPr>
        <p:grpSpPr>
          <a:xfrm>
            <a:off x="4283968" y="2564904"/>
            <a:ext cx="936988" cy="720080"/>
            <a:chOff x="3592919" y="2636912"/>
            <a:chExt cx="936988" cy="720080"/>
          </a:xfrm>
        </p:grpSpPr>
        <p:sp>
          <p:nvSpPr>
            <p:cNvPr id="45" name="Elipsa 44"/>
            <p:cNvSpPr/>
            <p:nvPr/>
          </p:nvSpPr>
          <p:spPr bwMode="auto">
            <a:xfrm>
              <a:off x="3923928" y="3068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3592919" y="2636912"/>
              <a:ext cx="93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Termín</a:t>
              </a:r>
              <a:endParaRPr lang="cs-CZ" sz="1800" b="1" dirty="0"/>
            </a:p>
          </p:txBody>
        </p:sp>
      </p:grpSp>
      <p:cxnSp>
        <p:nvCxnSpPr>
          <p:cNvPr id="48" name="Přímá spojovací čára 47"/>
          <p:cNvCxnSpPr>
            <a:stCxn id="45" idx="4"/>
            <a:endCxn id="6" idx="0"/>
          </p:cNvCxnSpPr>
          <p:nvPr/>
        </p:nvCxnSpPr>
        <p:spPr bwMode="auto">
          <a:xfrm>
            <a:off x="4758993" y="3284984"/>
            <a:ext cx="533087" cy="360040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Skupina 9"/>
          <p:cNvGrpSpPr/>
          <p:nvPr/>
        </p:nvGrpSpPr>
        <p:grpSpPr>
          <a:xfrm>
            <a:off x="4932040" y="2276872"/>
            <a:ext cx="1377300" cy="720080"/>
            <a:chOff x="3372764" y="2636912"/>
            <a:chExt cx="1377300" cy="720080"/>
          </a:xfrm>
        </p:grpSpPr>
        <p:sp>
          <p:nvSpPr>
            <p:cNvPr id="50" name="Elipsa 49"/>
            <p:cNvSpPr/>
            <p:nvPr/>
          </p:nvSpPr>
          <p:spPr bwMode="auto">
            <a:xfrm>
              <a:off x="3923928" y="3068960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3372764" y="2636912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b="1" dirty="0" smtClean="0"/>
                <a:t>Hodnocení</a:t>
              </a:r>
              <a:endParaRPr lang="cs-CZ" sz="1800" b="1" dirty="0"/>
            </a:p>
          </p:txBody>
        </p:sp>
      </p:grpSp>
      <p:cxnSp>
        <p:nvCxnSpPr>
          <p:cNvPr id="53" name="Přímá spojovací čára 52"/>
          <p:cNvCxnSpPr>
            <a:stCxn id="50" idx="3"/>
            <a:endCxn id="6" idx="0"/>
          </p:cNvCxnSpPr>
          <p:nvPr/>
        </p:nvCxnSpPr>
        <p:spPr bwMode="auto">
          <a:xfrm flipH="1">
            <a:off x="5292080" y="2954771"/>
            <a:ext cx="233305" cy="690253"/>
          </a:xfrm>
          <a:prstGeom prst="lin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ovéPole 53"/>
          <p:cNvSpPr txBox="1"/>
          <p:nvPr/>
        </p:nvSpPr>
        <p:spPr>
          <a:xfrm>
            <a:off x="5364088" y="486916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(1,N)</a:t>
            </a:r>
            <a:endParaRPr lang="cs-CZ" sz="2000" b="1" dirty="0"/>
          </a:p>
        </p:txBody>
      </p:sp>
      <p:cxnSp>
        <p:nvCxnSpPr>
          <p:cNvPr id="83" name="Tvar 82"/>
          <p:cNvCxnSpPr>
            <a:endCxn id="21" idx="3"/>
          </p:cNvCxnSpPr>
          <p:nvPr/>
        </p:nvCxnSpPr>
        <p:spPr bwMode="auto">
          <a:xfrm rot="5400000" flipH="1" flipV="1">
            <a:off x="2879812" y="3104964"/>
            <a:ext cx="1080120" cy="432048"/>
          </a:xfrm>
          <a:prstGeom prst="bentConnector4">
            <a:avLst>
              <a:gd name="adj1" fmla="val -12822"/>
              <a:gd name="adj2" fmla="val 152911"/>
            </a:avLst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920038" cy="1462087"/>
          </a:xfrm>
        </p:spPr>
        <p:txBody>
          <a:bodyPr/>
          <a:lstStyle/>
          <a:p>
            <a:r>
              <a:rPr lang="cs-CZ" dirty="0" smtClean="0"/>
              <a:t>Úrovně modelování DB</a:t>
            </a:r>
            <a:r>
              <a:rPr lang="en-US" dirty="0" smtClean="0"/>
              <a:t> – </a:t>
            </a:r>
            <a:r>
              <a:rPr lang="cs-CZ" dirty="0" smtClean="0"/>
              <a:t>vývoj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Úroveň reálného světa</a:t>
            </a:r>
          </a:p>
          <a:p>
            <a:pPr lvl="1"/>
            <a:r>
              <a:rPr lang="cs-CZ" i="1" dirty="0" smtClean="0"/>
              <a:t>Požadavky na IS</a:t>
            </a:r>
          </a:p>
          <a:p>
            <a:r>
              <a:rPr lang="cs-CZ" dirty="0" smtClean="0"/>
              <a:t>Úroveň analýzy</a:t>
            </a:r>
          </a:p>
          <a:p>
            <a:pPr lvl="1"/>
            <a:r>
              <a:rPr lang="cs-CZ" i="1" dirty="0" smtClean="0"/>
              <a:t>Předběžná, detailní analýza objektů a funkcí</a:t>
            </a:r>
          </a:p>
          <a:p>
            <a:r>
              <a:rPr lang="cs-CZ" dirty="0" smtClean="0"/>
              <a:t>Úroveň návrhu</a:t>
            </a:r>
          </a:p>
          <a:p>
            <a:pPr lvl="1"/>
            <a:r>
              <a:rPr lang="cs-CZ" i="1" dirty="0" smtClean="0"/>
              <a:t>Konceptuální, interní </a:t>
            </a:r>
            <a:r>
              <a:rPr lang="en-US" i="1" dirty="0" smtClean="0"/>
              <a:t>model</a:t>
            </a:r>
            <a:r>
              <a:rPr lang="cs-CZ" i="1" dirty="0" smtClean="0"/>
              <a:t> (Databázové, fyzické)</a:t>
            </a:r>
          </a:p>
          <a:p>
            <a:r>
              <a:rPr lang="cs-CZ" dirty="0" smtClean="0"/>
              <a:t>Úroveň implementace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723" y="764704"/>
            <a:ext cx="8518277" cy="1143000"/>
          </a:xfrm>
        </p:spPr>
        <p:txBody>
          <a:bodyPr/>
          <a:lstStyle/>
          <a:p>
            <a:r>
              <a:rPr lang="cs-CZ" dirty="0" smtClean="0"/>
              <a:t>DBS Modely podle úrovně abstrakce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79991"/>
            <a:ext cx="8676456" cy="43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6453336"/>
            <a:ext cx="612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i="1" dirty="0" smtClean="0">
                <a:solidFill>
                  <a:schemeClr val="bg1"/>
                </a:solidFill>
              </a:rPr>
              <a:t>HOKSZA, D. Databáze 2011/2012 - Konceptuální model DB. </a:t>
            </a:r>
            <a:br>
              <a:rPr lang="cs-CZ" sz="1200" i="1" dirty="0" smtClean="0">
                <a:solidFill>
                  <a:schemeClr val="bg1"/>
                </a:solidFill>
              </a:rPr>
            </a:br>
            <a:r>
              <a:rPr lang="cs-CZ" sz="1200" i="1" dirty="0" smtClean="0">
                <a:solidFill>
                  <a:schemeClr val="bg1"/>
                </a:solidFill>
              </a:rPr>
              <a:t>Dostupné z URL: &lt;http://siret.ms.mff.cuni.cz/hoksza/teaching/vscht/db/2011/index.php&gt;</a:t>
            </a:r>
            <a:endParaRPr lang="cs-CZ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E-R Model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>
                <a:hlinkClick r:id="rId2"/>
              </a:rPr>
              <a:t>Chen</a:t>
            </a:r>
            <a:r>
              <a:rPr lang="cs-CZ" dirty="0" smtClean="0"/>
              <a:t> </a:t>
            </a:r>
            <a:r>
              <a:rPr lang="cs-CZ" dirty="0" err="1" smtClean="0"/>
              <a:t>notation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6192688" cy="4114800"/>
          </a:xfrm>
        </p:spPr>
        <p:txBody>
          <a:bodyPr/>
          <a:lstStyle/>
          <a:p>
            <a:r>
              <a:rPr lang="cs-CZ" dirty="0" smtClean="0"/>
              <a:t>Entity (Entita, též </a:t>
            </a:r>
            <a:r>
              <a:rPr lang="cs-CZ" dirty="0" err="1" smtClean="0"/>
              <a:t>Entitní</a:t>
            </a:r>
            <a:r>
              <a:rPr lang="cs-CZ" dirty="0" smtClean="0"/>
              <a:t> typ)</a:t>
            </a:r>
          </a:p>
          <a:p>
            <a:pPr lvl="1"/>
            <a:r>
              <a:rPr lang="cs-CZ" sz="2400" dirty="0" smtClean="0"/>
              <a:t>Abstrakce popisující typ objektů</a:t>
            </a:r>
          </a:p>
          <a:p>
            <a:pPr lvl="1"/>
            <a:r>
              <a:rPr lang="cs-CZ" sz="2400" dirty="0" smtClean="0"/>
              <a:t>Je dán jménem a množinou atributů</a:t>
            </a:r>
          </a:p>
          <a:p>
            <a:r>
              <a:rPr lang="cs-CZ" dirty="0" err="1" smtClean="0"/>
              <a:t>Attribut</a:t>
            </a:r>
            <a:r>
              <a:rPr lang="cs-CZ" dirty="0" smtClean="0"/>
              <a:t> </a:t>
            </a:r>
          </a:p>
          <a:p>
            <a:pPr lvl="1"/>
            <a:r>
              <a:rPr lang="cs-CZ" sz="2400" dirty="0" smtClean="0"/>
              <a:t>Slouží ke kvalifikaci, identifikaci, vyjádření stavu instance entity</a:t>
            </a:r>
          </a:p>
          <a:p>
            <a:r>
              <a:rPr lang="cs-CZ" dirty="0" err="1" smtClean="0"/>
              <a:t>Relationship</a:t>
            </a:r>
            <a:r>
              <a:rPr lang="cs-CZ" dirty="0" smtClean="0"/>
              <a:t> (Relace, vztah)</a:t>
            </a:r>
          </a:p>
          <a:p>
            <a:pPr lvl="1"/>
            <a:r>
              <a:rPr lang="cs-CZ" sz="2000" dirty="0" smtClean="0"/>
              <a:t>Vyjadřuje vztah mezi entitami</a:t>
            </a:r>
          </a:p>
          <a:p>
            <a:pPr lvl="1"/>
            <a:r>
              <a:rPr lang="cs-CZ" sz="2000" dirty="0" smtClean="0"/>
              <a:t>Definován obousměrně</a:t>
            </a:r>
          </a:p>
          <a:p>
            <a:pPr lvl="1"/>
            <a:endParaRPr lang="cs-CZ" sz="2400" dirty="0" smtClean="0"/>
          </a:p>
        </p:txBody>
      </p:sp>
      <p:sp>
        <p:nvSpPr>
          <p:cNvPr id="7" name="Obdélník 6"/>
          <p:cNvSpPr/>
          <p:nvPr/>
        </p:nvSpPr>
        <p:spPr bwMode="auto">
          <a:xfrm>
            <a:off x="6948264" y="2276872"/>
            <a:ext cx="1512168" cy="79208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Osoba</a:t>
            </a:r>
          </a:p>
        </p:txBody>
      </p:sp>
      <p:sp>
        <p:nvSpPr>
          <p:cNvPr id="9" name="Elipsa 8"/>
          <p:cNvSpPr/>
          <p:nvPr/>
        </p:nvSpPr>
        <p:spPr bwMode="auto">
          <a:xfrm>
            <a:off x="7596336" y="4077072"/>
            <a:ext cx="288032" cy="28803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69589" y="3645024"/>
            <a:ext cx="9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/>
              <a:t>Jméno</a:t>
            </a:r>
            <a:endParaRPr lang="cs-CZ" sz="1800" b="1" dirty="0"/>
          </a:p>
        </p:txBody>
      </p:sp>
      <p:sp>
        <p:nvSpPr>
          <p:cNvPr id="11" name="Kosočtverec 10"/>
          <p:cNvSpPr/>
          <p:nvPr/>
        </p:nvSpPr>
        <p:spPr bwMode="auto">
          <a:xfrm>
            <a:off x="6732240" y="5085184"/>
            <a:ext cx="2088232" cy="720080"/>
          </a:xfrm>
          <a:prstGeom prst="diamond">
            <a:avLst/>
          </a:prstGeom>
          <a:solidFill>
            <a:schemeClr val="bg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vykonává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Vyjádření vztahu</a:t>
            </a:r>
            <a:endParaRPr lang="cs-CZ" dirty="0"/>
          </a:p>
        </p:txBody>
      </p:sp>
      <p:grpSp>
        <p:nvGrpSpPr>
          <p:cNvPr id="34" name="Skupina 33"/>
          <p:cNvGrpSpPr/>
          <p:nvPr/>
        </p:nvGrpSpPr>
        <p:grpSpPr>
          <a:xfrm>
            <a:off x="899592" y="2708920"/>
            <a:ext cx="6840760" cy="1152128"/>
            <a:chOff x="971600" y="2132856"/>
            <a:chExt cx="6840760" cy="1152128"/>
          </a:xfrm>
        </p:grpSpPr>
        <p:sp>
          <p:nvSpPr>
            <p:cNvPr id="3" name="Obdélník 2"/>
            <p:cNvSpPr/>
            <p:nvPr/>
          </p:nvSpPr>
          <p:spPr bwMode="auto">
            <a:xfrm>
              <a:off x="9716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17" name="Kosočtverec 16"/>
            <p:cNvSpPr/>
            <p:nvPr/>
          </p:nvSpPr>
          <p:spPr bwMode="auto">
            <a:xfrm>
              <a:off x="3203848" y="2132856"/>
              <a:ext cx="244827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Narozena / </a:t>
              </a:r>
              <a:br>
                <a:rPr lang="cs-CZ" b="1" dirty="0" smtClean="0"/>
              </a:br>
              <a:r>
                <a:rPr lang="cs-CZ" b="1" dirty="0" smtClean="0"/>
                <a:t> je rodištěm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6372200" y="2348880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Místo</a:t>
              </a:r>
            </a:p>
          </p:txBody>
        </p:sp>
        <p:cxnSp>
          <p:nvCxnSpPr>
            <p:cNvPr id="31" name="Přímá spojovací čára 30"/>
            <p:cNvCxnSpPr>
              <a:stCxn id="3" idx="3"/>
              <a:endCxn id="17" idx="1"/>
            </p:cNvCxnSpPr>
            <p:nvPr/>
          </p:nvCxnSpPr>
          <p:spPr bwMode="auto">
            <a:xfrm>
              <a:off x="2411760" y="2708920"/>
              <a:ext cx="792088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Přímá spojovací čára 32"/>
            <p:cNvCxnSpPr>
              <a:stCxn id="17" idx="3"/>
              <a:endCxn id="29" idx="1"/>
            </p:cNvCxnSpPr>
            <p:nvPr/>
          </p:nvCxnSpPr>
          <p:spPr bwMode="auto">
            <a:xfrm>
              <a:off x="5652120" y="2708920"/>
              <a:ext cx="720080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899592" y="4293096"/>
            <a:ext cx="5976664" cy="1728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Osoba je narozena na místě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Místo je rodištěm osoby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Vyjádření rekurzivního vztahu</a:t>
            </a:r>
            <a:endParaRPr lang="cs-CZ" dirty="0"/>
          </a:p>
        </p:txBody>
      </p:sp>
      <p:grpSp>
        <p:nvGrpSpPr>
          <p:cNvPr id="4" name="Skupina 33"/>
          <p:cNvGrpSpPr/>
          <p:nvPr/>
        </p:nvGrpSpPr>
        <p:grpSpPr>
          <a:xfrm>
            <a:off x="2051720" y="3212976"/>
            <a:ext cx="4608512" cy="1152128"/>
            <a:chOff x="971600" y="2204864"/>
            <a:chExt cx="4608512" cy="1152128"/>
          </a:xfrm>
        </p:grpSpPr>
        <p:sp>
          <p:nvSpPr>
            <p:cNvPr id="3" name="Obdélník 2"/>
            <p:cNvSpPr/>
            <p:nvPr/>
          </p:nvSpPr>
          <p:spPr bwMode="auto">
            <a:xfrm>
              <a:off x="971600" y="2420888"/>
              <a:ext cx="1440160" cy="72008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Osoba</a:t>
              </a:r>
            </a:p>
          </p:txBody>
        </p:sp>
        <p:sp>
          <p:nvSpPr>
            <p:cNvPr id="17" name="Kosočtverec 16"/>
            <p:cNvSpPr/>
            <p:nvPr/>
          </p:nvSpPr>
          <p:spPr bwMode="auto">
            <a:xfrm>
              <a:off x="3131840" y="2204864"/>
              <a:ext cx="2448272" cy="1152128"/>
            </a:xfrm>
            <a:prstGeom prst="diamond">
              <a:avLst/>
            </a:prstGeom>
            <a:solidFill>
              <a:schemeClr val="bg1"/>
            </a:solidFill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b="1" dirty="0" smtClean="0"/>
                <a:t>Je přítelem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Přímá spojovací čára 30"/>
            <p:cNvCxnSpPr>
              <a:stCxn id="3" idx="3"/>
              <a:endCxn id="17" idx="1"/>
            </p:cNvCxnSpPr>
            <p:nvPr/>
          </p:nvCxnSpPr>
          <p:spPr bwMode="auto">
            <a:xfrm>
              <a:off x="2411760" y="2780928"/>
              <a:ext cx="720080" cy="0"/>
            </a:xfrm>
            <a:prstGeom prst="line">
              <a:avLst/>
            </a:prstGeom>
            <a:noFill/>
            <a:ln w="38100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1547664" y="4797152"/>
            <a:ext cx="5976664" cy="8640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Osoba je přítelem </a:t>
            </a:r>
            <a: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6" name="Pravoúhlá spojovací čára 15"/>
          <p:cNvCxnSpPr>
            <a:stCxn id="17" idx="0"/>
            <a:endCxn id="3" idx="0"/>
          </p:cNvCxnSpPr>
          <p:nvPr/>
        </p:nvCxnSpPr>
        <p:spPr bwMode="auto">
          <a:xfrm rot="16200000" flipH="1" flipV="1">
            <a:off x="3995936" y="1988840"/>
            <a:ext cx="216024" cy="2664296"/>
          </a:xfrm>
          <a:prstGeom prst="bentConnector3">
            <a:avLst>
              <a:gd name="adj1" fmla="val -105822"/>
            </a:avLst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Integritní omezení vztahu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Kardinalita vztahu (mocnost)</a:t>
            </a:r>
          </a:p>
          <a:p>
            <a:pPr lvl="1"/>
            <a:r>
              <a:rPr lang="cs-CZ" dirty="0" smtClean="0"/>
              <a:t>1:1, </a:t>
            </a:r>
            <a:r>
              <a:rPr lang="cs-CZ" dirty="0" err="1" smtClean="0"/>
              <a:t>1</a:t>
            </a:r>
            <a:r>
              <a:rPr lang="cs-CZ" dirty="0" smtClean="0"/>
              <a:t>:N, </a:t>
            </a:r>
            <a:r>
              <a:rPr lang="cs-CZ" dirty="0" smtClean="0"/>
              <a:t>M:N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Parcialita</a:t>
            </a:r>
            <a:r>
              <a:rPr lang="cs-CZ" dirty="0" smtClean="0"/>
              <a:t> </a:t>
            </a:r>
            <a:r>
              <a:rPr lang="cs-CZ" dirty="0" smtClean="0"/>
              <a:t>vztahu </a:t>
            </a:r>
            <a:r>
              <a:rPr lang="cs-CZ" dirty="0" smtClean="0"/>
              <a:t>(</a:t>
            </a:r>
            <a:r>
              <a:rPr lang="en-US" dirty="0" err="1" smtClean="0"/>
              <a:t>volitelnost</a:t>
            </a:r>
            <a:r>
              <a:rPr lang="cs-CZ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Volitelná </a:t>
            </a:r>
            <a:r>
              <a:rPr lang="cs-CZ" dirty="0" smtClean="0"/>
              <a:t>(parciální)</a:t>
            </a:r>
            <a:r>
              <a:rPr lang="cs-CZ" dirty="0" smtClean="0"/>
              <a:t> účast </a:t>
            </a:r>
            <a:r>
              <a:rPr lang="cs-CZ" dirty="0" smtClean="0"/>
              <a:t>ve vztahu (0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Povinná (mandatorní) účast </a:t>
            </a:r>
            <a:r>
              <a:rPr lang="cs-CZ" dirty="0" smtClean="0"/>
              <a:t>ve vztahu </a:t>
            </a:r>
            <a:r>
              <a:rPr lang="cs-CZ" dirty="0" smtClean="0"/>
              <a:t>(1)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Kardinalita vztahu</a:t>
            </a:r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1043608" y="2564904"/>
            <a:ext cx="6840760" cy="1152128"/>
            <a:chOff x="1115616" y="2492896"/>
            <a:chExt cx="6840760" cy="1152128"/>
          </a:xfrm>
        </p:grpSpPr>
        <p:grpSp>
          <p:nvGrpSpPr>
            <p:cNvPr id="4" name="Skupina 33"/>
            <p:cNvGrpSpPr/>
            <p:nvPr/>
          </p:nvGrpSpPr>
          <p:grpSpPr>
            <a:xfrm>
              <a:off x="1115616" y="2492896"/>
              <a:ext cx="6840760" cy="1152128"/>
              <a:chOff x="971600" y="2132856"/>
              <a:chExt cx="6840760" cy="1152128"/>
            </a:xfrm>
          </p:grpSpPr>
          <p:sp>
            <p:nvSpPr>
              <p:cNvPr id="5" name="Obdélník 4"/>
              <p:cNvSpPr/>
              <p:nvPr/>
            </p:nvSpPr>
            <p:spPr bwMode="auto">
              <a:xfrm>
                <a:off x="971600" y="2348880"/>
                <a:ext cx="1440160" cy="72008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Osoba</a:t>
                </a:r>
              </a:p>
            </p:txBody>
          </p:sp>
          <p:sp>
            <p:nvSpPr>
              <p:cNvPr id="6" name="Kosočtverec 5"/>
              <p:cNvSpPr/>
              <p:nvPr/>
            </p:nvSpPr>
            <p:spPr bwMode="auto">
              <a:xfrm>
                <a:off x="3203848" y="2132856"/>
                <a:ext cx="2448272" cy="1152128"/>
              </a:xfrm>
              <a:prstGeom prst="diamond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cs-CZ" b="1" dirty="0" smtClean="0"/>
                  <a:t>Narozena / </a:t>
                </a:r>
                <a:br>
                  <a:rPr lang="cs-CZ" b="1" dirty="0" smtClean="0"/>
                </a:br>
                <a:r>
                  <a:rPr lang="cs-CZ" b="1" dirty="0" smtClean="0"/>
                  <a:t> je rodištěm</a:t>
                </a:r>
                <a:endParaRPr kumimoji="0" 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bdélník 6"/>
              <p:cNvSpPr/>
              <p:nvPr/>
            </p:nvSpPr>
            <p:spPr bwMode="auto">
              <a:xfrm>
                <a:off x="6372200" y="2348880"/>
                <a:ext cx="1440160" cy="72008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Místo</a:t>
                </a:r>
              </a:p>
            </p:txBody>
          </p:sp>
          <p:cxnSp>
            <p:nvCxnSpPr>
              <p:cNvPr id="8" name="Přímá spojovací čára 7"/>
              <p:cNvCxnSpPr>
                <a:stCxn id="5" idx="3"/>
                <a:endCxn id="6" idx="1"/>
              </p:cNvCxnSpPr>
              <p:nvPr/>
            </p:nvCxnSpPr>
            <p:spPr bwMode="auto">
              <a:xfrm>
                <a:off x="2411760" y="2708920"/>
                <a:ext cx="79208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Přímá spojovací čára 8"/>
              <p:cNvCxnSpPr>
                <a:stCxn id="6" idx="3"/>
                <a:endCxn id="7" idx="1"/>
              </p:cNvCxnSpPr>
              <p:nvPr/>
            </p:nvCxnSpPr>
            <p:spPr bwMode="auto">
              <a:xfrm>
                <a:off x="5652120" y="2708920"/>
                <a:ext cx="72008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" name="TextovéPole 33"/>
            <p:cNvSpPr txBox="1"/>
            <p:nvPr/>
          </p:nvSpPr>
          <p:spPr>
            <a:xfrm>
              <a:off x="6012160" y="256490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/>
                <a:t>1</a:t>
              </a:r>
              <a:endParaRPr lang="cs-CZ" sz="2000" b="1" dirty="0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678152" y="256490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/>
                <a:t>N</a:t>
              </a:r>
              <a:endParaRPr lang="cs-CZ" sz="2000" b="1" dirty="0"/>
            </a:p>
          </p:txBody>
        </p:sp>
      </p:grp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971600" y="4221088"/>
            <a:ext cx="8172400" cy="1728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Osoba je narozena na 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jednom </a:t>
            </a:r>
            <a:r>
              <a:rPr kumimoji="0" lang="cs-CZ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místě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Místo je rodištěm 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více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(N) osob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Parcialita</a:t>
            </a:r>
            <a:r>
              <a:rPr lang="cs-CZ" dirty="0" smtClean="0"/>
              <a:t> vztahu</a:t>
            </a:r>
            <a:endParaRPr lang="cs-CZ" dirty="0"/>
          </a:p>
        </p:txBody>
      </p:sp>
      <p:grpSp>
        <p:nvGrpSpPr>
          <p:cNvPr id="3" name="Skupina 36"/>
          <p:cNvGrpSpPr/>
          <p:nvPr/>
        </p:nvGrpSpPr>
        <p:grpSpPr>
          <a:xfrm>
            <a:off x="1043608" y="2564904"/>
            <a:ext cx="6840760" cy="1152128"/>
            <a:chOff x="1115616" y="2492896"/>
            <a:chExt cx="6840760" cy="1152128"/>
          </a:xfrm>
        </p:grpSpPr>
        <p:grpSp>
          <p:nvGrpSpPr>
            <p:cNvPr id="4" name="Skupina 33"/>
            <p:cNvGrpSpPr/>
            <p:nvPr/>
          </p:nvGrpSpPr>
          <p:grpSpPr>
            <a:xfrm>
              <a:off x="1115616" y="2492896"/>
              <a:ext cx="6840760" cy="1152128"/>
              <a:chOff x="971600" y="2132856"/>
              <a:chExt cx="6840760" cy="1152128"/>
            </a:xfrm>
          </p:grpSpPr>
          <p:sp>
            <p:nvSpPr>
              <p:cNvPr id="5" name="Obdélník 4"/>
              <p:cNvSpPr/>
              <p:nvPr/>
            </p:nvSpPr>
            <p:spPr bwMode="auto">
              <a:xfrm>
                <a:off x="971600" y="2348880"/>
                <a:ext cx="1440160" cy="72008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Osoba</a:t>
                </a:r>
              </a:p>
            </p:txBody>
          </p:sp>
          <p:sp>
            <p:nvSpPr>
              <p:cNvPr id="6" name="Kosočtverec 5"/>
              <p:cNvSpPr/>
              <p:nvPr/>
            </p:nvSpPr>
            <p:spPr bwMode="auto">
              <a:xfrm>
                <a:off x="3203848" y="2132856"/>
                <a:ext cx="2448272" cy="1152128"/>
              </a:xfrm>
              <a:prstGeom prst="diamond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cs-CZ" b="1" dirty="0" smtClean="0"/>
                  <a:t>Narozena / </a:t>
                </a:r>
                <a:br>
                  <a:rPr lang="cs-CZ" b="1" dirty="0" smtClean="0"/>
                </a:br>
                <a:r>
                  <a:rPr lang="cs-CZ" b="1" dirty="0" smtClean="0"/>
                  <a:t> je rodištěm</a:t>
                </a:r>
                <a:endParaRPr kumimoji="0" 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bdélník 6"/>
              <p:cNvSpPr/>
              <p:nvPr/>
            </p:nvSpPr>
            <p:spPr bwMode="auto">
              <a:xfrm>
                <a:off x="6372200" y="2348880"/>
                <a:ext cx="1440160" cy="72008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Místo</a:t>
                </a:r>
              </a:p>
            </p:txBody>
          </p:sp>
          <p:cxnSp>
            <p:nvCxnSpPr>
              <p:cNvPr id="8" name="Přímá spojovací čára 7"/>
              <p:cNvCxnSpPr>
                <a:stCxn id="5" idx="3"/>
                <a:endCxn id="6" idx="1"/>
              </p:cNvCxnSpPr>
              <p:nvPr/>
            </p:nvCxnSpPr>
            <p:spPr bwMode="auto">
              <a:xfrm>
                <a:off x="2411760" y="2708920"/>
                <a:ext cx="79208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Přímá spojovací čára 8"/>
              <p:cNvCxnSpPr>
                <a:stCxn id="6" idx="3"/>
                <a:endCxn id="7" idx="1"/>
              </p:cNvCxnSpPr>
              <p:nvPr/>
            </p:nvCxnSpPr>
            <p:spPr bwMode="auto">
              <a:xfrm>
                <a:off x="5652120" y="2708920"/>
                <a:ext cx="72008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" name="TextovéPole 33"/>
            <p:cNvSpPr txBox="1"/>
            <p:nvPr/>
          </p:nvSpPr>
          <p:spPr>
            <a:xfrm>
              <a:off x="5724128" y="2564904"/>
              <a:ext cx="710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/>
                <a:t>(1,1)</a:t>
              </a:r>
              <a:endParaRPr lang="cs-CZ" sz="2000" b="1" dirty="0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627784" y="2564904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/>
                <a:t>(0,N)</a:t>
              </a:r>
              <a:endParaRPr lang="cs-CZ" sz="2000" b="1" dirty="0"/>
            </a:p>
          </p:txBody>
        </p:sp>
      </p:grp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395536" y="4221088"/>
            <a:ext cx="8748464" cy="17281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Osoba je narozena na 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jediném </a:t>
            </a:r>
            <a:r>
              <a:rPr kumimoji="0" lang="cs-CZ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(1,1)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místě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Místo je rodištěm 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</a:t>
            </a:r>
            <a:r>
              <a:rPr lang="cs-CZ" sz="3200" b="1" kern="0" dirty="0" err="1" smtClean="0">
                <a:solidFill>
                  <a:srgbClr val="003300"/>
                </a:solidFill>
                <a:latin typeface="+mn-lt"/>
              </a:rPr>
              <a:t>ádné</a:t>
            </a:r>
            <a:r>
              <a:rPr lang="cs-CZ" sz="3200" b="1" kern="0" dirty="0" smtClean="0">
                <a:solidFill>
                  <a:srgbClr val="003300"/>
                </a:solidFill>
                <a:latin typeface="+mn-lt"/>
              </a:rPr>
              <a:t> či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více </a:t>
            </a:r>
            <a:r>
              <a:rPr kumimoji="0" lang="cs-CZ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(0,N)</a:t>
            </a:r>
            <a:r>
              <a:rPr kumimoji="0" lang="cs-CZ" sz="3200" i="0" u="none" strike="noStrike" kern="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TTV-zelena">
  <a:themeElements>
    <a:clrScheme name="KITTV_hned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ITTV_hne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KITTV_hned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KITTV-zelena</Template>
  <TotalTime>258</TotalTime>
  <Words>429</Words>
  <Application>Microsoft Office PowerPoint</Application>
  <PresentationFormat>Předvádění na obrazovce (4:3)</PresentationFormat>
  <Paragraphs>185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KITTV-zelena</vt:lpstr>
      <vt:lpstr>Modelování databáze</vt:lpstr>
      <vt:lpstr>Úrovně modelování DB – vývoj</vt:lpstr>
      <vt:lpstr>DBS Modely podle úrovně abstrakce</vt:lpstr>
      <vt:lpstr>Konceptuální E-R Model  (Chen notation)</vt:lpstr>
      <vt:lpstr>Vyjádření vztahu</vt:lpstr>
      <vt:lpstr>Vyjádření rekurzivního vztahu</vt:lpstr>
      <vt:lpstr>Integritní omezení vztahu</vt:lpstr>
      <vt:lpstr>Kardinalita vztahu</vt:lpstr>
      <vt:lpstr>Parcialita vztahu</vt:lpstr>
      <vt:lpstr>Klíčové atributy</vt:lpstr>
      <vt:lpstr>Atributy entit</vt:lpstr>
      <vt:lpstr>Klíčové atributy</vt:lpstr>
      <vt:lpstr>Parcialita atributu</vt:lpstr>
      <vt:lpstr>Atributy vztahu</vt:lpstr>
      <vt:lpstr>Doplňte IO a komentujte</vt:lpstr>
      <vt:lpstr>Doplňte vztah</vt:lpstr>
      <vt:lpstr>Přečtěte schéma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Modelování databáze</dc:title>
  <dc:creator>Josef Procházka</dc:creator>
  <cp:lastModifiedBy>pepinno</cp:lastModifiedBy>
  <cp:revision>32</cp:revision>
  <dcterms:created xsi:type="dcterms:W3CDTF">2011-03-10T13:34:11Z</dcterms:created>
  <dcterms:modified xsi:type="dcterms:W3CDTF">2015-03-10T15:05:41Z</dcterms:modified>
</cp:coreProperties>
</file>