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324" r:id="rId4"/>
    <p:sldId id="361" r:id="rId5"/>
    <p:sldId id="325" r:id="rId6"/>
    <p:sldId id="336" r:id="rId7"/>
    <p:sldId id="340" r:id="rId8"/>
    <p:sldId id="328" r:id="rId9"/>
    <p:sldId id="329" r:id="rId10"/>
    <p:sldId id="330" r:id="rId11"/>
    <p:sldId id="339" r:id="rId12"/>
    <p:sldId id="333" r:id="rId13"/>
    <p:sldId id="335" r:id="rId14"/>
    <p:sldId id="332" r:id="rId15"/>
    <p:sldId id="338" r:id="rId16"/>
    <p:sldId id="331" r:id="rId17"/>
    <p:sldId id="337" r:id="rId18"/>
    <p:sldId id="345" r:id="rId19"/>
    <p:sldId id="346" r:id="rId20"/>
    <p:sldId id="341" r:id="rId21"/>
    <p:sldId id="343" r:id="rId22"/>
    <p:sldId id="353" r:id="rId23"/>
    <p:sldId id="347" r:id="rId24"/>
    <p:sldId id="348" r:id="rId25"/>
    <p:sldId id="350" r:id="rId26"/>
    <p:sldId id="352" r:id="rId27"/>
    <p:sldId id="349" r:id="rId28"/>
    <p:sldId id="351" r:id="rId29"/>
    <p:sldId id="355" r:id="rId30"/>
    <p:sldId id="354" r:id="rId31"/>
    <p:sldId id="356" r:id="rId32"/>
    <p:sldId id="357" r:id="rId33"/>
    <p:sldId id="360" r:id="rId34"/>
    <p:sldId id="358" r:id="rId35"/>
    <p:sldId id="359" r:id="rId36"/>
    <p:sldId id="363" r:id="rId37"/>
    <p:sldId id="364" r:id="rId3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00"/>
    <a:srgbClr val="990000"/>
    <a:srgbClr val="FFFFCC"/>
    <a:srgbClr val="5D400D"/>
    <a:srgbClr val="A45200"/>
    <a:srgbClr val="663300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4317A-CBFE-49BE-9A3B-A0A0A46DA2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6023-86E7-4CE8-A33D-0A7863987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673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it_vrs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6"/>
            <a:ext cx="9144000" cy="512763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7585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E2C08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FFFFF0"/>
                </a:solidFill>
                <a:latin typeface="Tahoma" charset="0"/>
              </a:rPr>
              <a:t>Univerzita Karlova v Praze, 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2" y="476250"/>
            <a:ext cx="7437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FFFFF0"/>
                </a:solidFill>
                <a:latin typeface="Tahoma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1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FFFFC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14350" name="Picture 14" descr="logo_hneda_me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7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51" name="Picture 15" descr="logo_hneda_natmave_men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6" y="85726"/>
            <a:ext cx="1116013" cy="1111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7" y="1285860"/>
            <a:ext cx="6772284" cy="4329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2977" y="5643579"/>
            <a:ext cx="6772284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500042"/>
            <a:ext cx="2057400" cy="5819797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500042"/>
            <a:ext cx="6019800" cy="581979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772548" cy="116205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142844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643438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285860"/>
            <a:ext cx="8715436" cy="521497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407196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35771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1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21" y="2174875"/>
            <a:ext cx="4211668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1418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41817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71481"/>
            <a:ext cx="3008313" cy="863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1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572272"/>
            <a:ext cx="9144000" cy="312716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1"/>
            <a:ext cx="9144000" cy="500042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4349" y="1"/>
            <a:ext cx="828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CC"/>
                </a:solidFill>
                <a:latin typeface="Tahoma" charset="0"/>
              </a:rPr>
              <a:t>Multimedi</a:t>
            </a:r>
            <a:r>
              <a:rPr lang="cs-CZ" sz="2400" dirty="0" err="1" smtClean="0">
                <a:solidFill>
                  <a:srgbClr val="FFFFCC"/>
                </a:solidFill>
                <a:latin typeface="Tahoma" charset="0"/>
              </a:rPr>
              <a:t>ální</a:t>
            </a:r>
            <a:r>
              <a:rPr lang="cs-CZ" sz="2400" baseline="0" dirty="0" smtClean="0">
                <a:solidFill>
                  <a:srgbClr val="FFFFCC"/>
                </a:solidFill>
                <a:latin typeface="Tahoma" charset="0"/>
              </a:rPr>
              <a:t> systémy</a:t>
            </a:r>
            <a:endParaRPr lang="cs-CZ" sz="2400" dirty="0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" y="1142984"/>
            <a:ext cx="9034433" cy="71437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0043"/>
            <a:ext cx="880110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5" y="6524625"/>
            <a:ext cx="4427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643701" y="6572273"/>
            <a:ext cx="23626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cs-CZ" b="1" dirty="0">
                <a:solidFill>
                  <a:srgbClr val="FFFFCC"/>
                </a:solidFill>
              </a:rPr>
              <a:t>© Praha UK </a:t>
            </a:r>
            <a:r>
              <a:rPr lang="cs-CZ" b="1" dirty="0" err="1">
                <a:solidFill>
                  <a:srgbClr val="FFFFCC"/>
                </a:solidFill>
              </a:rPr>
              <a:t>PedF</a:t>
            </a:r>
            <a:r>
              <a:rPr lang="cs-CZ" b="1" dirty="0">
                <a:solidFill>
                  <a:srgbClr val="FFFFCC"/>
                </a:solidFill>
              </a:rPr>
              <a:t> </a:t>
            </a:r>
            <a:r>
              <a:rPr lang="cs-CZ" b="1" dirty="0" smtClean="0">
                <a:solidFill>
                  <a:srgbClr val="FFFFCC"/>
                </a:solidFill>
              </a:rPr>
              <a:t>KITTV </a:t>
            </a:r>
            <a:endParaRPr lang="cs-CZ" b="1" dirty="0">
              <a:solidFill>
                <a:srgbClr val="FFFFCC"/>
              </a:solidFill>
            </a:endParaRPr>
          </a:p>
        </p:txBody>
      </p:sp>
      <p:pic>
        <p:nvPicPr>
          <p:cNvPr id="13342" name="Picture 30" descr="logo_hneda_svetla2_mens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6" y="44451"/>
            <a:ext cx="393671" cy="393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61B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D400D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1600" i="1">
          <a:solidFill>
            <a:srgbClr val="361B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DCAM#endnote_format_type_table_note_1" TargetMode="External"/><Relationship Id="rId2" Type="http://schemas.openxmlformats.org/officeDocument/2006/relationships/hyperlink" Target="http://en.wikipedia.org/wiki/Material_Exchange_Format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 smtClean="0"/>
              <a:t>Multimediální systémy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</a:t>
            </a:r>
            <a:r>
              <a:rPr lang="cs-CZ" sz="4000" dirty="0" err="1" smtClean="0"/>
              <a:t>ormáty</a:t>
            </a:r>
            <a:r>
              <a:rPr lang="en-US" sz="4000" dirty="0" smtClean="0"/>
              <a:t> </a:t>
            </a:r>
            <a:r>
              <a:rPr lang="en-US" sz="4000" dirty="0" err="1" smtClean="0"/>
              <a:t>videa</a:t>
            </a:r>
            <a:r>
              <a:rPr lang="cs-CZ" sz="4000" dirty="0" smtClean="0"/>
              <a:t> a záznam obrazu</a:t>
            </a:r>
            <a:endParaRPr lang="cs-CZ" sz="40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 Multimediální </a:t>
            </a:r>
            <a:r>
              <a:rPr lang="en-US" dirty="0" err="1" smtClean="0"/>
              <a:t>syst</a:t>
            </a:r>
            <a:r>
              <a:rPr lang="cs-CZ" dirty="0" err="1" smtClean="0"/>
              <a:t>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Neprofesionální formáty a standardy s magnetickým páskem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VHS </a:t>
            </a:r>
            <a:r>
              <a:rPr lang="cs-CZ" dirty="0" smtClean="0"/>
              <a:t>(</a:t>
            </a:r>
            <a:r>
              <a:rPr lang="cs-CZ" dirty="0" err="1" smtClean="0"/>
              <a:t>Vertical</a:t>
            </a:r>
            <a:r>
              <a:rPr lang="cs-CZ" dirty="0" smtClean="0"/>
              <a:t> </a:t>
            </a:r>
            <a:r>
              <a:rPr lang="cs-CZ" dirty="0" err="1" smtClean="0"/>
              <a:t>Helical</a:t>
            </a:r>
            <a:r>
              <a:rPr lang="cs-CZ" dirty="0" smtClean="0"/>
              <a:t> </a:t>
            </a:r>
            <a:r>
              <a:rPr lang="cs-CZ" dirty="0" err="1" smtClean="0"/>
              <a:t>Scan</a:t>
            </a:r>
            <a:r>
              <a:rPr lang="cs-CZ" dirty="0" smtClean="0"/>
              <a:t>, </a:t>
            </a:r>
            <a:r>
              <a:rPr lang="cs-CZ" b="1" dirty="0" smtClean="0"/>
              <a:t>V</a:t>
            </a:r>
            <a:r>
              <a:rPr lang="cs-CZ" dirty="0" smtClean="0"/>
              <a:t>ideo </a:t>
            </a:r>
            <a:r>
              <a:rPr lang="cs-CZ" b="1" dirty="0" err="1" smtClean="0"/>
              <a:t>H</a:t>
            </a:r>
            <a:r>
              <a:rPr lang="cs-CZ" dirty="0" err="1" smtClean="0"/>
              <a:t>ome</a:t>
            </a:r>
            <a:r>
              <a:rPr lang="cs-CZ" dirty="0" smtClean="0"/>
              <a:t> </a:t>
            </a:r>
            <a:r>
              <a:rPr lang="cs-CZ" b="1" dirty="0" err="1" smtClean="0"/>
              <a:t>S</a:t>
            </a:r>
            <a:r>
              <a:rPr lang="cs-CZ" dirty="0" err="1" smtClean="0"/>
              <a:t>ystem</a:t>
            </a:r>
            <a:r>
              <a:rPr lang="cs-CZ" dirty="0" smtClean="0"/>
              <a:t>) – 1976, JVC</a:t>
            </a:r>
          </a:p>
          <a:p>
            <a:r>
              <a:rPr lang="cs-CZ" dirty="0" smtClean="0"/>
              <a:t>počátky vzniku v 50. letech 20. stol – firmy </a:t>
            </a:r>
            <a:r>
              <a:rPr lang="cs-CZ" dirty="0" err="1" smtClean="0"/>
              <a:t>Apmex</a:t>
            </a:r>
            <a:r>
              <a:rPr lang="cs-CZ" dirty="0" smtClean="0"/>
              <a:t>, Sony, JVC, Toshiba vyvíjí 1 až 4 hlavové </a:t>
            </a:r>
            <a:r>
              <a:rPr lang="cs-CZ" dirty="0" err="1" smtClean="0"/>
              <a:t>recordéry</a:t>
            </a:r>
            <a:r>
              <a:rPr lang="cs-CZ" dirty="0" smtClean="0"/>
              <a:t> se záznamem na magnetický pásek</a:t>
            </a:r>
          </a:p>
          <a:p>
            <a:r>
              <a:rPr lang="cs-CZ" dirty="0" smtClean="0"/>
              <a:t>Základní vlastnosti</a:t>
            </a:r>
          </a:p>
          <a:p>
            <a:pPr lvl="1"/>
            <a:r>
              <a:rPr lang="cs-CZ" dirty="0" smtClean="0"/>
              <a:t>½“ pásek, 2,339 cm/s (PAL)</a:t>
            </a:r>
          </a:p>
          <a:p>
            <a:pPr lvl="1"/>
            <a:r>
              <a:rPr lang="cs-CZ" dirty="0" smtClean="0"/>
              <a:t>horizontální rozlišení cca 240 bodů</a:t>
            </a:r>
          </a:p>
          <a:p>
            <a:pPr lvl="1"/>
            <a:r>
              <a:rPr lang="cs-CZ" dirty="0" smtClean="0"/>
              <a:t>režim SP, LP</a:t>
            </a:r>
          </a:p>
          <a:p>
            <a:pPr lvl="1"/>
            <a:r>
              <a:rPr lang="cs-CZ" dirty="0" smtClean="0"/>
              <a:t>až 5hodin pro PAL v SP</a:t>
            </a:r>
          </a:p>
          <a:p>
            <a:endParaRPr lang="cs-CZ" b="1" i="1" dirty="0" smtClean="0"/>
          </a:p>
          <a:p>
            <a:r>
              <a:rPr lang="cs-CZ" b="1" i="1" dirty="0" smtClean="0"/>
              <a:t>VHS </a:t>
            </a:r>
            <a:r>
              <a:rPr lang="cs-CZ" b="1" i="1" dirty="0" err="1" smtClean="0"/>
              <a:t>HiFi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zvuk zaznamenáván do šikmých</a:t>
            </a:r>
            <a:br>
              <a:rPr lang="cs-CZ" dirty="0" smtClean="0"/>
            </a:br>
            <a:r>
              <a:rPr lang="cs-CZ" dirty="0" smtClean="0"/>
              <a:t>stop =</a:t>
            </a:r>
            <a:r>
              <a:rPr lang="en-US" dirty="0" smtClean="0"/>
              <a:t>&gt; </a:t>
            </a:r>
            <a:r>
              <a:rPr lang="en-US" dirty="0" err="1" smtClean="0"/>
              <a:t>zlep</a:t>
            </a:r>
            <a:r>
              <a:rPr lang="cs-CZ" dirty="0" err="1" smtClean="0"/>
              <a:t>šení</a:t>
            </a:r>
            <a:r>
              <a:rPr lang="cs-CZ" dirty="0" smtClean="0"/>
              <a:t> kvality</a:t>
            </a:r>
            <a:endParaRPr lang="cs-CZ" b="1" i="1" dirty="0" smtClean="0"/>
          </a:p>
          <a:p>
            <a:r>
              <a:rPr lang="cs-CZ" b="1" i="1" dirty="0" smtClean="0"/>
              <a:t>VHS-C </a:t>
            </a:r>
          </a:p>
          <a:p>
            <a:pPr lvl="1"/>
            <a:r>
              <a:rPr lang="cs-CZ" dirty="0" smtClean="0"/>
              <a:t>zmenšená kazeta pro VHS </a:t>
            </a:r>
            <a:r>
              <a:rPr lang="cs-CZ" dirty="0" err="1" smtClean="0"/>
              <a:t>camcordery</a:t>
            </a:r>
            <a:endParaRPr lang="cs-CZ" dirty="0" smtClean="0"/>
          </a:p>
          <a:p>
            <a:pPr lvl="1"/>
            <a:r>
              <a:rPr lang="cs-CZ" dirty="0" smtClean="0"/>
              <a:t>40 min. záznamu</a:t>
            </a:r>
          </a:p>
          <a:p>
            <a:pPr lvl="1"/>
            <a:endParaRPr lang="cs-CZ" b="1" i="1" dirty="0" smtClean="0"/>
          </a:p>
        </p:txBody>
      </p:sp>
      <p:pic>
        <p:nvPicPr>
          <p:cNvPr id="9" name="Obrázek 8" descr="764px-VHS_diagram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786058"/>
            <a:ext cx="4605325" cy="361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Neprofesionální formáty a standardy s magnetickým páskem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4462475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Rozložení stop u formátu VHS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519764" cy="275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8" descr="DTC_ZA5_08v"/>
          <p:cNvPicPr>
            <a:picLocks noChangeAspect="1" noChangeArrowheads="1"/>
          </p:cNvPicPr>
          <p:nvPr/>
        </p:nvPicPr>
        <p:blipFill>
          <a:blip r:embed="rId3" cstate="print"/>
          <a:srcRect l="46689" t="46661" r="25345" b="22664"/>
          <a:stretch>
            <a:fillRect/>
          </a:stretch>
        </p:blipFill>
        <p:spPr bwMode="auto">
          <a:xfrm>
            <a:off x="6429388" y="4714884"/>
            <a:ext cx="2087563" cy="1528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Neprofesionální formáty a standardy s magnetickým páskem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06" y="1214422"/>
            <a:ext cx="8715436" cy="5105417"/>
          </a:xfrm>
        </p:spPr>
        <p:txBody>
          <a:bodyPr/>
          <a:lstStyle/>
          <a:p>
            <a:r>
              <a:rPr lang="cs-CZ" b="1" i="1" dirty="0" smtClean="0"/>
              <a:t>S-VHS (Super VHS) </a:t>
            </a:r>
            <a:r>
              <a:rPr lang="cs-CZ" i="1" dirty="0" smtClean="0"/>
              <a:t>- 1987</a:t>
            </a:r>
          </a:p>
          <a:p>
            <a:pPr lvl="1"/>
            <a:r>
              <a:rPr lang="cs-CZ" dirty="0" smtClean="0"/>
              <a:t>horizont. rozlišení až 420 bodů</a:t>
            </a:r>
          </a:p>
          <a:p>
            <a:pPr lvl="1"/>
            <a:r>
              <a:rPr lang="cs-CZ" dirty="0" smtClean="0"/>
              <a:t>s-video konektivita</a:t>
            </a:r>
          </a:p>
          <a:p>
            <a:pPr lvl="1"/>
            <a:r>
              <a:rPr lang="en-US" dirty="0" smtClean="0"/>
              <a:t>‘</a:t>
            </a:r>
            <a:r>
              <a:rPr lang="cs-CZ" dirty="0" smtClean="0"/>
              <a:t>přiblížení se</a:t>
            </a:r>
            <a:r>
              <a:rPr lang="en-US" dirty="0" smtClean="0"/>
              <a:t>’</a:t>
            </a:r>
            <a:r>
              <a:rPr lang="cs-CZ" dirty="0" smtClean="0"/>
              <a:t> profesionálním formátům										Délka běžných VHS kazet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VHS a S-VHS kazety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3976969" cy="299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429124" y="2857496"/>
          <a:ext cx="4509464" cy="364333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61870"/>
                <a:gridCol w="578735"/>
                <a:gridCol w="150253"/>
                <a:gridCol w="1271894"/>
                <a:gridCol w="1346712"/>
              </a:tblGrid>
              <a:tr h="404615">
                <a:tc rowSpan="2"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bg1"/>
                          </a:solidFill>
                        </a:rPr>
                        <a:t>Označení kazety</a:t>
                      </a:r>
                      <a:endParaRPr lang="cs-CZ" sz="1100" dirty="0">
                        <a:solidFill>
                          <a:schemeClr val="bg1"/>
                        </a:solidFill>
                      </a:endParaRP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bg1"/>
                          </a:solidFill>
                        </a:rPr>
                        <a:t>Délka pásku</a:t>
                      </a:r>
                      <a:endParaRPr lang="cs-CZ" sz="1100" dirty="0">
                        <a:solidFill>
                          <a:schemeClr val="bg1"/>
                        </a:solidFill>
                      </a:endParaRP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100" dirty="0">
                        <a:solidFill>
                          <a:schemeClr val="bg1"/>
                        </a:solidFill>
                      </a:endParaRP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 baseline="0" dirty="0" smtClean="0">
                          <a:solidFill>
                            <a:schemeClr val="bg1"/>
                          </a:solidFill>
                        </a:rPr>
                        <a:t>Délka záznamu</a:t>
                      </a:r>
                      <a:r>
                        <a:rPr lang="cs-CZ" sz="11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(PAL)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98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SP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LP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7427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T-60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125.6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84 min (1:24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168 min (2:48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36567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T-90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185.9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126 min (2:06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252 min (4:12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36567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T-120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247.5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169 min (2:49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338 min (5:38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36567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T-160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327.7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225 min (3:45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450 min (7:30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36567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T-180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368.8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253 min (4:13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507 min (8:27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36567"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solidFill>
                            <a:schemeClr val="bg1"/>
                          </a:solidFill>
                        </a:rPr>
                        <a:t>T-210</a:t>
                      </a:r>
                      <a:endParaRPr lang="cs-CZ" sz="1100" dirty="0">
                        <a:solidFill>
                          <a:schemeClr val="bg1"/>
                        </a:solidFill>
                      </a:endParaRP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433.1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294 min (4:56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592 min (9:52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7427"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E-120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173.7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120 min (2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240 min (4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7427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E-180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259.4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180 min (3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360 min (6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57427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E-240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348.1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240 min (4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480 min (8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96372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E-300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435.1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chemeClr val="bg1"/>
                          </a:solidFill>
                        </a:rPr>
                        <a:t>300 min (5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chemeClr val="bg1"/>
                          </a:solidFill>
                        </a:rPr>
                        <a:t>600 min (10 h)</a:t>
                      </a:r>
                    </a:p>
                  </a:txBody>
                  <a:tcPr marL="52743" marR="52743" marT="26372" marB="26372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Neprofesionální formáty a standardy s magnetickým páskem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Betamax</a:t>
            </a:r>
            <a:r>
              <a:rPr lang="cs-CZ" b="1" dirty="0" smtClean="0"/>
              <a:t> </a:t>
            </a:r>
            <a:r>
              <a:rPr lang="cs-CZ" dirty="0" smtClean="0"/>
              <a:t>– Sony 1975</a:t>
            </a:r>
          </a:p>
          <a:p>
            <a:r>
              <a:rPr lang="cs-CZ" dirty="0" smtClean="0"/>
              <a:t>vznikl o něco dříve než VHS, ale na spotřebitelském trhu byl přebit (hlavně marketingově) standardem VHS</a:t>
            </a:r>
          </a:p>
          <a:p>
            <a:r>
              <a:rPr lang="cs-CZ" dirty="0" smtClean="0"/>
              <a:t>Základní vlastnosti</a:t>
            </a:r>
          </a:p>
          <a:p>
            <a:pPr lvl="1"/>
            <a:r>
              <a:rPr lang="cs-CZ" dirty="0" smtClean="0"/>
              <a:t>½“ pásek,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rel</a:t>
            </a:r>
            <a:r>
              <a:rPr lang="cs-CZ" dirty="0" smtClean="0"/>
              <a:t> = 5,832 m/s </a:t>
            </a:r>
          </a:p>
          <a:p>
            <a:pPr lvl="1"/>
            <a:r>
              <a:rPr lang="cs-CZ" dirty="0" smtClean="0"/>
              <a:t>horizontální rozlišení 260 bodů </a:t>
            </a:r>
          </a:p>
          <a:p>
            <a:pPr lvl="1"/>
            <a:r>
              <a:rPr lang="cs-CZ" dirty="0" smtClean="0"/>
              <a:t>215 min</a:t>
            </a:r>
          </a:p>
          <a:p>
            <a:r>
              <a:rPr lang="cs-CZ" dirty="0" smtClean="0"/>
              <a:t>nepoužívá se, byl brzy vytlačen VHS</a:t>
            </a:r>
          </a:p>
          <a:p>
            <a:pPr lvl="1"/>
            <a:endParaRPr lang="cs-CZ" b="1" i="1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7694"/>
            <a:ext cx="2214578" cy="211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71744"/>
            <a:ext cx="2333628" cy="317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Neprofesionální formáty a standardy s magnetickým páskem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Video8 – </a:t>
            </a:r>
            <a:r>
              <a:rPr lang="cs-CZ" dirty="0" smtClean="0"/>
              <a:t>Sony 1983</a:t>
            </a:r>
          </a:p>
          <a:p>
            <a:r>
              <a:rPr lang="cs-CZ" dirty="0" smtClean="0"/>
              <a:t>8mm široký pásek</a:t>
            </a:r>
          </a:p>
          <a:p>
            <a:r>
              <a:rPr lang="cs-CZ" dirty="0" smtClean="0"/>
              <a:t>úspěšná konkurence VHS-C</a:t>
            </a:r>
          </a:p>
          <a:p>
            <a:r>
              <a:rPr lang="cs-CZ" dirty="0" smtClean="0"/>
              <a:t>oproti VHS-C nekompatibilní s video přehrávači (VHS)</a:t>
            </a:r>
          </a:p>
          <a:p>
            <a:r>
              <a:rPr lang="cs-CZ" dirty="0" smtClean="0"/>
              <a:t>120 min. záznamu</a:t>
            </a:r>
          </a:p>
          <a:p>
            <a:r>
              <a:rPr lang="cs-CZ" dirty="0" smtClean="0"/>
              <a:t>horizontální rozlišení cca 240 bodů</a:t>
            </a:r>
          </a:p>
          <a:p>
            <a:r>
              <a:rPr lang="cs-CZ" dirty="0" smtClean="0"/>
              <a:t>záznam zvuku do šikmých stop</a:t>
            </a:r>
          </a:p>
          <a:p>
            <a:pPr>
              <a:buNone/>
            </a:pPr>
            <a:endParaRPr lang="cs-CZ" b="1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b="55433"/>
          <a:stretch>
            <a:fillRect/>
          </a:stretch>
        </p:blipFill>
        <p:spPr bwMode="auto">
          <a:xfrm>
            <a:off x="7143768" y="1357298"/>
            <a:ext cx="1781175" cy="127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996" y="2928934"/>
            <a:ext cx="2431004" cy="162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6557690" cy="253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Neprofesionální formáty a standardy s magnetickým páskem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Hi8 </a:t>
            </a:r>
            <a:r>
              <a:rPr lang="cs-CZ" dirty="0" smtClean="0"/>
              <a:t>– vylepšený Video8 (obdobně jako S-VHS oproti VHS)</a:t>
            </a:r>
          </a:p>
          <a:p>
            <a:r>
              <a:rPr lang="cs-CZ" dirty="0" smtClean="0"/>
              <a:t>výhody oproti Video8</a:t>
            </a:r>
          </a:p>
          <a:p>
            <a:pPr lvl="1"/>
            <a:r>
              <a:rPr lang="cs-CZ" dirty="0" smtClean="0"/>
              <a:t>kvalitnější pásek</a:t>
            </a:r>
          </a:p>
          <a:p>
            <a:pPr lvl="1"/>
            <a:r>
              <a:rPr lang="cs-CZ" dirty="0" smtClean="0"/>
              <a:t>vylepšení kódování video signálu při záznamu</a:t>
            </a:r>
          </a:p>
          <a:p>
            <a:pPr lvl="1"/>
            <a:r>
              <a:rPr lang="cs-CZ" dirty="0" smtClean="0"/>
              <a:t>vyšší rozlišení - 420 bodů horizontálně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71942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6873" b="16873"/>
          <a:stretch>
            <a:fillRect/>
          </a:stretch>
        </p:blipFill>
        <p:spPr bwMode="auto">
          <a:xfrm>
            <a:off x="5857884" y="4286256"/>
            <a:ext cx="2133600" cy="141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Analogové formáty - 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 lvl="1"/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240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594181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Digitální formáty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Segmentovaný šikmý záznam </a:t>
            </a:r>
            <a:r>
              <a:rPr lang="cs-CZ" dirty="0" smtClean="0">
                <a:solidFill>
                  <a:srgbClr val="6E0000"/>
                </a:solidFill>
              </a:rPr>
              <a:t>na magnetický pásek</a:t>
            </a:r>
          </a:p>
          <a:p>
            <a:r>
              <a:rPr lang="cs-CZ" dirty="0" smtClean="0"/>
              <a:t>jeden </a:t>
            </a:r>
            <a:r>
              <a:rPr lang="cs-CZ" dirty="0" err="1" smtClean="0"/>
              <a:t>půlsnímek</a:t>
            </a:r>
            <a:r>
              <a:rPr lang="cs-CZ" dirty="0" smtClean="0"/>
              <a:t> je zaznamenán do více stop</a:t>
            </a:r>
          </a:p>
          <a:p>
            <a:r>
              <a:rPr lang="cs-CZ" dirty="0" smtClean="0"/>
              <a:t>při zastavení pásku je třeba digitálního zpracování</a:t>
            </a:r>
            <a:br>
              <a:rPr lang="cs-CZ" dirty="0" smtClean="0"/>
            </a:br>
            <a:r>
              <a:rPr lang="cs-CZ" dirty="0" smtClean="0"/>
              <a:t>pro zobrazení daného snímku</a:t>
            </a:r>
          </a:p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kompozitní signál </a:t>
            </a:r>
            <a:r>
              <a:rPr lang="cs-CZ" dirty="0" smtClean="0">
                <a:solidFill>
                  <a:srgbClr val="6E0000"/>
                </a:solidFill>
              </a:rPr>
              <a:t>(RGB)</a:t>
            </a: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složkový signál</a:t>
            </a:r>
          </a:p>
          <a:p>
            <a:pPr lvl="1"/>
            <a:r>
              <a:rPr lang="cs-CZ" dirty="0" smtClean="0"/>
              <a:t>barevné složky </a:t>
            </a:r>
            <a:r>
              <a:rPr lang="cs-CZ" b="1" dirty="0" smtClean="0"/>
              <a:t>C</a:t>
            </a:r>
            <a:r>
              <a:rPr lang="cs-CZ" b="1" baseline="-25000" dirty="0" smtClean="0"/>
              <a:t>B</a:t>
            </a:r>
            <a:r>
              <a:rPr lang="cs-CZ" dirty="0" smtClean="0"/>
              <a:t> a </a:t>
            </a:r>
            <a:r>
              <a:rPr lang="cs-CZ" b="1" dirty="0" smtClean="0"/>
              <a:t>C</a:t>
            </a:r>
            <a:r>
              <a:rPr lang="cs-CZ" b="1" baseline="-25000" dirty="0" smtClean="0"/>
              <a:t>R</a:t>
            </a:r>
            <a:r>
              <a:rPr lang="cs-CZ" dirty="0" smtClean="0"/>
              <a:t> jsou oddělené od jasového signálu </a:t>
            </a:r>
            <a:r>
              <a:rPr lang="cs-CZ" b="1" dirty="0" smtClean="0"/>
              <a:t>Y</a:t>
            </a:r>
          </a:p>
          <a:p>
            <a:pPr lvl="1"/>
            <a:r>
              <a:rPr lang="cs-CZ" dirty="0" smtClean="0"/>
              <a:t>používají se vzorkovací formáty obrazového signálu 4:4:4, </a:t>
            </a:r>
            <a:r>
              <a:rPr lang="cs-CZ" dirty="0" err="1" smtClean="0"/>
              <a:t>4</a:t>
            </a:r>
            <a:r>
              <a:rPr lang="cs-CZ" dirty="0" smtClean="0"/>
              <a:t>:2:2 a 4:2:0, které jsou jedním z určujících faktorů kvality obrazu</a:t>
            </a:r>
          </a:p>
          <a:p>
            <a:pPr lvl="2"/>
            <a:r>
              <a:rPr lang="cs-CZ" dirty="0" err="1" smtClean="0"/>
              <a:t>vzork</a:t>
            </a:r>
            <a:r>
              <a:rPr lang="cs-CZ" dirty="0" smtClean="0"/>
              <a:t>. kmitočet pro </a:t>
            </a:r>
            <a:r>
              <a:rPr lang="cs-CZ" b="1" dirty="0" smtClean="0"/>
              <a:t>4:4:4 – 13,5 MHz</a:t>
            </a:r>
          </a:p>
          <a:p>
            <a:pPr lvl="2"/>
            <a:r>
              <a:rPr lang="cs-CZ" dirty="0" err="1" smtClean="0"/>
              <a:t>vzork</a:t>
            </a:r>
            <a:r>
              <a:rPr lang="cs-CZ" dirty="0" smtClean="0"/>
              <a:t>. kmitočet pro </a:t>
            </a:r>
            <a:r>
              <a:rPr lang="cs-CZ" b="1" dirty="0" smtClean="0"/>
              <a:t>4:2:2 a 4:2:0 – 13,5 MHz (Y), 6,75 MHz (C</a:t>
            </a:r>
            <a:r>
              <a:rPr lang="cs-CZ" b="1" baseline="-25000" dirty="0" smtClean="0"/>
              <a:t>B</a:t>
            </a:r>
            <a:r>
              <a:rPr lang="cs-CZ" b="1" dirty="0" smtClean="0"/>
              <a:t> a C</a:t>
            </a:r>
            <a:r>
              <a:rPr lang="cs-CZ" b="1" baseline="-25000" dirty="0" smtClean="0"/>
              <a:t>R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počet bitového toku se redukuje pomocí speciálních metod a algoritmů v </a:t>
            </a:r>
            <a:r>
              <a:rPr lang="cs-CZ" b="1" dirty="0" smtClean="0"/>
              <a:t>časové oblasti </a:t>
            </a:r>
            <a:r>
              <a:rPr lang="cs-CZ" dirty="0" smtClean="0"/>
              <a:t>(vzorkování a kvantování) a </a:t>
            </a:r>
            <a:r>
              <a:rPr lang="cs-CZ" b="1" dirty="0" smtClean="0"/>
              <a:t>kmitočtové oblasti </a:t>
            </a:r>
            <a:r>
              <a:rPr lang="cs-CZ" dirty="0" smtClean="0"/>
              <a:t>(kódování)</a:t>
            </a:r>
          </a:p>
          <a:p>
            <a:r>
              <a:rPr lang="cs-CZ" dirty="0" smtClean="0"/>
              <a:t>zvuk ve formátu PCM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Digitální formáty založené na DV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DV </a:t>
            </a:r>
            <a:r>
              <a:rPr lang="cs-CZ" dirty="0" smtClean="0"/>
              <a:t>(Digital Video) - 1999</a:t>
            </a:r>
          </a:p>
          <a:p>
            <a:r>
              <a:rPr lang="cs-CZ" dirty="0" smtClean="0"/>
              <a:t>základní formát pro digitální video</a:t>
            </a:r>
          </a:p>
          <a:p>
            <a:r>
              <a:rPr lang="cs-CZ" dirty="0" smtClean="0"/>
              <a:t>komprese </a:t>
            </a:r>
            <a:r>
              <a:rPr lang="cs-CZ" b="1" i="1" dirty="0" err="1" smtClean="0"/>
              <a:t>intraframe</a:t>
            </a:r>
            <a:endParaRPr lang="cs-CZ" dirty="0" smtClean="0"/>
          </a:p>
          <a:p>
            <a:r>
              <a:rPr lang="cs-CZ" dirty="0" smtClean="0"/>
              <a:t>PAL - </a:t>
            </a:r>
            <a:r>
              <a:rPr lang="pt-BR" dirty="0" smtClean="0"/>
              <a:t>720x576, 4:2:0</a:t>
            </a:r>
            <a:r>
              <a:rPr lang="cs-CZ" dirty="0" smtClean="0"/>
              <a:t>, snímek na 12 stop</a:t>
            </a:r>
            <a:br>
              <a:rPr lang="cs-CZ" dirty="0" smtClean="0"/>
            </a:br>
            <a:r>
              <a:rPr lang="cs-CZ" dirty="0" smtClean="0"/>
              <a:t>NTSC - </a:t>
            </a:r>
            <a:r>
              <a:rPr lang="pt-BR" dirty="0" smtClean="0"/>
              <a:t>720x480, 4:1:1</a:t>
            </a:r>
            <a:r>
              <a:rPr lang="cs-CZ" dirty="0" smtClean="0"/>
              <a:t>, snímek na 10 stop</a:t>
            </a:r>
            <a:r>
              <a:rPr lang="pt-BR" dirty="0" smtClean="0"/>
              <a:t>  </a:t>
            </a:r>
            <a:endParaRPr lang="cs-CZ" dirty="0" smtClean="0"/>
          </a:p>
          <a:p>
            <a:r>
              <a:rPr lang="cs-CZ" dirty="0" smtClean="0"/>
              <a:t>8 bitů pro jasovou složku, 8 bitů pro</a:t>
            </a:r>
            <a:br>
              <a:rPr lang="cs-CZ" dirty="0" smtClean="0"/>
            </a:br>
            <a:r>
              <a:rPr lang="cs-CZ" dirty="0" smtClean="0"/>
              <a:t>barevné složky</a:t>
            </a:r>
          </a:p>
          <a:p>
            <a:r>
              <a:rPr lang="cs-CZ" dirty="0" smtClean="0"/>
              <a:t>zvuk PCM 2 kanály (48 kHz, 16 bitů) nebo 4 kanály (32 kHz, 12 bitů)</a:t>
            </a:r>
          </a:p>
          <a:p>
            <a:r>
              <a:rPr lang="cs-CZ" dirty="0" smtClean="0"/>
              <a:t>rozhraní </a:t>
            </a:r>
            <a:r>
              <a:rPr lang="cs-CZ" dirty="0" err="1" smtClean="0"/>
              <a:t>Firewire</a:t>
            </a:r>
            <a:r>
              <a:rPr lang="cs-CZ" dirty="0" smtClean="0"/>
              <a:t> (IEEE 1394) pro </a:t>
            </a:r>
            <a:r>
              <a:rPr lang="cs-CZ" dirty="0" err="1" smtClean="0"/>
              <a:t>real</a:t>
            </a:r>
            <a:r>
              <a:rPr lang="en-US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 přenos obrazu a zvuku, editaci, aj.</a:t>
            </a:r>
          </a:p>
          <a:p>
            <a:r>
              <a:rPr lang="cs-CZ" dirty="0" smtClean="0"/>
              <a:t>komprese 10:1</a:t>
            </a:r>
          </a:p>
          <a:p>
            <a:r>
              <a:rPr lang="cs-CZ" dirty="0" smtClean="0"/>
              <a:t>datový tok 12 </a:t>
            </a:r>
            <a:r>
              <a:rPr lang="cs-CZ" dirty="0" err="1" smtClean="0"/>
              <a:t>Mb</a:t>
            </a:r>
            <a:r>
              <a:rPr lang="cs-CZ" dirty="0" smtClean="0"/>
              <a:t>/s</a:t>
            </a:r>
          </a:p>
          <a:p>
            <a:pPr>
              <a:buNone/>
            </a:pPr>
            <a:r>
              <a:rPr lang="cs-CZ" dirty="0" smtClean="0"/>
              <a:t>Jedna stopa obsahuje:</a:t>
            </a:r>
          </a:p>
          <a:p>
            <a:r>
              <a:rPr lang="cs-CZ" dirty="0" smtClean="0"/>
              <a:t>ITI (Insert </a:t>
            </a:r>
            <a:r>
              <a:rPr lang="cs-CZ" dirty="0" err="1" smtClean="0"/>
              <a:t>and</a:t>
            </a:r>
            <a:r>
              <a:rPr lang="cs-CZ" dirty="0" smtClean="0"/>
              <a:t> Track </a:t>
            </a:r>
            <a:r>
              <a:rPr lang="cs-CZ" dirty="0" err="1" smtClean="0"/>
              <a:t>Information</a:t>
            </a:r>
            <a:r>
              <a:rPr lang="cs-CZ" dirty="0" smtClean="0"/>
              <a:t>) – řídící impulzy, zvuková data, obrazová data, pomocná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Digitální formáty typu DV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err="1" smtClean="0"/>
              <a:t>MiniDV</a:t>
            </a:r>
            <a:r>
              <a:rPr lang="cs-CZ" dirty="0" smtClean="0"/>
              <a:t> (S-</a:t>
            </a:r>
            <a:r>
              <a:rPr lang="cs-CZ" dirty="0" err="1" smtClean="0"/>
              <a:t>size</a:t>
            </a:r>
            <a:r>
              <a:rPr lang="cs-CZ" dirty="0" smtClean="0"/>
              <a:t>) – formát kazet záznam ve formátu DV</a:t>
            </a:r>
          </a:p>
          <a:p>
            <a:r>
              <a:rPr lang="cs-CZ" dirty="0" smtClean="0"/>
              <a:t>¼</a:t>
            </a:r>
            <a:r>
              <a:rPr lang="en-US" dirty="0" smtClean="0"/>
              <a:t>” p</a:t>
            </a:r>
            <a:r>
              <a:rPr lang="cs-CZ" dirty="0" err="1" smtClean="0"/>
              <a:t>ásek</a:t>
            </a:r>
            <a:r>
              <a:rPr lang="cs-CZ" dirty="0" smtClean="0"/>
              <a:t> ME, posuv 1,8 cm/s,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r</a:t>
            </a:r>
            <a:r>
              <a:rPr lang="cs-CZ" dirty="0" smtClean="0"/>
              <a:t> = cca 10 m/s </a:t>
            </a:r>
          </a:p>
          <a:p>
            <a:r>
              <a:rPr lang="cs-CZ" dirty="0" smtClean="0"/>
              <a:t>délka záznamu 60 min. (SP), 90 min. (LP)</a:t>
            </a:r>
            <a:br>
              <a:rPr lang="cs-CZ" dirty="0" smtClean="0"/>
            </a:br>
            <a:r>
              <a:rPr lang="cs-CZ" dirty="0" smtClean="0"/>
              <a:t>(případně kazety 80 nebo 120 min)</a:t>
            </a:r>
          </a:p>
          <a:p>
            <a:r>
              <a:rPr lang="cs-CZ" dirty="0" smtClean="0"/>
              <a:t>původně určeno pro poloprofesionální účely</a:t>
            </a:r>
          </a:p>
          <a:p>
            <a:r>
              <a:rPr lang="cs-CZ" dirty="0" smtClean="0"/>
              <a:t>využívané pro DV, DVCAM</a:t>
            </a:r>
          </a:p>
          <a:p>
            <a:pPr>
              <a:buNone/>
            </a:pPr>
            <a:r>
              <a:rPr lang="cs-CZ" dirty="0" smtClean="0"/>
              <a:t>Další velikosti kazet</a:t>
            </a:r>
          </a:p>
          <a:p>
            <a:r>
              <a:rPr lang="cs-CZ" dirty="0" smtClean="0"/>
              <a:t>M-</a:t>
            </a:r>
            <a:r>
              <a:rPr lang="cs-CZ" dirty="0" err="1" smtClean="0"/>
              <a:t>size</a:t>
            </a:r>
            <a:r>
              <a:rPr lang="cs-CZ" dirty="0" smtClean="0"/>
              <a:t>, L-</a:t>
            </a:r>
            <a:r>
              <a:rPr lang="cs-CZ" dirty="0" err="1" smtClean="0"/>
              <a:t>size</a:t>
            </a:r>
            <a:endParaRPr lang="cs-CZ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214686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0137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3000364" y="3049785"/>
            <a:ext cx="27302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komprese a řízení bitového toku</a:t>
            </a:r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714884"/>
            <a:ext cx="317036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cs-CZ" dirty="0" err="1" smtClean="0"/>
              <a:t>ákladní</a:t>
            </a:r>
            <a:r>
              <a:rPr lang="cs-CZ" dirty="0" smtClean="0"/>
              <a:t> termíny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6" cy="5214973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6E0000"/>
                </a:solidFill>
              </a:rPr>
              <a:t>Video</a:t>
            </a:r>
            <a:endParaRPr lang="cs-CZ" sz="1800" b="1" dirty="0" smtClean="0">
              <a:solidFill>
                <a:srgbClr val="6E0000"/>
              </a:solidFill>
            </a:endParaRPr>
          </a:p>
          <a:p>
            <a:r>
              <a:rPr lang="cs-CZ" b="1" dirty="0" smtClean="0"/>
              <a:t>technologie</a:t>
            </a:r>
            <a:r>
              <a:rPr lang="cs-CZ" dirty="0" smtClean="0"/>
              <a:t> pro nahrávání (zachytávání a zaznamenávání), přehrávání a přenos sekvencí obrazů, resp. pohyblivých obrázků (video sekvence)</a:t>
            </a:r>
          </a:p>
          <a:p>
            <a:r>
              <a:rPr lang="cs-CZ" dirty="0" smtClean="0"/>
              <a:t>označení pro formáty a média pro přenos a ukládání video sekvencí</a:t>
            </a:r>
          </a:p>
          <a:p>
            <a:r>
              <a:rPr lang="cs-CZ" dirty="0" smtClean="0"/>
              <a:t>často se užívá jako zkrácený pojem pro označení video sekvence a video přehrávače</a:t>
            </a:r>
          </a:p>
          <a:p>
            <a:r>
              <a:rPr lang="cs-CZ" dirty="0" smtClean="0"/>
              <a:t>historicky se odvíjí a úzce souvisí s technologií televize, resp. formáty pro televizní vysílání</a:t>
            </a:r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analogové video formáty</a:t>
            </a:r>
          </a:p>
          <a:p>
            <a:r>
              <a:rPr lang="cs-CZ" sz="1800" dirty="0" smtClean="0"/>
              <a:t>úzce souvisí typem fyzického média</a:t>
            </a:r>
          </a:p>
          <a:p>
            <a:r>
              <a:rPr lang="cs-CZ" sz="1800" dirty="0" smtClean="0"/>
              <a:t>norma PAL vs. NTSC, rozlišení obrazu,</a:t>
            </a:r>
            <a:br>
              <a:rPr lang="cs-CZ" sz="1800" dirty="0" smtClean="0"/>
            </a:br>
            <a:r>
              <a:rPr lang="cs-CZ" sz="1800" dirty="0" err="1" smtClean="0"/>
              <a:t>zachytávací</a:t>
            </a:r>
            <a:r>
              <a:rPr lang="cs-CZ" sz="1800" dirty="0" smtClean="0"/>
              <a:t> a přehrávací zařízení, aj.</a:t>
            </a:r>
          </a:p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digitální video formáty</a:t>
            </a:r>
          </a:p>
          <a:p>
            <a:r>
              <a:rPr lang="cs-CZ" sz="1800" dirty="0" smtClean="0"/>
              <a:t>norma PAL vs. NTSC , rozlišení, barevná hloubka, způsob komprese, způsob uložení, kompatibilita, aj.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5072074"/>
            <a:ext cx="87154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61B00"/>
              </a:buClr>
              <a:buFont typeface="Wingdings" pitchFamily="2" charset="2"/>
              <a:buChar char="Ø"/>
            </a:pPr>
            <a:endParaRPr lang="cs-CZ" sz="1800" dirty="0" smtClean="0">
              <a:solidFill>
                <a:srgbClr val="361B00"/>
              </a:solidFill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5357818" y="3786190"/>
            <a:ext cx="3571900" cy="2143140"/>
            <a:chOff x="3143240" y="2905119"/>
            <a:chExt cx="2857520" cy="1571636"/>
          </a:xfrm>
        </p:grpSpPr>
        <p:sp>
          <p:nvSpPr>
            <p:cNvPr id="22" name="Obdélník 21"/>
            <p:cNvSpPr/>
            <p:nvPr/>
          </p:nvSpPr>
          <p:spPr bwMode="auto">
            <a:xfrm>
              <a:off x="3143240" y="2905119"/>
              <a:ext cx="2857520" cy="15716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3267068" y="3143248"/>
              <a:ext cx="2662254" cy="1023944"/>
              <a:chOff x="3071802" y="2643182"/>
              <a:chExt cx="2662254" cy="1023944"/>
            </a:xfrm>
            <a:solidFill>
              <a:schemeClr val="bg1"/>
            </a:solidFill>
          </p:grpSpPr>
          <p:pic>
            <p:nvPicPr>
              <p:cNvPr id="7" name="Obrázek 6" descr="32x18-dv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29190" y="2928934"/>
                <a:ext cx="304800" cy="171450"/>
              </a:xfrm>
              <a:prstGeom prst="rect">
                <a:avLst/>
              </a:prstGeom>
              <a:grpFill/>
            </p:spPr>
          </p:pic>
          <p:pic>
            <p:nvPicPr>
              <p:cNvPr id="12" name="Obrázek 11" descr="32x18-win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429256" y="3286124"/>
                <a:ext cx="304800" cy="171450"/>
              </a:xfrm>
              <a:prstGeom prst="rect">
                <a:avLst/>
              </a:prstGeom>
              <a:grpFill/>
            </p:spPr>
          </p:pic>
          <p:pic>
            <p:nvPicPr>
              <p:cNvPr id="15" name="Obrázek 14" descr="laserdisc-logo-40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86314" y="3500438"/>
                <a:ext cx="381000" cy="85725"/>
              </a:xfrm>
              <a:prstGeom prst="rect">
                <a:avLst/>
              </a:prstGeom>
              <a:grpFill/>
            </p:spPr>
          </p:pic>
          <p:pic>
            <p:nvPicPr>
              <p:cNvPr id="16" name="Obrázek 15" descr="mpeg-logo-35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00496" y="3571876"/>
                <a:ext cx="333375" cy="95250"/>
              </a:xfrm>
              <a:prstGeom prst="rect">
                <a:avLst/>
              </a:prstGeom>
              <a:grpFill/>
            </p:spPr>
          </p:pic>
          <p:pic>
            <p:nvPicPr>
              <p:cNvPr id="5" name="Obrázek 4" descr="3g2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143240" y="2643182"/>
                <a:ext cx="317500" cy="304800"/>
              </a:xfrm>
              <a:prstGeom prst="rect">
                <a:avLst/>
              </a:prstGeom>
              <a:grpFill/>
            </p:spPr>
          </p:pic>
          <p:pic>
            <p:nvPicPr>
              <p:cNvPr id="6" name="Obrázek 5" descr="3gp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71934" y="3143248"/>
                <a:ext cx="438150" cy="190500"/>
              </a:xfrm>
              <a:prstGeom prst="rect">
                <a:avLst/>
              </a:prstGeom>
              <a:grpFill/>
            </p:spPr>
          </p:pic>
          <p:pic>
            <p:nvPicPr>
              <p:cNvPr id="8" name="Obrázek 7" descr="32x18-flash.gif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14810" y="2714620"/>
                <a:ext cx="304800" cy="171450"/>
              </a:xfrm>
              <a:prstGeom prst="rect">
                <a:avLst/>
              </a:prstGeom>
              <a:grpFill/>
            </p:spPr>
          </p:pic>
          <p:pic>
            <p:nvPicPr>
              <p:cNvPr id="10" name="Obrázek 9" descr="32x18-qt.gif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71802" y="3214686"/>
                <a:ext cx="304800" cy="171450"/>
              </a:xfrm>
              <a:prstGeom prst="rect">
                <a:avLst/>
              </a:prstGeom>
              <a:grpFill/>
            </p:spPr>
          </p:pic>
          <p:pic>
            <p:nvPicPr>
              <p:cNvPr id="11" name="Obrázek 10" descr="32x18-real.gif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500430" y="3429000"/>
                <a:ext cx="304800" cy="171450"/>
              </a:xfrm>
              <a:prstGeom prst="rect">
                <a:avLst/>
              </a:prstGeom>
              <a:grpFill/>
            </p:spPr>
          </p:pic>
          <p:pic>
            <p:nvPicPr>
              <p:cNvPr id="13" name="Obrázek 12" descr="betamax-logo-26.gif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500430" y="3000372"/>
                <a:ext cx="247650" cy="238125"/>
              </a:xfrm>
              <a:prstGeom prst="rect">
                <a:avLst/>
              </a:prstGeom>
              <a:grpFill/>
            </p:spPr>
          </p:pic>
          <p:pic>
            <p:nvPicPr>
              <p:cNvPr id="14" name="Obrázek 13" descr="dvd-logo-33.gif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572000" y="3214686"/>
                <a:ext cx="314325" cy="152400"/>
              </a:xfrm>
              <a:prstGeom prst="rect">
                <a:avLst/>
              </a:prstGeom>
              <a:grpFill/>
            </p:spPr>
          </p:pic>
          <p:pic>
            <p:nvPicPr>
              <p:cNvPr id="17" name="Obrázek 16" descr="vhslogo1.gif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714744" y="2714620"/>
                <a:ext cx="333375" cy="171450"/>
              </a:xfrm>
              <a:prstGeom prst="rect">
                <a:avLst/>
              </a:prstGeom>
              <a:grp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Digitální formáty typu DV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Digital8  (D8) – </a:t>
            </a:r>
            <a:r>
              <a:rPr lang="cs-CZ" dirty="0" smtClean="0"/>
              <a:t>Sony 1999</a:t>
            </a:r>
            <a:endParaRPr lang="en-US" dirty="0" smtClean="0"/>
          </a:p>
          <a:p>
            <a:r>
              <a:rPr lang="cs-CZ" dirty="0" smtClean="0"/>
              <a:t>používá formát záznamu DV</a:t>
            </a:r>
          </a:p>
          <a:p>
            <a:r>
              <a:rPr lang="cs-CZ" dirty="0" smtClean="0"/>
              <a:t>využívá stejný formát kazety a pásku jako Hi8, res. Video8 (8mm)</a:t>
            </a:r>
          </a:p>
          <a:p>
            <a:pPr lvl="1"/>
            <a:r>
              <a:rPr lang="cs-CZ" dirty="0" smtClean="0"/>
              <a:t>snaha o vstřícnost k uživatelům již zaběhlých systémů 8mm</a:t>
            </a:r>
          </a:p>
          <a:p>
            <a:r>
              <a:rPr lang="cs-CZ" dirty="0" smtClean="0"/>
              <a:t>max. doba záznamu 60 min. (s extra tenkým páskem 120 min.)</a:t>
            </a:r>
          </a:p>
          <a:p>
            <a:r>
              <a:rPr lang="cs-CZ" dirty="0" smtClean="0"/>
              <a:t>obrazový i zvukový signál zaznamenáván digitálně</a:t>
            </a:r>
          </a:p>
          <a:p>
            <a:endParaRPr lang="cs-CZ" dirty="0" smtClean="0"/>
          </a:p>
          <a:p>
            <a:pPr>
              <a:buNone/>
            </a:pPr>
            <a:endParaRPr lang="cs-CZ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643314"/>
            <a:ext cx="3543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Digitální formáty</a:t>
            </a:r>
            <a:r>
              <a:rPr lang="en-US" sz="2400" b="1" dirty="0" smtClean="0"/>
              <a:t> (SD)</a:t>
            </a:r>
            <a:endParaRPr lang="cs-CZ" sz="2400" b="1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84649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tabLst/>
              <a:defRPr/>
            </a:pP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SzTx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61B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porovnání parametrů Hi8, D8 a DV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361B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 odvozené od DV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496" y="1124744"/>
            <a:ext cx="8929717" cy="53578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robustnější provedení pro potřeby profes. využití, vychází z formátu DV</a:t>
            </a:r>
          </a:p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DVCPRO</a:t>
            </a:r>
            <a:r>
              <a:rPr lang="cs-CZ" dirty="0" smtClean="0">
                <a:solidFill>
                  <a:schemeClr val="tx1"/>
                </a:solidFill>
              </a:rPr>
              <a:t> – Panasonic 1995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4:1:1, komprese dat 5:1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širší stopy (18 </a:t>
            </a:r>
            <a:r>
              <a:rPr lang="cs-CZ" dirty="0" err="1" smtClean="0">
                <a:solidFill>
                  <a:schemeClr val="tx1"/>
                </a:solidFill>
              </a:rPr>
              <a:t>micrónů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zvuk pouze v 16-bit PCM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DVCAM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komprese jako DV, komprese dat 5:1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širší stopy (15 </a:t>
            </a:r>
            <a:r>
              <a:rPr lang="cs-CZ" dirty="0" err="1" smtClean="0">
                <a:solidFill>
                  <a:schemeClr val="tx1"/>
                </a:solidFill>
              </a:rPr>
              <a:t>micrónů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rychlejší posuv pásku cca o 50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cs-CZ" dirty="0" smtClean="0"/>
              <a:t>2,8 cm/s</a:t>
            </a:r>
          </a:p>
          <a:p>
            <a:r>
              <a:rPr lang="cs-CZ" dirty="0" smtClean="0"/>
              <a:t>až 184 min. záznamu (kazeta </a:t>
            </a:r>
            <a:r>
              <a:rPr lang="cs-CZ" dirty="0" err="1" smtClean="0"/>
              <a:t>MiniDV</a:t>
            </a:r>
            <a:r>
              <a:rPr lang="cs-CZ" dirty="0" smtClean="0"/>
              <a:t> 40min.)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DVCPRO 50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4:2:2, komprese dat 5:1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pro obraz 50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jinak odpovídá formátu DVCPRO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http://www.</a:t>
            </a:r>
            <a:r>
              <a:rPr lang="cs-CZ" dirty="0" err="1" smtClean="0">
                <a:solidFill>
                  <a:schemeClr val="tx1"/>
                </a:solidFill>
              </a:rPr>
              <a:t>itest.cz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videofoto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dvc</a:t>
            </a:r>
            <a:r>
              <a:rPr lang="cs-CZ" dirty="0" smtClean="0">
                <a:solidFill>
                  <a:schemeClr val="tx1"/>
                </a:solidFill>
              </a:rPr>
              <a:t>_pro_50.htm</a:t>
            </a: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496"/>
            <a:ext cx="2133598" cy="16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2371723" cy="15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72074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D-1 </a:t>
            </a:r>
            <a:r>
              <a:rPr lang="cs-CZ" dirty="0" smtClean="0">
                <a:solidFill>
                  <a:schemeClr val="tx1"/>
                </a:solidFill>
              </a:rPr>
              <a:t>– Sony/Bosch 1986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¾</a:t>
            </a:r>
            <a:r>
              <a:rPr lang="en-US" dirty="0" smtClean="0">
                <a:solidFill>
                  <a:schemeClr val="tx1"/>
                </a:solidFill>
              </a:rPr>
              <a:t>” p</a:t>
            </a:r>
            <a:r>
              <a:rPr lang="cs-CZ" dirty="0" err="1" smtClean="0">
                <a:solidFill>
                  <a:schemeClr val="tx1"/>
                </a:solidFill>
              </a:rPr>
              <a:t>ásek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složkový záznam nekomprimovaného signálu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kvantizace</a:t>
            </a:r>
            <a:r>
              <a:rPr lang="cs-CZ" dirty="0" smtClean="0">
                <a:solidFill>
                  <a:schemeClr val="tx1"/>
                </a:solidFill>
              </a:rPr>
              <a:t> 8 bitů, vzorkování obrazových složek 4:2:2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216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/>
              <a:t>720 × 576 (PAL)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4 zvukové kanály (16-20 bitů, 48 kHz)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D-2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Ampex</a:t>
            </a:r>
            <a:r>
              <a:rPr lang="cs-CZ" dirty="0" smtClean="0">
                <a:solidFill>
                  <a:schemeClr val="tx1"/>
                </a:solidFill>
              </a:rPr>
              <a:t> 1988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½</a:t>
            </a:r>
            <a:r>
              <a:rPr lang="en-US" dirty="0" smtClean="0">
                <a:solidFill>
                  <a:schemeClr val="tx1"/>
                </a:solidFill>
              </a:rPr>
              <a:t>” p</a:t>
            </a:r>
            <a:r>
              <a:rPr lang="cs-CZ" dirty="0" err="1" smtClean="0">
                <a:solidFill>
                  <a:schemeClr val="tx1"/>
                </a:solidFill>
              </a:rPr>
              <a:t>ásek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kompozitní signál (digitální kompozit)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142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 zvukové kanály (16-20 bitů, 48 kHz)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D-5 </a:t>
            </a:r>
            <a:r>
              <a:rPr lang="cs-CZ" dirty="0" smtClean="0">
                <a:solidFill>
                  <a:schemeClr val="tx1"/>
                </a:solidFill>
              </a:rPr>
              <a:t>– Panasonic 1994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½</a:t>
            </a:r>
            <a:r>
              <a:rPr lang="en-US" dirty="0" smtClean="0">
                <a:solidFill>
                  <a:schemeClr val="tx1"/>
                </a:solidFill>
              </a:rPr>
              <a:t>” p</a:t>
            </a:r>
            <a:r>
              <a:rPr lang="cs-CZ" dirty="0" err="1" smtClean="0">
                <a:solidFill>
                  <a:schemeClr val="tx1"/>
                </a:solidFill>
              </a:rPr>
              <a:t>ásek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složkový záznam nekomprimovaného signálu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kvantizace</a:t>
            </a:r>
            <a:r>
              <a:rPr lang="cs-CZ" dirty="0" smtClean="0">
                <a:solidFill>
                  <a:schemeClr val="tx1"/>
                </a:solidFill>
              </a:rPr>
              <a:t> 10 bitů, vzorkování obrazových složek 4:2:2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až 360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/>
              <a:t>4:3 nebo 16:9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4 zvukové kanály (20 bitů, 48 kHz)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Digital </a:t>
            </a:r>
            <a:r>
              <a:rPr lang="cs-CZ" b="1" dirty="0" err="1" smtClean="0">
                <a:solidFill>
                  <a:schemeClr val="tx1"/>
                </a:solidFill>
              </a:rPr>
              <a:t>Betacam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Sony 1993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½</a:t>
            </a:r>
            <a:r>
              <a:rPr lang="en-US" dirty="0" smtClean="0">
                <a:solidFill>
                  <a:schemeClr val="tx1"/>
                </a:solidFill>
              </a:rPr>
              <a:t>” p</a:t>
            </a:r>
            <a:r>
              <a:rPr lang="cs-CZ" dirty="0" err="1" smtClean="0">
                <a:solidFill>
                  <a:schemeClr val="tx1"/>
                </a:solidFill>
              </a:rPr>
              <a:t>ásek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r</a:t>
            </a:r>
            <a:r>
              <a:rPr lang="cs-CZ" dirty="0" smtClean="0"/>
              <a:t> = cca 19 m/s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kompatibilní s analogovou verzí (přehrávací zařízení)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kvantizace</a:t>
            </a:r>
            <a:r>
              <a:rPr lang="cs-CZ" dirty="0" smtClean="0">
                <a:solidFill>
                  <a:schemeClr val="tx1"/>
                </a:solidFill>
              </a:rPr>
              <a:t> 10 bitů, vzorkování obrazových složek 4:2:2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komprese dat 1,6:1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videosignálu 125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půlsnímek</a:t>
            </a:r>
            <a:r>
              <a:rPr lang="cs-CZ" dirty="0" smtClean="0">
                <a:solidFill>
                  <a:schemeClr val="tx1"/>
                </a:solidFill>
              </a:rPr>
              <a:t> na 6 stopách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 zvukové kanály (20 bitů, 48 kHz) zakódovány v šikmé stopě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šikmá stopa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obrazová data, zvuková data, obrazová data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podélná stopa - pro zvuk při rychlém přetáčení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velmi rozšířený pro televizní průmysl</a:t>
            </a: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42913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rozložení stop na pásku u formátu </a:t>
            </a:r>
            <a:r>
              <a:rPr lang="cs-CZ" dirty="0" err="1" smtClean="0"/>
              <a:t>Betacam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72230" cy="34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 pro HD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HD - 1080/25p, 1080/50i, SD - </a:t>
            </a:r>
            <a:r>
              <a:rPr lang="cs-CZ" dirty="0" smtClean="0"/>
              <a:t>576/50i pro PAL</a:t>
            </a:r>
          </a:p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D-5 HD </a:t>
            </a:r>
            <a:r>
              <a:rPr lang="cs-CZ" dirty="0" smtClean="0">
                <a:solidFill>
                  <a:schemeClr val="tx1"/>
                </a:solidFill>
              </a:rPr>
              <a:t>– Panasonic 1994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komprese datového toku 4:1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258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 až 323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 zvukové kanály (24 bitů, 48 kHz)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b="1" dirty="0" smtClean="0"/>
              <a:t>D6 HDTV VTR</a:t>
            </a:r>
            <a:r>
              <a:rPr lang="en-US" b="1" dirty="0" smtClean="0"/>
              <a:t> (</a:t>
            </a:r>
            <a:r>
              <a:rPr lang="cs-CZ" b="1" dirty="0" err="1" smtClean="0">
                <a:solidFill>
                  <a:schemeClr val="tx1"/>
                </a:solidFill>
              </a:rPr>
              <a:t>Voodoo</a:t>
            </a:r>
            <a:r>
              <a:rPr lang="cs-CZ" b="1" dirty="0" smtClean="0">
                <a:solidFill>
                  <a:schemeClr val="tx1"/>
                </a:solidFill>
              </a:rPr>
              <a:t> Media </a:t>
            </a:r>
            <a:r>
              <a:rPr lang="cs-CZ" b="1" dirty="0" err="1" smtClean="0">
                <a:solidFill>
                  <a:schemeClr val="tx1"/>
                </a:solidFill>
              </a:rPr>
              <a:t>Recorder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standard pro nekomprimovaný HDTV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¾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r>
              <a:rPr lang="cs-CZ" dirty="0" smtClean="0">
                <a:solidFill>
                  <a:schemeClr val="tx1"/>
                </a:solidFill>
              </a:rPr>
              <a:t> pásek,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r</a:t>
            </a:r>
            <a:r>
              <a:rPr lang="cs-CZ" dirty="0" smtClean="0"/>
              <a:t> = cca 46 m/s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Gb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délka záznamu 8/28/64 min.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(S kazeta/M kazeta/L kazeta)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snímek v 8 stopách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4465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 pro HD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4243387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 pro HD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D-9 (Digital S) </a:t>
            </a:r>
            <a:r>
              <a:rPr lang="cs-CZ" dirty="0" smtClean="0">
                <a:solidFill>
                  <a:schemeClr val="tx1"/>
                </a:solidFill>
              </a:rPr>
              <a:t>– JVC 1995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rozměry kazety a typ jak VHS, ale o mnoho vyšší kvalita pásku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komprese dat 3,3:1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kvantizace</a:t>
            </a:r>
            <a:r>
              <a:rPr lang="cs-CZ" dirty="0" smtClean="0">
                <a:solidFill>
                  <a:schemeClr val="tx1"/>
                </a:solidFill>
              </a:rPr>
              <a:t> 10 bitů, vzorkování obrazových složek 4:2:2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místo jedné samostatné hlavy je </a:t>
            </a:r>
            <a:r>
              <a:rPr lang="en-US" dirty="0" err="1" smtClean="0">
                <a:solidFill>
                  <a:schemeClr val="tx1"/>
                </a:solidFill>
              </a:rPr>
              <a:t>dvojice</a:t>
            </a:r>
            <a:r>
              <a:rPr lang="cs-CZ" dirty="0" smtClean="0">
                <a:solidFill>
                  <a:schemeClr val="tx1"/>
                </a:solidFill>
              </a:rPr>
              <a:t> hlav =</a:t>
            </a:r>
            <a:r>
              <a:rPr lang="en-US" dirty="0" smtClean="0">
                <a:solidFill>
                  <a:schemeClr val="tx1"/>
                </a:solidFill>
              </a:rPr>
              <a:t>&gt; </a:t>
            </a:r>
            <a:r>
              <a:rPr lang="en-US" dirty="0" err="1" smtClean="0">
                <a:solidFill>
                  <a:schemeClr val="tx1"/>
                </a:solidFill>
              </a:rPr>
              <a:t>sn</a:t>
            </a:r>
            <a:r>
              <a:rPr lang="cs-CZ" dirty="0" err="1" smtClean="0">
                <a:solidFill>
                  <a:schemeClr val="tx1"/>
                </a:solidFill>
              </a:rPr>
              <a:t>ímání</a:t>
            </a:r>
            <a:r>
              <a:rPr lang="cs-CZ" dirty="0" smtClean="0">
                <a:solidFill>
                  <a:schemeClr val="tx1"/>
                </a:solidFill>
              </a:rPr>
              <a:t> 2 stop v jednom čase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datový tok videosignálu 50 </a:t>
            </a:r>
            <a:r>
              <a:rPr lang="cs-CZ" dirty="0" err="1" smtClean="0">
                <a:solidFill>
                  <a:schemeClr val="tx1"/>
                </a:solidFill>
              </a:rPr>
              <a:t>Mb</a:t>
            </a:r>
            <a:r>
              <a:rPr lang="cs-CZ" dirty="0" smtClean="0">
                <a:solidFill>
                  <a:schemeClr val="tx1"/>
                </a:solidFill>
              </a:rPr>
              <a:t>/s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varianta D-9 HD umožňuje až 8 kanálů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214818"/>
            <a:ext cx="4908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formáty a velikost obrazu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68046"/>
          </a:xfrm>
        </p:spPr>
        <p:txBody>
          <a:bodyPr anchor="b"/>
          <a:lstStyle/>
          <a:p>
            <a:pPr algn="ctr">
              <a:buNone/>
            </a:pPr>
            <a:r>
              <a:rPr lang="cs-CZ" dirty="0" smtClean="0"/>
              <a:t>vývoj rozlišení obrazu v kontextu poměru stran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DAR</a:t>
            </a:r>
            <a:r>
              <a:rPr lang="en-US" dirty="0" smtClean="0"/>
              <a:t> (</a:t>
            </a:r>
            <a:r>
              <a:rPr lang="en-US" b="1" dirty="0" smtClean="0"/>
              <a:t>D</a:t>
            </a:r>
            <a:r>
              <a:rPr lang="en-US" dirty="0" smtClean="0"/>
              <a:t>isplay </a:t>
            </a:r>
            <a:r>
              <a:rPr lang="en-US" b="1" dirty="0" smtClean="0"/>
              <a:t>A</a:t>
            </a:r>
            <a:r>
              <a:rPr lang="en-US" dirty="0" smtClean="0"/>
              <a:t>spect </a:t>
            </a:r>
            <a:r>
              <a:rPr lang="en-US" b="1" dirty="0" smtClean="0"/>
              <a:t>R</a:t>
            </a:r>
            <a:r>
              <a:rPr lang="en-US" dirty="0" smtClean="0"/>
              <a:t>atio)</a:t>
            </a:r>
            <a:endParaRPr lang="cs-CZ" dirty="0"/>
          </a:p>
        </p:txBody>
      </p:sp>
      <p:pic>
        <p:nvPicPr>
          <p:cNvPr id="6" name="Zástupný symbol pro obsah 3" descr="600px-Vector_Video_Standards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14480" y="1233264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2" descr="SD, 1080 HD, 4K"/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digitální formáty pro HD odvozené od DV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tx1"/>
                </a:solidFill>
              </a:rPr>
              <a:t>HDV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HDV 720p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1280 x 720 </a:t>
            </a:r>
            <a:r>
              <a:rPr lang="cs-CZ" dirty="0" err="1" smtClean="0">
                <a:solidFill>
                  <a:schemeClr val="tx1"/>
                </a:solidFill>
              </a:rPr>
              <a:t>progressive</a:t>
            </a:r>
            <a:r>
              <a:rPr lang="cs-CZ" dirty="0" smtClean="0">
                <a:solidFill>
                  <a:schemeClr val="tx1"/>
                </a:solidFill>
              </a:rPr>
              <a:t>, 16:9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HDV 1080i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1440 x 1080 </a:t>
            </a:r>
            <a:r>
              <a:rPr lang="cs-CZ" dirty="0" err="1" smtClean="0">
                <a:solidFill>
                  <a:schemeClr val="tx1"/>
                </a:solidFill>
              </a:rPr>
              <a:t>interlaced</a:t>
            </a:r>
            <a:r>
              <a:rPr lang="cs-CZ" dirty="0" smtClean="0">
                <a:solidFill>
                  <a:schemeClr val="tx1"/>
                </a:solidFill>
              </a:rPr>
              <a:t>, 16:9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stranový poměr </a:t>
            </a:r>
            <a:r>
              <a:rPr lang="cs-CZ" dirty="0" err="1" smtClean="0">
                <a:solidFill>
                  <a:schemeClr val="tx1"/>
                </a:solidFill>
              </a:rPr>
              <a:t>pixelu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/>
              <a:t>1.33:1 (1440 x 1.33 = 1920)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později zahrnuta i verze 1080p (kompatibilita mezi 1080p a 1080i není u přehrávačů a </a:t>
            </a:r>
            <a:r>
              <a:rPr lang="cs-CZ" dirty="0" err="1" smtClean="0">
                <a:solidFill>
                  <a:schemeClr val="tx1"/>
                </a:solidFill>
              </a:rPr>
              <a:t>camcordérů</a:t>
            </a:r>
            <a:r>
              <a:rPr lang="cs-CZ" dirty="0" smtClean="0">
                <a:solidFill>
                  <a:schemeClr val="tx1"/>
                </a:solidFill>
              </a:rPr>
              <a:t> vždy)</a:t>
            </a:r>
          </a:p>
          <a:p>
            <a:r>
              <a:rPr lang="cs-CZ" dirty="0" smtClean="0"/>
              <a:t>H.262/MPEG-2 Part 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komprese pomocí MPEG-2 (komprese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typu </a:t>
            </a:r>
            <a:r>
              <a:rPr lang="cs-CZ" b="1" i="1" dirty="0" err="1" smtClean="0">
                <a:solidFill>
                  <a:schemeClr val="tx1"/>
                </a:solidFill>
              </a:rPr>
              <a:t>interframe</a:t>
            </a:r>
            <a:r>
              <a:rPr lang="cs-CZ" dirty="0" smtClean="0">
                <a:solidFill>
                  <a:schemeClr val="tx1"/>
                </a:solidFill>
              </a:rPr>
              <a:t> – napříč snímky)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=&gt; ztrátová komprese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Záznam na </a:t>
            </a:r>
            <a:r>
              <a:rPr lang="cs-CZ" dirty="0" err="1" smtClean="0">
                <a:solidFill>
                  <a:schemeClr val="tx1"/>
                </a:solidFill>
              </a:rPr>
              <a:t>miniDV</a:t>
            </a:r>
            <a:r>
              <a:rPr lang="cs-CZ" dirty="0" smtClean="0">
                <a:solidFill>
                  <a:schemeClr val="tx1"/>
                </a:solidFill>
              </a:rPr>
              <a:t> / paměťová média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9" name="Obrázek 8" descr="HD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285860"/>
            <a:ext cx="1905000" cy="1428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3564319" cy="173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5286380" y="6072206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Canon XL-H1 – první kamera umožňující</a:t>
            </a:r>
          </a:p>
          <a:p>
            <a:r>
              <a:rPr lang="cs-CZ" dirty="0" smtClean="0"/>
              <a:t>HDV 1080p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Další nemagnetické (nepáskové) záznamové formáty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záznam na optické médium / DVD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záznamové médium </a:t>
            </a:r>
            <a:r>
              <a:rPr lang="cs-CZ" dirty="0" err="1" smtClean="0">
                <a:solidFill>
                  <a:schemeClr val="tx1"/>
                </a:solidFill>
              </a:rPr>
              <a:t>miniDVD</a:t>
            </a:r>
            <a:r>
              <a:rPr lang="cs-CZ" dirty="0" smtClean="0">
                <a:solidFill>
                  <a:schemeClr val="tx1"/>
                </a:solidFill>
              </a:rPr>
              <a:t> (cca 30min záznamu)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komprese MPEG-2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záznam na médiu je ve struktuře DVD disku</a:t>
            </a:r>
          </a:p>
          <a:p>
            <a:pPr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1"/>
                </a:solidFill>
              </a:rPr>
              <a:t>záznam HDD / paměťové karty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cs-CZ" b="1" dirty="0" smtClean="0"/>
              <a:t>AVCHD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A</a:t>
            </a:r>
            <a:r>
              <a:rPr lang="en-US" dirty="0" smtClean="0"/>
              <a:t>dvanced </a:t>
            </a:r>
            <a:r>
              <a:rPr lang="en-US" b="1" dirty="0" smtClean="0"/>
              <a:t>V</a:t>
            </a:r>
            <a:r>
              <a:rPr lang="en-US" dirty="0" smtClean="0"/>
              <a:t>ideo </a:t>
            </a:r>
            <a:r>
              <a:rPr lang="en-US" b="1" dirty="0" smtClean="0"/>
              <a:t>C</a:t>
            </a:r>
            <a:r>
              <a:rPr lang="en-US" dirty="0" smtClean="0"/>
              <a:t>oding </a:t>
            </a:r>
            <a:r>
              <a:rPr lang="en-US" b="1" dirty="0" smtClean="0"/>
              <a:t>H</a:t>
            </a:r>
            <a:r>
              <a:rPr lang="en-US" dirty="0" smtClean="0"/>
              <a:t>igh </a:t>
            </a:r>
            <a:r>
              <a:rPr lang="en-US" b="1" dirty="0" smtClean="0"/>
              <a:t>D</a:t>
            </a:r>
            <a:r>
              <a:rPr lang="en-US" dirty="0" smtClean="0"/>
              <a:t>efinition)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video </a:t>
            </a:r>
            <a:r>
              <a:rPr lang="en-US" sz="1800" dirty="0" err="1" smtClean="0">
                <a:solidFill>
                  <a:schemeClr val="tx1"/>
                </a:solidFill>
              </a:rPr>
              <a:t>komprese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MPEG-4 AVC/H.264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audio AC-3 / PCM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multiplexov</a:t>
            </a:r>
            <a:r>
              <a:rPr lang="cs-CZ" sz="1800" dirty="0" err="1" smtClean="0">
                <a:solidFill>
                  <a:schemeClr val="tx1"/>
                </a:solidFill>
              </a:rPr>
              <a:t>áno</a:t>
            </a:r>
            <a:r>
              <a:rPr lang="cs-CZ" sz="1800" dirty="0" smtClean="0">
                <a:solidFill>
                  <a:schemeClr val="tx1"/>
                </a:solidFill>
              </a:rPr>
              <a:t> do MPEG-TS</a:t>
            </a:r>
          </a:p>
          <a:p>
            <a:r>
              <a:rPr lang="en-US" dirty="0" smtClean="0"/>
              <a:t>SD</a:t>
            </a:r>
            <a:r>
              <a:rPr lang="cs-CZ" dirty="0" smtClean="0"/>
              <a:t> a HD (1080i) verze</a:t>
            </a:r>
          </a:p>
          <a:p>
            <a:r>
              <a:rPr lang="cs-CZ" dirty="0" smtClean="0"/>
              <a:t>kompatibilní s </a:t>
            </a:r>
            <a:r>
              <a:rPr lang="cs-CZ" dirty="0" err="1" smtClean="0"/>
              <a:t>Blu</a:t>
            </a:r>
            <a:r>
              <a:rPr lang="cs-CZ" dirty="0" smtClean="0"/>
              <a:t>-</a:t>
            </a:r>
            <a:r>
              <a:rPr lang="cs-CZ" dirty="0" err="1" smtClean="0"/>
              <a:t>ray</a:t>
            </a:r>
            <a:r>
              <a:rPr lang="cs-CZ" dirty="0" smtClean="0"/>
              <a:t> přehrávači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AVCHD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File:AVCHD actual file struc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4536504" cy="5020987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 bwMode="auto">
          <a:xfrm>
            <a:off x="2051720" y="3212976"/>
            <a:ext cx="1584176" cy="720080"/>
          </a:xfrm>
          <a:prstGeom prst="ellipse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XDCAM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cs-CZ" dirty="0" smtClean="0"/>
              <a:t>používá kompresi pro video DV, MPEG-2 nebo MPEG-4 (podle verze)</a:t>
            </a:r>
          </a:p>
          <a:p>
            <a:r>
              <a:rPr lang="cs-CZ" dirty="0" smtClean="0"/>
              <a:t>audio komprese PCM</a:t>
            </a:r>
          </a:p>
          <a:p>
            <a:r>
              <a:rPr lang="cs-CZ" dirty="0" smtClean="0"/>
              <a:t>záznamový kontejner </a:t>
            </a:r>
            <a:r>
              <a:rPr lang="cs-CZ" b="1" dirty="0" smtClean="0"/>
              <a:t>.MXF</a:t>
            </a:r>
          </a:p>
          <a:p>
            <a:r>
              <a:rPr lang="cs-CZ" dirty="0" smtClean="0"/>
              <a:t>speciální záznamový disk (Professional </a:t>
            </a:r>
            <a:r>
              <a:rPr lang="cs-CZ" dirty="0" err="1" smtClean="0"/>
              <a:t>disc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XDCAM nebo XDCAM-HD</a:t>
            </a:r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51202" name="Picture 2" descr="http://upload.wikimedia.org/wikipedia/commons/thumb/a/a6/Xdcam.jpg/220px-Xdc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060848"/>
            <a:ext cx="29846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XDCAM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3" y="1196752"/>
            <a:ext cx="8929717" cy="252028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9511" y="1538174"/>
          <a:ext cx="8784976" cy="464730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</a:tblGrid>
              <a:tr h="379108">
                <a:tc>
                  <a:txBody>
                    <a:bodyPr/>
                    <a:lstStyle/>
                    <a:p>
                      <a:pPr algn="l"/>
                      <a:r>
                        <a:rPr lang="cs-CZ" sz="1200" b="1" dirty="0" smtClean="0"/>
                        <a:t>Název formátu</a:t>
                      </a:r>
                      <a:endParaRPr lang="cs-CZ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Kontejner</a:t>
                      </a:r>
                      <a:endParaRPr lang="cs-CZ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Video </a:t>
                      </a:r>
                      <a:r>
                        <a:rPr lang="cs-CZ" sz="1200" b="1" dirty="0" err="1" smtClean="0"/>
                        <a:t>kodek</a:t>
                      </a:r>
                      <a:endParaRPr lang="cs-CZ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Vzorkování videa</a:t>
                      </a:r>
                      <a:endParaRPr lang="cs-CZ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Velikost obrazu</a:t>
                      </a:r>
                      <a:endParaRPr lang="cs-CZ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Snímková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f</a:t>
                      </a:r>
                      <a:r>
                        <a:rPr lang="cs-CZ" sz="1200" b="1" baseline="0" dirty="0" smtClean="0"/>
                        <a:t>.</a:t>
                      </a:r>
                      <a:endParaRPr lang="en-US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Video bit </a:t>
                      </a:r>
                      <a:r>
                        <a:rPr lang="cs-CZ" sz="1200" b="1" dirty="0" err="1"/>
                        <a:t>rate</a:t>
                      </a:r>
                      <a:r>
                        <a:rPr lang="cs-CZ" sz="1200" b="1" dirty="0"/>
                        <a:t>, </a:t>
                      </a:r>
                      <a:r>
                        <a:rPr lang="cs-CZ" sz="1200" b="1" dirty="0" err="1"/>
                        <a:t>Mbit</a:t>
                      </a:r>
                      <a:r>
                        <a:rPr lang="cs-CZ" sz="1200" b="1" dirty="0"/>
                        <a:t>/s</a:t>
                      </a:r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Audio </a:t>
                      </a:r>
                      <a:r>
                        <a:rPr lang="cs-CZ" sz="1200" b="1" dirty="0" err="1" smtClean="0"/>
                        <a:t>kodek</a:t>
                      </a:r>
                      <a:endParaRPr lang="cs-CZ" sz="1200" b="1" dirty="0"/>
                    </a:p>
                  </a:txBody>
                  <a:tcPr marL="18062" marR="18062" marT="9031" marB="9031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1708">
                <a:tc rowSpan="2"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DVCAM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hlinkClick r:id="rId2" tooltip="Material Exchange Format"/>
                        </a:rPr>
                        <a:t>MXF</a:t>
                      </a:r>
                      <a:r>
                        <a:rPr lang="cs-CZ" sz="1200" dirty="0"/>
                        <a:t>,</a:t>
                      </a:r>
                      <a:br>
                        <a:rPr lang="cs-CZ" sz="1200" dirty="0"/>
                      </a:br>
                      <a:r>
                        <a:rPr lang="cs-CZ" sz="1200" dirty="0"/>
                        <a:t>DV-AVI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DV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4:2:0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720x576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25i, 25p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25 (CBR)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PCM 4 ch/16 bit/48 kHz</a:t>
                      </a:r>
                    </a:p>
                  </a:txBody>
                  <a:tcPr marL="18062" marR="18062" marT="9031" marB="9031" anchor="ctr"/>
                </a:tc>
              </a:tr>
              <a:tr h="2584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4:1:1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720x480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29.97i, 29.97p</a:t>
                      </a:r>
                    </a:p>
                  </a:txBody>
                  <a:tcPr marL="18062" marR="18062" marT="9031" marB="9031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1708">
                <a:tc rowSpan="2">
                  <a:txBody>
                    <a:bodyPr/>
                    <a:lstStyle/>
                    <a:p>
                      <a:pPr algn="l"/>
                      <a:r>
                        <a:rPr lang="cs-CZ" sz="1200"/>
                        <a:t>MPEG IMX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MXF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MPEG-2 422P@ML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4:2:2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720x576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25i, 25p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30 (CBR), 40 (CBR), 50(CBR)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PCM 8 ch/16 bit/48 kHz,</a:t>
                      </a:r>
                      <a:br>
                        <a:rPr lang="cs-CZ" sz="1200"/>
                      </a:br>
                      <a:r>
                        <a:rPr lang="cs-CZ" sz="1200"/>
                        <a:t>or 4 ch/24 bit/48 kHz</a:t>
                      </a:r>
                    </a:p>
                  </a:txBody>
                  <a:tcPr marL="18062" marR="18062" marT="9031" marB="9031" anchor="ctr"/>
                </a:tc>
              </a:tr>
              <a:tr h="5686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720x480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29.97i, 29.97p, 23.98p</a:t>
                      </a:r>
                    </a:p>
                  </a:txBody>
                  <a:tcPr marL="18062" marR="18062" marT="9031" marB="9031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0659">
                <a:tc rowSpan="3">
                  <a:txBody>
                    <a:bodyPr/>
                    <a:lstStyle/>
                    <a:p>
                      <a:pPr algn="l"/>
                      <a:r>
                        <a:rPr lang="cs-CZ" sz="1200"/>
                        <a:t>MPEG HD</a:t>
                      </a:r>
                    </a:p>
                  </a:txBody>
                  <a:tcPr marL="18062" marR="18062" marT="9031" marB="9031" anchor="ctr"/>
                </a:tc>
                <a:tc rowSpan="3">
                  <a:txBody>
                    <a:bodyPr/>
                    <a:lstStyle/>
                    <a:p>
                      <a:r>
                        <a:rPr lang="cs-CZ" sz="1200"/>
                        <a:t>MXF,</a:t>
                      </a:r>
                      <a:br>
                        <a:rPr lang="cs-CZ" sz="1200"/>
                      </a:br>
                      <a:r>
                        <a:rPr lang="cs-CZ" sz="1200"/>
                        <a:t>MP4</a:t>
                      </a:r>
                    </a:p>
                  </a:txBody>
                  <a:tcPr marL="18062" marR="18062" marT="9031" marB="9031" anchor="ctr"/>
                </a:tc>
                <a:tc rowSpan="3">
                  <a:txBody>
                    <a:bodyPr/>
                    <a:lstStyle/>
                    <a:p>
                      <a:r>
                        <a:rPr lang="cs-CZ" sz="1200"/>
                        <a:t>MPEG-2 MP@H14/HL</a:t>
                      </a:r>
                    </a:p>
                  </a:txBody>
                  <a:tcPr marL="18062" marR="18062" marT="9031" marB="9031" anchor="ctr"/>
                </a:tc>
                <a:tc rowSpan="3">
                  <a:txBody>
                    <a:bodyPr/>
                    <a:lstStyle/>
                    <a:p>
                      <a:r>
                        <a:rPr lang="cs-CZ" sz="1200" dirty="0"/>
                        <a:t>4:2:0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1920x1080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nn-NO" sz="1200" dirty="0"/>
                        <a:t>29.97i, 25i, 29.97p, 25p, 23.98p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35 (VBR)</a:t>
                      </a:r>
                    </a:p>
                  </a:txBody>
                  <a:tcPr marL="18062" marR="18062" marT="9031" marB="9031" anchor="ctr"/>
                </a:tc>
                <a:tc rowSpan="3">
                  <a:txBody>
                    <a:bodyPr/>
                    <a:lstStyle/>
                    <a:p>
                      <a:r>
                        <a:rPr lang="cs-CZ" sz="1200"/>
                        <a:t>PCM 4 ch/16 bit/48 kHz</a:t>
                      </a:r>
                    </a:p>
                  </a:txBody>
                  <a:tcPr marL="18062" marR="18062" marT="9031" marB="9031" anchor="ctr"/>
                </a:tc>
              </a:tr>
              <a:tr h="5406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1440x1080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29.97i, 29.97p, 23.98p, 25p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18 (VBR), 25 (CBR), 35 (VBR)</a:t>
                      </a:r>
                    </a:p>
                  </a:txBody>
                  <a:tcPr marL="18062" marR="18062" marT="9031" marB="9031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065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1280x720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nn-NO" sz="1200"/>
                        <a:t>59.94p, 29.97p, 23.98p, 50p, 25p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25 (CBR), 35 (VBR), 19 (CBR)</a:t>
                      </a:r>
                      <a:r>
                        <a:rPr lang="cs-CZ" sz="1200" baseline="30000" dirty="0">
                          <a:hlinkClick r:id="rId3"/>
                        </a:rPr>
                        <a:t>[1]</a:t>
                      </a:r>
                      <a:endParaRPr lang="cs-CZ" sz="1200" dirty="0"/>
                    </a:p>
                  </a:txBody>
                  <a:tcPr marL="18062" marR="18062" marT="9031" marB="9031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0659">
                <a:tc rowSpan="2">
                  <a:txBody>
                    <a:bodyPr/>
                    <a:lstStyle/>
                    <a:p>
                      <a:pPr algn="l"/>
                      <a:r>
                        <a:rPr lang="cs-CZ" sz="1200"/>
                        <a:t>MPEG HD422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MXF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MPEG-2 422P@HL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4:2:2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1920x1080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nn-NO" sz="1200"/>
                        <a:t>29.97i, 25i, 29.97p, 25p, 23.98p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/>
                        <a:t>50 (CBR)</a:t>
                      </a:r>
                    </a:p>
                  </a:txBody>
                  <a:tcPr marL="18062" marR="18062" marT="9031" marB="9031" anchor="ctr"/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PCM 8 ch/16 bit/48 kHz,</a:t>
                      </a:r>
                      <a:br>
                        <a:rPr lang="cs-CZ" sz="1200" dirty="0"/>
                      </a:br>
                      <a:r>
                        <a:rPr lang="cs-CZ" sz="1200" dirty="0" err="1"/>
                        <a:t>or</a:t>
                      </a:r>
                      <a:r>
                        <a:rPr lang="cs-CZ" sz="1200" dirty="0"/>
                        <a:t> 4 ch/24 bit/48 kHz</a:t>
                      </a:r>
                    </a:p>
                  </a:txBody>
                  <a:tcPr marL="18062" marR="18062" marT="9031" marB="9031" anchor="ctr"/>
                </a:tc>
              </a:tr>
              <a:tr h="3661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1280x720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59.94p, 50p, 23.98p</a:t>
                      </a:r>
                    </a:p>
                  </a:txBody>
                  <a:tcPr marL="18062" marR="18062" marT="9031" marB="9031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6183">
                <a:tc>
                  <a:txBody>
                    <a:bodyPr/>
                    <a:lstStyle/>
                    <a:p>
                      <a:pPr algn="l"/>
                      <a:r>
                        <a:rPr lang="cs-CZ" sz="1200"/>
                        <a:t>Proxy AV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 ?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MPEG-4 Part-2 (ASP)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4:2:0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CIF (50i - 352x288)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 ?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1.5</a:t>
                      </a:r>
                    </a:p>
                  </a:txBody>
                  <a:tcPr marL="18062" marR="18062" marT="9031" marB="9031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A-Law 4 </a:t>
                      </a:r>
                      <a:r>
                        <a:rPr lang="en-US" sz="1200" dirty="0" err="1"/>
                        <a:t>ch</a:t>
                      </a:r>
                      <a:r>
                        <a:rPr lang="en-US" sz="1200" dirty="0"/>
                        <a:t>/8 bit/8 kHz</a:t>
                      </a:r>
                    </a:p>
                  </a:txBody>
                  <a:tcPr marL="18062" marR="18062" marT="9031" marB="9031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formátu digitálního videa</a:t>
            </a:r>
            <a:endParaRPr lang="cs-CZ" dirty="0"/>
          </a:p>
        </p:txBody>
      </p:sp>
      <p:pic>
        <p:nvPicPr>
          <p:cNvPr id="48130" name="Picture 2" descr="http://www.streaminglearningcenter.com/content_images/1/camcorder%20form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97376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formátu digitálního videa</a:t>
            </a:r>
            <a:endParaRPr lang="cs-CZ" dirty="0"/>
          </a:p>
        </p:txBody>
      </p:sp>
      <p:pic>
        <p:nvPicPr>
          <p:cNvPr id="6" name="Zástupný symbol pro obsah 3" descr="kamer_form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735038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6099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 smtClean="0"/>
              <a:t>Anologová</a:t>
            </a:r>
            <a:r>
              <a:rPr lang="cs-CZ" sz="2400" b="1" dirty="0" smtClean="0"/>
              <a:t> a digitální rozhraní</a:t>
            </a:r>
            <a:endParaRPr lang="cs-CZ" sz="2400" b="1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rgbClr val="6E0000"/>
                </a:solidFill>
              </a:rPr>
              <a:t>Jaké jsou specifikace a srovnání jednotlivých rozhraní?</a:t>
            </a:r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r>
              <a:rPr lang="cs-CZ" b="1" dirty="0" smtClean="0">
                <a:solidFill>
                  <a:srgbClr val="6E0000"/>
                </a:solidFill>
              </a:rPr>
              <a:t>SDI</a:t>
            </a:r>
          </a:p>
          <a:p>
            <a:endParaRPr lang="cs-CZ" b="1" dirty="0">
              <a:solidFill>
                <a:srgbClr val="6E0000"/>
              </a:solidFill>
            </a:endParaRPr>
          </a:p>
          <a:p>
            <a:r>
              <a:rPr lang="cs-CZ" b="1" dirty="0" smtClean="0">
                <a:solidFill>
                  <a:srgbClr val="6E0000"/>
                </a:solidFill>
              </a:rPr>
              <a:t>HDMI</a:t>
            </a:r>
          </a:p>
          <a:p>
            <a:endParaRPr lang="cs-CZ" b="1" dirty="0">
              <a:solidFill>
                <a:srgbClr val="6E0000"/>
              </a:solidFill>
            </a:endParaRPr>
          </a:p>
          <a:p>
            <a:r>
              <a:rPr lang="cs-CZ" b="1" dirty="0" err="1" smtClean="0">
                <a:solidFill>
                  <a:srgbClr val="6E0000"/>
                </a:solidFill>
              </a:rPr>
              <a:t>iLink</a:t>
            </a:r>
            <a:r>
              <a:rPr lang="cs-CZ" b="1" dirty="0" smtClean="0">
                <a:solidFill>
                  <a:srgbClr val="6E0000"/>
                </a:solidFill>
              </a:rPr>
              <a:t> / </a:t>
            </a:r>
            <a:r>
              <a:rPr lang="cs-CZ" b="1" dirty="0" err="1" smtClean="0">
                <a:solidFill>
                  <a:srgbClr val="6E0000"/>
                </a:solidFill>
              </a:rPr>
              <a:t>FireWire</a:t>
            </a:r>
            <a:endParaRPr lang="cs-CZ" b="1" dirty="0" smtClean="0">
              <a:solidFill>
                <a:srgbClr val="6E0000"/>
              </a:solidFill>
            </a:endParaRPr>
          </a:p>
          <a:p>
            <a:endParaRPr lang="cs-CZ" b="1" dirty="0">
              <a:solidFill>
                <a:srgbClr val="6E0000"/>
              </a:solidFill>
            </a:endParaRPr>
          </a:p>
          <a:p>
            <a:r>
              <a:rPr lang="cs-CZ" b="1" dirty="0" smtClean="0">
                <a:solidFill>
                  <a:srgbClr val="6E0000"/>
                </a:solidFill>
              </a:rPr>
              <a:t>SCART</a:t>
            </a:r>
          </a:p>
          <a:p>
            <a:endParaRPr lang="cs-CZ" b="1" dirty="0" smtClean="0">
              <a:solidFill>
                <a:srgbClr val="6E0000"/>
              </a:solidFill>
            </a:endParaRPr>
          </a:p>
          <a:p>
            <a:r>
              <a:rPr lang="cs-CZ" b="1" dirty="0" smtClean="0">
                <a:solidFill>
                  <a:srgbClr val="6E0000"/>
                </a:solidFill>
              </a:rPr>
              <a:t>S-Video</a:t>
            </a:r>
          </a:p>
          <a:p>
            <a:endParaRPr lang="cs-CZ" b="1" dirty="0">
              <a:solidFill>
                <a:srgbClr val="6E0000"/>
              </a:solidFill>
            </a:endParaRPr>
          </a:p>
          <a:p>
            <a:r>
              <a:rPr lang="cs-CZ" b="1" dirty="0" smtClean="0">
                <a:solidFill>
                  <a:srgbClr val="6E0000"/>
                </a:solidFill>
              </a:rPr>
              <a:t>RGB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6E0000"/>
                </a:solidFill>
              </a:rPr>
              <a:t>…</a:t>
            </a:r>
            <a:endParaRPr lang="cs-CZ" b="1" dirty="0">
              <a:solidFill>
                <a:srgbClr val="6E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8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formáty a velikost obrazu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68046"/>
          </a:xfrm>
        </p:spPr>
        <p:txBody>
          <a:bodyPr anchor="b"/>
          <a:lstStyle/>
          <a:p>
            <a:pPr marL="0" indent="0">
              <a:buNone/>
            </a:pPr>
            <a:r>
              <a:rPr lang="cs-CZ" b="1" dirty="0" smtClean="0"/>
              <a:t>	SD</a:t>
            </a:r>
            <a:r>
              <a:rPr lang="cs-CZ" b="1" dirty="0"/>
              <a:t>			FULL HD</a:t>
            </a:r>
            <a:endParaRPr lang="en-US" b="1" dirty="0"/>
          </a:p>
          <a:p>
            <a:pPr marL="0" indent="0">
              <a:buNone/>
            </a:pPr>
            <a:r>
              <a:rPr lang="cs-CZ" b="1" dirty="0" smtClean="0"/>
              <a:t>	HD			*K</a:t>
            </a:r>
            <a:endParaRPr lang="cs-CZ" dirty="0"/>
          </a:p>
        </p:txBody>
      </p:sp>
      <p:sp>
        <p:nvSpPr>
          <p:cNvPr id="3" name="AutoShape 2" descr="SD, 1080 HD, 4K"/>
          <p:cNvSpPr>
            <a:spLocks noChangeAspect="1" noChangeArrowheads="1"/>
          </p:cNvSpPr>
          <p:nvPr/>
        </p:nvSpPr>
        <p:spPr bwMode="auto">
          <a:xfrm>
            <a:off x="155575" y="-10287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2" descr="SD, 1080 HD, 4K"/>
          <p:cNvSpPr>
            <a:spLocks noChangeAspect="1" noChangeArrowheads="1"/>
          </p:cNvSpPr>
          <p:nvPr/>
        </p:nvSpPr>
        <p:spPr bwMode="auto">
          <a:xfrm>
            <a:off x="307975" y="-8763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http://moodle.it.pedf.cuni.cz/pluginfile.php/86427/mod_label/intro/SD-HD-4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19225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Mechanický záznam na desku</a:t>
            </a:r>
          </a:p>
          <a:p>
            <a:endParaRPr lang="cs-CZ" dirty="0" smtClean="0"/>
          </a:p>
          <a:p>
            <a:pPr>
              <a:buNone/>
            </a:pPr>
            <a:endParaRPr lang="cs-CZ" b="1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572296" cy="45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Analogové formáty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Magnetický analogový záznam</a:t>
            </a:r>
          </a:p>
          <a:p>
            <a:r>
              <a:rPr lang="cs-CZ" b="1" dirty="0" smtClean="0"/>
              <a:t>příčný záznam </a:t>
            </a:r>
            <a:r>
              <a:rPr lang="cs-CZ" dirty="0" smtClean="0"/>
              <a:t>– firma AMPEX</a:t>
            </a:r>
          </a:p>
          <a:p>
            <a:pPr lvl="1"/>
            <a:r>
              <a:rPr lang="en-US" dirty="0" smtClean="0"/>
              <a:t>2” p</a:t>
            </a:r>
            <a:r>
              <a:rPr lang="cs-CZ" dirty="0" err="1" smtClean="0"/>
              <a:t>ásek</a:t>
            </a:r>
            <a:r>
              <a:rPr lang="cs-CZ" dirty="0" smtClean="0"/>
              <a:t>, jedna stopa cca 16 řádků</a:t>
            </a:r>
          </a:p>
          <a:p>
            <a:pPr lvl="1"/>
            <a:r>
              <a:rPr lang="cs-CZ" dirty="0" smtClean="0"/>
              <a:t>pouze magnetické cívky</a:t>
            </a:r>
          </a:p>
          <a:p>
            <a:pPr lvl="1"/>
            <a:r>
              <a:rPr lang="cs-CZ" dirty="0" smtClean="0"/>
              <a:t>nemožnost jednoduchého zastavení</a:t>
            </a:r>
            <a:br>
              <a:rPr lang="cs-CZ" dirty="0" smtClean="0"/>
            </a:br>
            <a:r>
              <a:rPr lang="cs-CZ" dirty="0" smtClean="0"/>
              <a:t> obrazu (stopa neobsahuje celý snímek) </a:t>
            </a:r>
          </a:p>
          <a:p>
            <a:pPr lvl="1"/>
            <a:r>
              <a:rPr lang="cs-CZ" dirty="0" smtClean="0"/>
              <a:t>robustní</a:t>
            </a:r>
            <a:r>
              <a:rPr lang="en-US" dirty="0" smtClean="0"/>
              <a:t>, t</a:t>
            </a:r>
            <a:r>
              <a:rPr lang="cs-CZ" dirty="0" err="1" smtClean="0"/>
              <a:t>ěžké</a:t>
            </a:r>
            <a:r>
              <a:rPr lang="cs-CZ" dirty="0" smtClean="0"/>
              <a:t> a veliké stroje</a:t>
            </a:r>
          </a:p>
          <a:p>
            <a:pPr lvl="2"/>
            <a:r>
              <a:rPr lang="cs-CZ" dirty="0" smtClean="0"/>
              <a:t> =</a:t>
            </a:r>
            <a:r>
              <a:rPr lang="en-US" dirty="0" smtClean="0"/>
              <a:t>&gt;</a:t>
            </a:r>
            <a:r>
              <a:rPr lang="cs-CZ" dirty="0" smtClean="0"/>
              <a:t>pro profesionální užití</a:t>
            </a:r>
            <a:endParaRPr lang="en-US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r="27402" b="1091"/>
          <a:stretch>
            <a:fillRect/>
          </a:stretch>
        </p:blipFill>
        <p:spPr bwMode="auto">
          <a:xfrm>
            <a:off x="5003608" y="3214686"/>
            <a:ext cx="4140392" cy="32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361B00"/>
              </a:buClr>
            </a:pPr>
            <a:r>
              <a:rPr lang="cs-CZ" b="1" dirty="0" smtClean="0"/>
              <a:t>šikmý záznam </a:t>
            </a:r>
            <a:r>
              <a:rPr lang="cs-CZ" dirty="0" smtClean="0"/>
              <a:t>- </a:t>
            </a:r>
            <a:r>
              <a:rPr lang="cs-CZ" dirty="0" err="1" smtClean="0"/>
              <a:t>záznam</a:t>
            </a:r>
            <a:r>
              <a:rPr lang="cs-CZ" dirty="0" smtClean="0"/>
              <a:t> v šikmých stopách</a:t>
            </a:r>
          </a:p>
          <a:p>
            <a:pPr lvl="1"/>
            <a:r>
              <a:rPr lang="cs-CZ" dirty="0" smtClean="0"/>
              <a:t>tzv. „</a:t>
            </a:r>
            <a:r>
              <a:rPr lang="cs-CZ" dirty="0" err="1" smtClean="0"/>
              <a:t>helical</a:t>
            </a:r>
            <a:r>
              <a:rPr lang="cs-CZ" dirty="0" smtClean="0"/>
              <a:t> </a:t>
            </a:r>
            <a:r>
              <a:rPr lang="cs-CZ" dirty="0" err="1" smtClean="0"/>
              <a:t>scan</a:t>
            </a:r>
            <a:r>
              <a:rPr lang="cs-CZ" dirty="0" smtClean="0"/>
              <a:t>“</a:t>
            </a:r>
          </a:p>
          <a:p>
            <a:pPr lvl="1"/>
            <a:r>
              <a:rPr lang="cs-CZ" dirty="0" err="1" smtClean="0"/>
              <a:t>magn</a:t>
            </a:r>
            <a:r>
              <a:rPr lang="cs-CZ" dirty="0" smtClean="0"/>
              <a:t>. pásek svírá s hlavovým bubnem úhel</a:t>
            </a:r>
            <a:br>
              <a:rPr lang="cs-CZ" dirty="0" smtClean="0"/>
            </a:br>
            <a:r>
              <a:rPr lang="cs-CZ" dirty="0" smtClean="0"/>
              <a:t>téměř 180°</a:t>
            </a:r>
          </a:p>
          <a:p>
            <a:pPr lvl="1"/>
            <a:r>
              <a:rPr lang="cs-CZ" dirty="0" smtClean="0"/>
              <a:t>umožňuje větší délku záznamové stopy</a:t>
            </a:r>
          </a:p>
          <a:p>
            <a:pPr lvl="1"/>
            <a:r>
              <a:rPr lang="cs-CZ" dirty="0" smtClean="0"/>
              <a:t>Buben s hlavami rotuje vysokou rychlostí,</a:t>
            </a:r>
            <a:br>
              <a:rPr lang="cs-CZ" dirty="0" smtClean="0"/>
            </a:br>
            <a:r>
              <a:rPr lang="cs-CZ" dirty="0" smtClean="0"/>
              <a:t>čímž se výrazně zvyšuje </a:t>
            </a:r>
            <a:r>
              <a:rPr lang="cs-CZ" b="1" i="1" dirty="0" smtClean="0"/>
              <a:t>relativní záznamová rychlost (</a:t>
            </a:r>
            <a:r>
              <a:rPr lang="cs-CZ" b="1" i="1" dirty="0" err="1" smtClean="0"/>
              <a:t>v</a:t>
            </a:r>
            <a:r>
              <a:rPr lang="cs-CZ" b="1" i="1" baseline="-25000" dirty="0" err="1" smtClean="0"/>
              <a:t>rel</a:t>
            </a:r>
            <a:r>
              <a:rPr lang="cs-CZ" b="1" i="1" dirty="0" smtClean="0"/>
              <a:t>)</a:t>
            </a:r>
          </a:p>
          <a:p>
            <a:pPr lvl="2"/>
            <a:r>
              <a:rPr lang="cs-CZ" dirty="0" smtClean="0"/>
              <a:t>rychlost pohybu štěrbiny hlavy vůči rychlosti posuvu pásku</a:t>
            </a:r>
          </a:p>
          <a:p>
            <a:pPr lvl="2"/>
            <a:r>
              <a:rPr lang="cs-CZ" dirty="0" smtClean="0"/>
              <a:t>určuje maximální kmitočet záznamu (u digitálního záznamu bit. hloubku)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72008"/>
            <a:ext cx="4071966" cy="184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3525823" cy="199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standard </a:t>
            </a:r>
            <a:r>
              <a:rPr lang="cs-CZ" b="1" dirty="0" smtClean="0"/>
              <a:t>C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1</a:t>
            </a:r>
            <a:r>
              <a:rPr lang="en-US" dirty="0" smtClean="0"/>
              <a:t>”</a:t>
            </a:r>
            <a:r>
              <a:rPr lang="cs-CZ" dirty="0" smtClean="0"/>
              <a:t> pásek, rychlost pásku 23,9 cm/s</a:t>
            </a:r>
          </a:p>
          <a:p>
            <a:r>
              <a:rPr lang="cs-CZ" dirty="0" smtClean="0"/>
              <a:t>jedna stopa nese data jednoho celého </a:t>
            </a:r>
            <a:r>
              <a:rPr lang="cs-CZ" dirty="0" err="1" smtClean="0"/>
              <a:t>půlsnímku</a:t>
            </a:r>
            <a:endParaRPr lang="cs-CZ" dirty="0" smtClean="0"/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U-matic </a:t>
            </a:r>
            <a:r>
              <a:rPr lang="cs-CZ" dirty="0" smtClean="0"/>
              <a:t>- </a:t>
            </a:r>
            <a:r>
              <a:rPr lang="en-US" dirty="0" smtClean="0"/>
              <a:t>¾” </a:t>
            </a:r>
            <a:r>
              <a:rPr lang="cs-CZ" dirty="0" smtClean="0"/>
              <a:t>pásek,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rel</a:t>
            </a:r>
            <a:r>
              <a:rPr lang="cs-CZ" dirty="0" smtClean="0"/>
              <a:t> = 8,54 m/s (pásek 9,53 cm/s)</a:t>
            </a:r>
            <a:endParaRPr lang="cs-CZ" baseline="-25000" dirty="0" smtClean="0"/>
          </a:p>
          <a:p>
            <a:r>
              <a:rPr lang="cs-CZ" dirty="0" smtClean="0"/>
              <a:t>průměr hlavového bubnu 10,1 cm =</a:t>
            </a:r>
            <a:r>
              <a:rPr lang="en-US" dirty="0" smtClean="0"/>
              <a:t>&gt; </a:t>
            </a:r>
            <a:r>
              <a:rPr lang="en-US" dirty="0" err="1" smtClean="0"/>
              <a:t>robustnost</a:t>
            </a:r>
            <a:r>
              <a:rPr lang="en-US" dirty="0" smtClean="0"/>
              <a:t>, </a:t>
            </a:r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z</a:t>
            </a:r>
            <a:r>
              <a:rPr lang="cs-CZ" dirty="0" err="1" smtClean="0"/>
              <a:t>áznamu</a:t>
            </a:r>
            <a:endParaRPr lang="cs-CZ" dirty="0" smtClean="0"/>
          </a:p>
          <a:p>
            <a:r>
              <a:rPr lang="cs-CZ" dirty="0" smtClean="0"/>
              <a:t>obě cívky v kazetě jsou namotány na stejnou stranu</a:t>
            </a:r>
          </a:p>
          <a:p>
            <a:r>
              <a:rPr lang="cs-CZ" dirty="0" smtClean="0"/>
              <a:t>horizontální rozlišení více 250 bodů</a:t>
            </a:r>
          </a:p>
          <a:p>
            <a:r>
              <a:rPr lang="cs-CZ" dirty="0" smtClean="0"/>
              <a:t>využíváno pro archivaci</a:t>
            </a:r>
          </a:p>
          <a:p>
            <a:r>
              <a:rPr lang="cs-CZ" b="1" i="1" dirty="0" err="1" smtClean="0"/>
              <a:t>Hi</a:t>
            </a:r>
            <a:r>
              <a:rPr lang="cs-CZ" b="1" i="1" dirty="0" smtClean="0"/>
              <a:t>-band</a:t>
            </a:r>
            <a:r>
              <a:rPr lang="cs-CZ" dirty="0" smtClean="0"/>
              <a:t> – verze s vyšší nosnou frekvencí (oproti původní </a:t>
            </a:r>
            <a:r>
              <a:rPr lang="cs-CZ" dirty="0" err="1" smtClean="0"/>
              <a:t>Lo</a:t>
            </a:r>
            <a:r>
              <a:rPr lang="cs-CZ" dirty="0" smtClean="0"/>
              <a:t>-band)</a:t>
            </a:r>
            <a:br>
              <a:rPr lang="cs-CZ" dirty="0" smtClean="0"/>
            </a:br>
            <a:r>
              <a:rPr lang="cs-CZ" dirty="0" smtClean="0"/>
              <a:t>pro zvýšení kvality obrazu</a:t>
            </a:r>
          </a:p>
          <a:p>
            <a:endParaRPr lang="cs-CZ" b="1" dirty="0" smtClean="0"/>
          </a:p>
        </p:txBody>
      </p:sp>
      <p:pic>
        <p:nvPicPr>
          <p:cNvPr id="6" name="Obrázek 5" descr="schema_uma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2214554"/>
            <a:ext cx="1643074" cy="2149501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857760"/>
            <a:ext cx="238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studiové formáty s magnetickým páskem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71810"/>
            <a:ext cx="2143140" cy="192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52030"/>
            <a:ext cx="1857356" cy="21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Profesionální studiové formáty s magnetickým páskem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Betacam</a:t>
            </a:r>
            <a:r>
              <a:rPr lang="cs-CZ" b="1" dirty="0" smtClean="0"/>
              <a:t> SP </a:t>
            </a:r>
            <a:r>
              <a:rPr lang="cs-CZ" dirty="0" smtClean="0"/>
              <a:t>–</a:t>
            </a:r>
            <a:r>
              <a:rPr lang="cs-CZ" b="1" dirty="0" smtClean="0"/>
              <a:t> </a:t>
            </a:r>
            <a:r>
              <a:rPr lang="cs-CZ" dirty="0" smtClean="0"/>
              <a:t>SONY 1982,</a:t>
            </a:r>
            <a:r>
              <a:rPr lang="cs-CZ" b="1" dirty="0" smtClean="0"/>
              <a:t> </a:t>
            </a:r>
            <a:r>
              <a:rPr lang="cs-CZ" dirty="0" smtClean="0"/>
              <a:t>rychlost pásku 10,15 cm/s, max. 90 min.</a:t>
            </a:r>
          </a:p>
          <a:p>
            <a:r>
              <a:rPr lang="cs-CZ" dirty="0" smtClean="0"/>
              <a:t>½</a:t>
            </a:r>
            <a:r>
              <a:rPr lang="en-US" dirty="0" smtClean="0"/>
              <a:t>” p</a:t>
            </a:r>
            <a:r>
              <a:rPr lang="cs-CZ" dirty="0" err="1" smtClean="0"/>
              <a:t>ásek</a:t>
            </a:r>
            <a:r>
              <a:rPr lang="cs-CZ" dirty="0" smtClean="0"/>
              <a:t>, </a:t>
            </a:r>
          </a:p>
          <a:p>
            <a:r>
              <a:rPr lang="cs-CZ" dirty="0" smtClean="0"/>
              <a:t>oddělené stopy pro jasovou složku a časově komprimované (CTDM) barevné rozdílové složky</a:t>
            </a:r>
          </a:p>
          <a:p>
            <a:r>
              <a:rPr lang="cs-CZ" dirty="0" smtClean="0"/>
              <a:t>značné využití v profesionálním průmyslu až do příchodu digitálních formátů</a:t>
            </a:r>
          </a:p>
          <a:p>
            <a:pPr lvl="1"/>
            <a:endParaRPr lang="cs-CZ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643446"/>
            <a:ext cx="3429024" cy="19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8567" y="3605223"/>
            <a:ext cx="3825433" cy="30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TV-hned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1666</Words>
  <Application>Microsoft Office PowerPoint</Application>
  <PresentationFormat>Předvádění na obrazovce (4:3)</PresentationFormat>
  <Paragraphs>392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KITTV-hneda</vt:lpstr>
      <vt:lpstr>Multimediální systémy Formáty videa a záznam obrazu</vt:lpstr>
      <vt:lpstr>Základní termíny</vt:lpstr>
      <vt:lpstr>Video formáty a velikost obrazu</vt:lpstr>
      <vt:lpstr>Video formáty a velikost obrazu</vt:lpstr>
      <vt:lpstr>Analogové formáty</vt:lpstr>
      <vt:lpstr>Analogové formáty</vt:lpstr>
      <vt:lpstr>Prezentace aplikace PowerPoint</vt:lpstr>
      <vt:lpstr>Profesionální studiové formáty s magnetickým páskem</vt:lpstr>
      <vt:lpstr>Profesionální studiové formáty s magnetickým páskem</vt:lpstr>
      <vt:lpstr>Neprofesionální formáty a standardy s magnetickým páskem</vt:lpstr>
      <vt:lpstr>Neprofesionální formáty a standardy s magnetickým páskem</vt:lpstr>
      <vt:lpstr>Neprofesionální formáty a standardy s magnetickým páskem</vt:lpstr>
      <vt:lpstr>Neprofesionální formáty a standardy s magnetickým páskem</vt:lpstr>
      <vt:lpstr>Neprofesionální formáty a standardy s magnetickým páskem</vt:lpstr>
      <vt:lpstr>Neprofesionální formáty a standardy s magnetickým páskem</vt:lpstr>
      <vt:lpstr>Analogové formáty - shrnutí</vt:lpstr>
      <vt:lpstr>Digitální formáty</vt:lpstr>
      <vt:lpstr>Digitální formáty založené na DV</vt:lpstr>
      <vt:lpstr>Digitální formáty typu DV</vt:lpstr>
      <vt:lpstr>Digitální formáty typu DV</vt:lpstr>
      <vt:lpstr>Digitální formáty (SD)</vt:lpstr>
      <vt:lpstr>Profesionální digitální formáty odvozené od DV</vt:lpstr>
      <vt:lpstr>Profesionální digitální formáty</vt:lpstr>
      <vt:lpstr>Profesionální digitální formáty</vt:lpstr>
      <vt:lpstr>Profesionální digitální formáty</vt:lpstr>
      <vt:lpstr>Profesionální digitální formáty</vt:lpstr>
      <vt:lpstr>Profesionální digitální formáty pro HD</vt:lpstr>
      <vt:lpstr>Profesionální digitální formáty pro HD</vt:lpstr>
      <vt:lpstr>Profesionální digitální formáty pro HD</vt:lpstr>
      <vt:lpstr>Profesionální digitální formáty pro HD odvozené od DV</vt:lpstr>
      <vt:lpstr>Další nemagnetické (nepáskové) záznamové formáty</vt:lpstr>
      <vt:lpstr>AVCHD</vt:lpstr>
      <vt:lpstr>XDCAM</vt:lpstr>
      <vt:lpstr>XDCAM</vt:lpstr>
      <vt:lpstr>Porovnání formátu digitálního videa</vt:lpstr>
      <vt:lpstr>Porovnání formátu digitálního videa</vt:lpstr>
      <vt:lpstr>Anologová a digitální rozhraní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formáty a záznam obrazu</dc:title>
  <dc:subject>Multimédia</dc:subject>
  <dc:creator>Tomáš Jeřábek</dc:creator>
  <cp:lastModifiedBy>Tomáš Jeřábek</cp:lastModifiedBy>
  <cp:revision>441</cp:revision>
  <dcterms:created xsi:type="dcterms:W3CDTF">2010-10-26T10:30:44Z</dcterms:created>
  <dcterms:modified xsi:type="dcterms:W3CDTF">2015-11-18T09:39:29Z</dcterms:modified>
</cp:coreProperties>
</file>