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9"/>
  </p:notesMasterIdLst>
  <p:handoutMasterIdLst>
    <p:handoutMasterId r:id="rId30"/>
  </p:handoutMasterIdLst>
  <p:sldIdLst>
    <p:sldId id="256" r:id="rId2"/>
    <p:sldId id="265" r:id="rId3"/>
    <p:sldId id="257" r:id="rId4"/>
    <p:sldId id="275" r:id="rId5"/>
    <p:sldId id="264" r:id="rId6"/>
    <p:sldId id="276" r:id="rId7"/>
    <p:sldId id="277" r:id="rId8"/>
    <p:sldId id="278" r:id="rId9"/>
    <p:sldId id="292" r:id="rId10"/>
    <p:sldId id="273" r:id="rId11"/>
    <p:sldId id="279" r:id="rId12"/>
    <p:sldId id="274" r:id="rId13"/>
    <p:sldId id="272" r:id="rId14"/>
    <p:sldId id="269" r:id="rId15"/>
    <p:sldId id="280" r:id="rId16"/>
    <p:sldId id="281" r:id="rId17"/>
    <p:sldId id="282" r:id="rId18"/>
    <p:sldId id="287" r:id="rId19"/>
    <p:sldId id="283" r:id="rId20"/>
    <p:sldId id="284" r:id="rId21"/>
    <p:sldId id="285" r:id="rId22"/>
    <p:sldId id="290" r:id="rId23"/>
    <p:sldId id="286" r:id="rId24"/>
    <p:sldId id="291" r:id="rId25"/>
    <p:sldId id="294" r:id="rId26"/>
    <p:sldId id="288" r:id="rId27"/>
    <p:sldId id="293" r:id="rId28"/>
  </p:sldIdLst>
  <p:sldSz cx="9144000" cy="6858000" type="screen4x3"/>
  <p:notesSz cx="6858000" cy="9144000"/>
  <p:defaultTextStyle>
    <a:defPPr>
      <a:defRPr lang="cs-CZ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0000"/>
    <a:srgbClr val="990000"/>
    <a:srgbClr val="FFFFCC"/>
    <a:srgbClr val="5D400D"/>
    <a:srgbClr val="A45200"/>
    <a:srgbClr val="663300"/>
    <a:srgbClr val="361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06" autoAdjust="0"/>
  </p:normalViewPr>
  <p:slideViewPr>
    <p:cSldViewPr>
      <p:cViewPr varScale="1">
        <p:scale>
          <a:sx n="103" d="100"/>
          <a:sy n="103" d="100"/>
        </p:scale>
        <p:origin x="117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197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r>
              <a:rPr lang="cs-CZ"/>
              <a:t>kuk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F4317A-CBFE-49BE-9A3B-A0A0A46DA20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3748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r>
              <a:rPr lang="cs-CZ"/>
              <a:t>kuk</a:t>
            </a: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2A16023-86E7-4CE8-A33D-0A78639871A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774390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3" name="Picture 17" descr="it_vrsek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50950"/>
          </a:xfrm>
          <a:prstGeom prst="rect">
            <a:avLst/>
          </a:prstGeom>
          <a:noFill/>
        </p:spPr>
      </p:pic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0" y="6372226"/>
            <a:ext cx="9144000" cy="512763"/>
          </a:xfrm>
          <a:prstGeom prst="rect">
            <a:avLst/>
          </a:prstGeom>
          <a:gradFill rotWithShape="1">
            <a:gsLst>
              <a:gs pos="0">
                <a:srgbClr val="3E2C08">
                  <a:gamma/>
                  <a:shade val="46275"/>
                  <a:invGamma/>
                  <a:alpha val="59000"/>
                </a:srgbClr>
              </a:gs>
              <a:gs pos="100000">
                <a:srgbClr val="3E2C08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341438"/>
            <a:ext cx="7848600" cy="1246187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187450" y="80963"/>
            <a:ext cx="63642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E2C08">
                <a:alpha val="50999"/>
              </a:srgb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cs-CZ" sz="2400" b="1" dirty="0">
                <a:solidFill>
                  <a:srgbClr val="FFFFF0"/>
                </a:solidFill>
                <a:latin typeface="Tahoma" charset="0"/>
              </a:rPr>
              <a:t>Univerzita </a:t>
            </a:r>
            <a:r>
              <a:rPr lang="cs-CZ" sz="2400" b="1" dirty="0" smtClean="0">
                <a:solidFill>
                  <a:srgbClr val="FFFFF0"/>
                </a:solidFill>
                <a:latin typeface="Tahoma" charset="0"/>
              </a:rPr>
              <a:t>Karlova, </a:t>
            </a:r>
            <a:r>
              <a:rPr lang="cs-CZ" sz="2400" b="1" dirty="0">
                <a:solidFill>
                  <a:srgbClr val="FFFFF0"/>
                </a:solidFill>
                <a:latin typeface="Tahoma" charset="0"/>
              </a:rPr>
              <a:t>Pedagogická fakulta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295402" y="476250"/>
            <a:ext cx="74374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cs-CZ" sz="2400">
                <a:solidFill>
                  <a:srgbClr val="FFFFF0"/>
                </a:solidFill>
                <a:latin typeface="Tahoma" charset="0"/>
              </a:rPr>
              <a:t>Katedra informačních technologií a technické výchovy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3851" y="2565400"/>
            <a:ext cx="8677275" cy="71438"/>
          </a:xfrm>
          <a:prstGeom prst="rect">
            <a:avLst/>
          </a:prstGeom>
          <a:gradFill rotWithShape="1">
            <a:gsLst>
              <a:gs pos="0">
                <a:srgbClr val="3E2C08"/>
              </a:gs>
              <a:gs pos="100000">
                <a:srgbClr val="3E2C08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 rot="5400000" flipH="1">
            <a:off x="-23019" y="2155032"/>
            <a:ext cx="1304925" cy="36512"/>
          </a:xfrm>
          <a:prstGeom prst="rect">
            <a:avLst/>
          </a:prstGeom>
          <a:gradFill rotWithShape="1">
            <a:gsLst>
              <a:gs pos="0">
                <a:srgbClr val="3E2C08"/>
              </a:gs>
              <a:gs pos="100000">
                <a:srgbClr val="3E2C08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34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3200" y="6381750"/>
            <a:ext cx="6400800" cy="476250"/>
          </a:xfrm>
        </p:spPr>
        <p:txBody>
          <a:bodyPr anchor="ctr"/>
          <a:lstStyle>
            <a:lvl1pPr marL="0" indent="0" algn="r">
              <a:buFont typeface="Wingdings" pitchFamily="2" charset="2"/>
              <a:buNone/>
              <a:defRPr sz="1600">
                <a:solidFill>
                  <a:srgbClr val="FFFFCC"/>
                </a:solidFill>
              </a:defRPr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pic>
        <p:nvPicPr>
          <p:cNvPr id="14350" name="Picture 14" descr="logo_hneda_mens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7" y="2852738"/>
            <a:ext cx="3313113" cy="3306762"/>
          </a:xfrm>
          <a:prstGeom prst="rect">
            <a:avLst/>
          </a:prstGeom>
          <a:noFill/>
        </p:spPr>
      </p:pic>
      <p:pic>
        <p:nvPicPr>
          <p:cNvPr id="14351" name="Picture 15" descr="logo_hneda_natmave_mens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6" y="85726"/>
            <a:ext cx="1116013" cy="11112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45" y="571481"/>
            <a:ext cx="8772548" cy="571503"/>
          </a:xfrm>
        </p:spPr>
        <p:txBody>
          <a:bodyPr anchor="ctr"/>
          <a:lstStyle>
            <a:lvl1pPr algn="ctr">
              <a:defRPr sz="3200" b="0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42977" y="1285860"/>
            <a:ext cx="6772284" cy="43291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Klepnutím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2977" y="5643579"/>
            <a:ext cx="6772284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6413" y="500042"/>
            <a:ext cx="2057400" cy="5819797"/>
          </a:xfrm>
        </p:spPr>
        <p:txBody>
          <a:bodyPr vert="eaVert"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4213" y="500042"/>
            <a:ext cx="6019800" cy="5819796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45" y="571481"/>
            <a:ext cx="8772548" cy="571503"/>
          </a:xfrm>
        </p:spPr>
        <p:txBody>
          <a:bodyPr anchor="ctr"/>
          <a:lstStyle>
            <a:lvl1pPr algn="ctr">
              <a:defRPr sz="3200" b="0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14282" y="1285860"/>
            <a:ext cx="8772548" cy="116205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5" name="Zástupný symbol pro obrázek 2"/>
          <p:cNvSpPr>
            <a:spLocks noGrp="1"/>
          </p:cNvSpPr>
          <p:nvPr>
            <p:ph type="pic" idx="10"/>
          </p:nvPr>
        </p:nvSpPr>
        <p:spPr>
          <a:xfrm>
            <a:off x="142844" y="2786058"/>
            <a:ext cx="4429156" cy="3643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6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4643438" y="2786058"/>
            <a:ext cx="4429156" cy="3643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14283" y="1285860"/>
            <a:ext cx="8715436" cy="5214974"/>
          </a:xfrm>
        </p:spPr>
        <p:txBody>
          <a:bodyPr anchor="ctr"/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42844" y="500043"/>
            <a:ext cx="8801104" cy="642941"/>
          </a:xfrm>
        </p:spPr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14283" y="1571612"/>
            <a:ext cx="4071967" cy="47482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0" y="1571612"/>
            <a:ext cx="4357717" cy="47482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85721" y="1535113"/>
            <a:ext cx="421166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85721" y="2174875"/>
            <a:ext cx="4211668" cy="425452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1418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41817" cy="425452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571481"/>
            <a:ext cx="3008313" cy="8636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571613"/>
            <a:ext cx="5111751" cy="45545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0" y="6572272"/>
            <a:ext cx="9144000" cy="312716"/>
          </a:xfrm>
          <a:prstGeom prst="rect">
            <a:avLst/>
          </a:prstGeom>
          <a:gradFill rotWithShape="1">
            <a:gsLst>
              <a:gs pos="0">
                <a:srgbClr val="3E2C08">
                  <a:gamma/>
                  <a:shade val="46275"/>
                  <a:invGamma/>
                  <a:alpha val="59000"/>
                </a:srgbClr>
              </a:gs>
              <a:gs pos="100000">
                <a:srgbClr val="3E2C08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 rot="10800000">
            <a:off x="0" y="1"/>
            <a:ext cx="9144000" cy="500042"/>
          </a:xfrm>
          <a:prstGeom prst="rect">
            <a:avLst/>
          </a:prstGeom>
          <a:gradFill rotWithShape="1">
            <a:gsLst>
              <a:gs pos="0">
                <a:srgbClr val="3E2C08">
                  <a:gamma/>
                  <a:shade val="46275"/>
                  <a:invGamma/>
                  <a:alpha val="59000"/>
                </a:srgbClr>
              </a:gs>
              <a:gs pos="100000">
                <a:srgbClr val="3E2C08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714349" y="1"/>
            <a:ext cx="82836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FFCC"/>
                </a:solidFill>
                <a:latin typeface="Tahoma" charset="0"/>
              </a:rPr>
              <a:t>Multimedi</a:t>
            </a:r>
            <a:r>
              <a:rPr lang="cs-CZ" sz="2400" dirty="0" err="1" smtClean="0">
                <a:solidFill>
                  <a:srgbClr val="FFFFCC"/>
                </a:solidFill>
                <a:latin typeface="Tahoma" charset="0"/>
              </a:rPr>
              <a:t>ální</a:t>
            </a:r>
            <a:r>
              <a:rPr lang="cs-CZ" sz="2400" baseline="0" dirty="0" smtClean="0">
                <a:solidFill>
                  <a:srgbClr val="FFFFCC"/>
                </a:solidFill>
                <a:latin typeface="Tahoma" charset="0"/>
              </a:rPr>
              <a:t> systémy</a:t>
            </a:r>
            <a:endParaRPr lang="cs-CZ" sz="2400" dirty="0">
              <a:solidFill>
                <a:srgbClr val="FFFFCC"/>
              </a:solidFill>
              <a:latin typeface="Tahoma" charset="0"/>
            </a:endParaRPr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1" y="1142984"/>
            <a:ext cx="9034433" cy="71437"/>
          </a:xfrm>
          <a:prstGeom prst="rect">
            <a:avLst/>
          </a:prstGeom>
          <a:gradFill rotWithShape="1">
            <a:gsLst>
              <a:gs pos="0">
                <a:srgbClr val="3E2C08"/>
              </a:gs>
              <a:gs pos="100000">
                <a:srgbClr val="3E2C08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3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4283" y="1214422"/>
            <a:ext cx="8715436" cy="510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13335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142844" y="500043"/>
            <a:ext cx="8801104" cy="64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 předlohy nadpisů.</a:t>
            </a:r>
          </a:p>
        </p:txBody>
      </p:sp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4716465" y="6524625"/>
            <a:ext cx="4427537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13340" name="Rectangle 28"/>
          <p:cNvSpPr>
            <a:spLocks noChangeArrowheads="1"/>
          </p:cNvSpPr>
          <p:nvPr/>
        </p:nvSpPr>
        <p:spPr bwMode="auto">
          <a:xfrm>
            <a:off x="6643701" y="6572273"/>
            <a:ext cx="2362699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cs-CZ" b="1" dirty="0">
                <a:solidFill>
                  <a:srgbClr val="FFFFCC"/>
                </a:solidFill>
              </a:rPr>
              <a:t>© Praha </a:t>
            </a:r>
            <a:r>
              <a:rPr lang="cs-CZ" b="1" dirty="0" smtClean="0">
                <a:solidFill>
                  <a:srgbClr val="FFFFCC"/>
                </a:solidFill>
              </a:rPr>
              <a:t>PedF UK KITTV </a:t>
            </a:r>
            <a:endParaRPr lang="cs-CZ" b="1" dirty="0">
              <a:solidFill>
                <a:srgbClr val="FFFFCC"/>
              </a:solidFill>
            </a:endParaRPr>
          </a:p>
        </p:txBody>
      </p:sp>
      <p:pic>
        <p:nvPicPr>
          <p:cNvPr id="13342" name="Picture 30" descr="logo_hneda_svetla2_mensi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4926" y="44451"/>
            <a:ext cx="393671" cy="39367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69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8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61B00"/>
        </a:buClr>
        <a:buFont typeface="Wingdings" pitchFamily="2" charset="2"/>
        <a:buChar char="Ø"/>
        <a:defRPr sz="2000">
          <a:solidFill>
            <a:srgbClr val="361B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63300"/>
        </a:buClr>
        <a:buFont typeface="Wingdings" pitchFamily="2" charset="2"/>
        <a:buChar char="Ø"/>
        <a:defRPr sz="1800">
          <a:solidFill>
            <a:srgbClr val="361B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5D400D"/>
        </a:buClr>
        <a:buFont typeface="Wingdings" pitchFamily="2" charset="2"/>
        <a:buChar char="Ø"/>
        <a:defRPr sz="1800">
          <a:solidFill>
            <a:srgbClr val="361B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A45200"/>
        </a:buClr>
        <a:buFont typeface="Wingdings" pitchFamily="2" charset="2"/>
        <a:buChar char="Ø"/>
        <a:defRPr sz="1600" i="1">
          <a:solidFill>
            <a:srgbClr val="361B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A45200"/>
        </a:buClr>
        <a:buFont typeface="Wingdings" pitchFamily="2" charset="2"/>
        <a:buChar char="Ø"/>
        <a:defRPr sz="2000">
          <a:solidFill>
            <a:srgbClr val="361B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A45200"/>
        </a:buClr>
        <a:buFont typeface="Wingdings" pitchFamily="2" charset="2"/>
        <a:buChar char="Ø"/>
        <a:defRPr sz="2000">
          <a:solidFill>
            <a:srgbClr val="361B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A45200"/>
        </a:buClr>
        <a:buFont typeface="Wingdings" pitchFamily="2" charset="2"/>
        <a:buChar char="Ø"/>
        <a:defRPr sz="2000">
          <a:solidFill>
            <a:srgbClr val="361B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A45200"/>
        </a:buClr>
        <a:buFont typeface="Wingdings" pitchFamily="2" charset="2"/>
        <a:buChar char="Ø"/>
        <a:defRPr sz="2000">
          <a:solidFill>
            <a:srgbClr val="361B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A45200"/>
        </a:buClr>
        <a:buFont typeface="Wingdings" pitchFamily="2" charset="2"/>
        <a:buChar char="Ø"/>
        <a:defRPr sz="2000">
          <a:solidFill>
            <a:srgbClr val="361B00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hyperlink" Target="http://www.seventhstring.com/tuningfork/tuningfork.html" TargetMode="External"/><Relationship Id="rId2" Type="http://schemas.openxmlformats.org/officeDocument/2006/relationships/audio" Target="file:///D:\Dokumenty\pedf\vyuka\multimedia\materialy\_zdroje\zvuk\200%20Hz.mp3" TargetMode="External"/><Relationship Id="rId1" Type="http://schemas.openxmlformats.org/officeDocument/2006/relationships/audio" Target="file:///D:\Dokumenty\pedf\vyuka\multimedia\materialy\_zdroje\zvuk\1%20Khz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cs.wikipedia.org/wiki/Piezoelektrick%C3%BD_jev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000" dirty="0" smtClean="0"/>
              <a:t>Multimediální systémy - </a:t>
            </a:r>
            <a:r>
              <a:rPr lang="en-US" sz="4000" dirty="0" err="1" smtClean="0"/>
              <a:t>Zvuk</a:t>
            </a:r>
            <a:endParaRPr lang="cs-CZ" sz="4000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sz="quarter" idx="1"/>
          </p:nvPr>
        </p:nvSpPr>
        <p:spPr>
          <a:noFill/>
          <a:ln/>
        </p:spPr>
        <p:txBody>
          <a:bodyPr/>
          <a:lstStyle/>
          <a:p>
            <a:r>
              <a:rPr lang="cs-CZ" dirty="0" smtClean="0"/>
              <a:t> Multimediální </a:t>
            </a:r>
            <a:r>
              <a:rPr lang="en-US" dirty="0" err="1" smtClean="0"/>
              <a:t>syst</a:t>
            </a:r>
            <a:r>
              <a:rPr lang="cs-CZ" dirty="0" smtClean="0"/>
              <a:t>émy, ver. 18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Vlastnosti zvuku – výška tónu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3" y="1214422"/>
            <a:ext cx="8358245" cy="5000659"/>
          </a:xfrm>
        </p:spPr>
        <p:txBody>
          <a:bodyPr/>
          <a:lstStyle/>
          <a:p>
            <a:pPr lvl="0"/>
            <a:r>
              <a:rPr lang="cs-CZ" sz="1800" dirty="0" smtClean="0"/>
              <a:t>Výška zvuku je vlastnost jednotlivých tónů, tedy určujeme vždy výhradně výšku tónu – </a:t>
            </a:r>
            <a:r>
              <a:rPr lang="cs-CZ" sz="1800" b="1" dirty="0" smtClean="0"/>
              <a:t>výška tónu je určena frekvencí</a:t>
            </a:r>
            <a:r>
              <a:rPr lang="cs-CZ" sz="1800" dirty="0" smtClean="0"/>
              <a:t>.</a:t>
            </a:r>
          </a:p>
          <a:p>
            <a:pPr lvl="0"/>
            <a:r>
              <a:rPr lang="cs-CZ" sz="1800" dirty="0" smtClean="0"/>
              <a:t>Zvuk obsahující jediný tón není přirozeným zvukem – možné vytvořit pouze uměle pomocí generátoru.</a:t>
            </a:r>
          </a:p>
          <a:p>
            <a:pPr lvl="0"/>
            <a:r>
              <a:rPr lang="cs-CZ" sz="1800" b="1" dirty="0" smtClean="0"/>
              <a:t>Jednoduchý tón</a:t>
            </a:r>
            <a:r>
              <a:rPr lang="cs-CZ" sz="1800" dirty="0" smtClean="0"/>
              <a:t> má sinusový průběh a má tedy pouze jednu jedinou frekvenci. </a:t>
            </a:r>
          </a:p>
          <a:p>
            <a:pPr lvl="0"/>
            <a:r>
              <a:rPr lang="cs-CZ" sz="1800" b="1" dirty="0" smtClean="0"/>
              <a:t>Složený tón</a:t>
            </a:r>
            <a:r>
              <a:rPr lang="cs-CZ" sz="1800" dirty="0" smtClean="0"/>
              <a:t> je výsledkem superpozice většího počtu jednoduchých tónů a jejich frekvence jsou násobky frekvence základního tónu, který má nejnižší frekvenci (</a:t>
            </a:r>
            <a:r>
              <a:rPr lang="cs-CZ" sz="1800" b="1" dirty="0" smtClean="0"/>
              <a:t>základní frekvence</a:t>
            </a:r>
            <a:r>
              <a:rPr lang="cs-CZ" sz="1800" dirty="0" smtClean="0"/>
              <a:t>)</a:t>
            </a:r>
          </a:p>
          <a:p>
            <a:pPr lvl="0"/>
            <a:r>
              <a:rPr lang="cs-CZ" sz="1800" b="1" dirty="0" smtClean="0"/>
              <a:t>Absolutní výška</a:t>
            </a:r>
            <a:r>
              <a:rPr lang="cs-CZ" sz="1800" dirty="0" smtClean="0"/>
              <a:t> tónu je určena základní frekvencí (složené tóny) nebo frekvencí daného tónu (jednoduché tóny).</a:t>
            </a:r>
          </a:p>
          <a:p>
            <a:r>
              <a:rPr lang="pt-BR" sz="1800" b="1" dirty="0" smtClean="0"/>
              <a:t>komorní a</a:t>
            </a:r>
            <a:r>
              <a:rPr lang="pt-BR" sz="1800" dirty="0" smtClean="0"/>
              <a:t> </a:t>
            </a:r>
            <a:r>
              <a:rPr lang="pt-BR" sz="1800" b="1" dirty="0" smtClean="0"/>
              <a:t>440Hz</a:t>
            </a:r>
            <a:endParaRPr lang="cs-CZ" sz="1800" b="1" dirty="0" smtClean="0"/>
          </a:p>
          <a:p>
            <a:r>
              <a:rPr lang="cs-CZ" sz="1800" b="1" dirty="0" smtClean="0"/>
              <a:t>rozsah běžného člověka je 16Hz – 16kHz (20Hz – 20kHz)</a:t>
            </a:r>
          </a:p>
          <a:p>
            <a:r>
              <a:rPr lang="cs-CZ" sz="1800" b="1" dirty="0" smtClean="0"/>
              <a:t>ultrazvuk – vyšší než 16kHz</a:t>
            </a:r>
          </a:p>
          <a:p>
            <a:r>
              <a:rPr lang="cs-CZ" sz="1800" b="1" dirty="0" smtClean="0"/>
              <a:t>infrazvuk – nižší než 16Hz</a:t>
            </a:r>
          </a:p>
        </p:txBody>
      </p:sp>
      <p:grpSp>
        <p:nvGrpSpPr>
          <p:cNvPr id="12" name="Skupina 11"/>
          <p:cNvGrpSpPr/>
          <p:nvPr/>
        </p:nvGrpSpPr>
        <p:grpSpPr>
          <a:xfrm>
            <a:off x="5429256" y="5572140"/>
            <a:ext cx="752129" cy="593529"/>
            <a:chOff x="8215338" y="2500306"/>
            <a:chExt cx="752129" cy="593529"/>
          </a:xfrm>
        </p:grpSpPr>
        <p:pic>
          <p:nvPicPr>
            <p:cNvPr id="7" name="200 Hz.mp3">
              <a:hlinkClick r:id="" action="ppaction://media"/>
            </p:cNvPr>
            <p:cNvPicPr>
              <a:picLocks noRot="1" noChangeAspect="1"/>
            </p:cNvPicPr>
            <p:nvPr>
              <a:audioFile r:link="rId2"/>
            </p:nvPr>
          </p:nvPicPr>
          <p:blipFill>
            <a:blip r:embed="rId4"/>
            <a:stretch>
              <a:fillRect/>
            </a:stretch>
          </p:blipFill>
          <p:spPr>
            <a:xfrm>
              <a:off x="8429652" y="2500306"/>
              <a:ext cx="304800" cy="304800"/>
            </a:xfrm>
            <a:prstGeom prst="rect">
              <a:avLst/>
            </a:prstGeom>
          </p:spPr>
        </p:pic>
        <p:sp>
          <p:nvSpPr>
            <p:cNvPr id="8" name="Obdélník 7"/>
            <p:cNvSpPr/>
            <p:nvPr/>
          </p:nvSpPr>
          <p:spPr>
            <a:xfrm>
              <a:off x="8215338" y="2786058"/>
              <a:ext cx="75212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 smtClean="0"/>
                <a:t>200 Hz</a:t>
              </a:r>
              <a:endParaRPr lang="cs-CZ" dirty="0"/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6929454" y="5572140"/>
            <a:ext cx="643125" cy="593529"/>
            <a:chOff x="8286776" y="3357562"/>
            <a:chExt cx="643125" cy="593529"/>
          </a:xfrm>
        </p:grpSpPr>
        <p:pic>
          <p:nvPicPr>
            <p:cNvPr id="9" name="1 Khz.mp3">
              <a:hlinkClick r:id="" action="ppaction://media"/>
            </p:cNvPr>
            <p:cNvPicPr>
              <a:picLocks noRot="1" noChangeAspect="1"/>
            </p:cNvPicPr>
            <p:nvPr>
              <a:audioFile r:link="rId1"/>
            </p:nvPr>
          </p:nvPicPr>
          <p:blipFill>
            <a:blip r:embed="rId5"/>
            <a:stretch>
              <a:fillRect/>
            </a:stretch>
          </p:blipFill>
          <p:spPr>
            <a:xfrm>
              <a:off x="8429652" y="3357562"/>
              <a:ext cx="304800" cy="304800"/>
            </a:xfrm>
            <a:prstGeom prst="rect">
              <a:avLst/>
            </a:prstGeom>
          </p:spPr>
        </p:pic>
        <p:sp>
          <p:nvSpPr>
            <p:cNvPr id="10" name="Obdélník 9"/>
            <p:cNvSpPr/>
            <p:nvPr/>
          </p:nvSpPr>
          <p:spPr>
            <a:xfrm>
              <a:off x="8286776" y="3643314"/>
              <a:ext cx="64312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 smtClean="0"/>
                <a:t>1 kHz</a:t>
              </a:r>
              <a:endParaRPr lang="cs-CZ" dirty="0"/>
            </a:p>
          </p:txBody>
        </p:sp>
      </p:grp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58214" y="2214554"/>
            <a:ext cx="8667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Obdélník 14"/>
          <p:cNvSpPr/>
          <p:nvPr/>
        </p:nvSpPr>
        <p:spPr>
          <a:xfrm>
            <a:off x="285720" y="6000768"/>
            <a:ext cx="45718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cs-CZ" dirty="0" smtClean="0"/>
              <a:t>online generátor tónů</a:t>
            </a:r>
          </a:p>
          <a:p>
            <a:r>
              <a:rPr lang="cs-CZ" dirty="0" smtClean="0">
                <a:hlinkClick r:id="rId7"/>
              </a:rPr>
              <a:t>http://www.</a:t>
            </a:r>
            <a:r>
              <a:rPr lang="cs-CZ" dirty="0" err="1" smtClean="0">
                <a:hlinkClick r:id="rId7"/>
              </a:rPr>
              <a:t>seventhstring.com</a:t>
            </a:r>
            <a:r>
              <a:rPr lang="cs-CZ" dirty="0" smtClean="0">
                <a:hlinkClick r:id="rId7"/>
              </a:rPr>
              <a:t>/</a:t>
            </a:r>
            <a:r>
              <a:rPr lang="cs-CZ" dirty="0" err="1" smtClean="0">
                <a:hlinkClick r:id="rId7"/>
              </a:rPr>
              <a:t>tuningfork</a:t>
            </a:r>
            <a:r>
              <a:rPr lang="cs-CZ" dirty="0" smtClean="0">
                <a:hlinkClick r:id="rId7"/>
              </a:rPr>
              <a:t>/</a:t>
            </a:r>
            <a:r>
              <a:rPr lang="cs-CZ" dirty="0" err="1" smtClean="0">
                <a:hlinkClick r:id="rId7"/>
              </a:rPr>
              <a:t>tuningfork.html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 hlasitosti a frekvence zvuku</a:t>
            </a:r>
            <a:endParaRPr lang="cs-CZ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357298"/>
            <a:ext cx="6643734" cy="4928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Vlastnosti zvuku – barva zvuku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3" y="1214422"/>
            <a:ext cx="8715435" cy="5000659"/>
          </a:xfrm>
        </p:spPr>
        <p:txBody>
          <a:bodyPr/>
          <a:lstStyle/>
          <a:p>
            <a:pPr lvl="0"/>
            <a:r>
              <a:rPr lang="cs-CZ" dirty="0" smtClean="0"/>
              <a:t>určuje charakteristický zvuk daného složeného tónu pro lidský sluch</a:t>
            </a:r>
          </a:p>
          <a:p>
            <a:pPr lvl="0"/>
            <a:r>
              <a:rPr lang="cs-CZ" b="1" dirty="0" smtClean="0"/>
              <a:t>Barva tónu je určena obsahem vyšších harmonických tónů ve složeném tónu.</a:t>
            </a:r>
          </a:p>
          <a:p>
            <a:pPr lvl="0"/>
            <a:r>
              <a:rPr lang="cs-CZ" dirty="0" smtClean="0"/>
              <a:t>složený tón (a) obsahuje základní kmitočet </a:t>
            </a:r>
            <a:r>
              <a:rPr lang="en-US" dirty="0" smtClean="0"/>
              <a:t>(b</a:t>
            </a:r>
            <a:r>
              <a:rPr lang="cs-CZ" i="1" dirty="0" smtClean="0"/>
              <a:t> – první harmonická</a:t>
            </a:r>
            <a:r>
              <a:rPr lang="cs-CZ" dirty="0" smtClean="0"/>
              <a:t>) a další harmonické složky (c </a:t>
            </a:r>
            <a:r>
              <a:rPr lang="cs-CZ" i="1" dirty="0" smtClean="0"/>
              <a:t>– druhá harmonická</a:t>
            </a:r>
            <a:r>
              <a:rPr lang="cs-CZ" dirty="0" smtClean="0"/>
              <a:t>)</a:t>
            </a:r>
          </a:p>
          <a:p>
            <a:pPr lvl="0"/>
            <a:endParaRPr lang="cs-CZ" dirty="0" smtClean="0"/>
          </a:p>
          <a:p>
            <a:pPr lvl="0"/>
            <a:endParaRPr lang="cs-CZ" dirty="0" smtClean="0"/>
          </a:p>
          <a:p>
            <a:pPr lvl="0"/>
            <a:endParaRPr lang="cs-CZ" dirty="0" smtClean="0"/>
          </a:p>
          <a:p>
            <a:pPr lvl="0"/>
            <a:endParaRPr lang="cs-CZ" dirty="0" smtClean="0"/>
          </a:p>
          <a:p>
            <a:pPr lvl="0"/>
            <a:endParaRPr lang="cs-CZ" dirty="0" smtClean="0"/>
          </a:p>
          <a:p>
            <a:pPr lvl="0"/>
            <a:endParaRPr lang="cs-CZ" dirty="0" smtClean="0"/>
          </a:p>
          <a:p>
            <a:pPr lvl="0"/>
            <a:r>
              <a:rPr lang="cs-CZ" dirty="0" smtClean="0"/>
              <a:t>Na základě počtu a typu obsažených harmonických je možné sluchem odlišit tóny o stejných výškách z různých zdrojů zvuku (hudební nástroje).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286124"/>
            <a:ext cx="59340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Odraz, lom a pohlcování zvuku</a:t>
            </a:r>
            <a:endParaRPr lang="cs-CZ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14283" y="1285861"/>
            <a:ext cx="8715436" cy="5143536"/>
          </a:xfrm>
        </p:spPr>
        <p:txBody>
          <a:bodyPr/>
          <a:lstStyle/>
          <a:p>
            <a:r>
              <a:rPr lang="en-US" sz="1800" dirty="0" smtClean="0"/>
              <a:t>P</a:t>
            </a:r>
            <a:r>
              <a:rPr lang="cs-CZ" sz="1800" dirty="0" err="1" smtClean="0"/>
              <a:t>ři</a:t>
            </a:r>
            <a:r>
              <a:rPr lang="cs-CZ" sz="1800" dirty="0" smtClean="0"/>
              <a:t> přechodu z jednoho prostředí do druhého dochází k odrazu a lomu zvukové vlny.</a:t>
            </a:r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r>
              <a:rPr lang="cs-CZ" sz="1800" dirty="0" smtClean="0"/>
              <a:t>Díky odrazu a lomu zvuku mají prostředí různé akustické vlastnosti (venkovní prostředí, kostel, koncertní sál, nahrávací studio)</a:t>
            </a:r>
          </a:p>
          <a:p>
            <a:r>
              <a:rPr lang="cs-CZ" sz="1800" b="1" dirty="0" smtClean="0"/>
              <a:t>difúzní (</a:t>
            </a:r>
            <a:r>
              <a:rPr lang="cs-CZ" sz="1800" b="1" dirty="0" err="1" smtClean="0"/>
              <a:t>dozvukové</a:t>
            </a:r>
            <a:r>
              <a:rPr lang="cs-CZ" sz="1800" b="1" dirty="0" smtClean="0"/>
              <a:t>) akustické pole </a:t>
            </a:r>
            <a:r>
              <a:rPr lang="cs-CZ" sz="1800" dirty="0" smtClean="0"/>
              <a:t>– prostor, který je rovnoměrně vyplněn energií zvuku (nevznikají hluchá místa či místa se špatnou slyšitelností); intenzita zvuku je ve všech místech stejná</a:t>
            </a:r>
          </a:p>
          <a:p>
            <a:endParaRPr lang="cs-CZ" sz="1800" dirty="0" smtClean="0"/>
          </a:p>
          <a:p>
            <a:endParaRPr lang="cs-CZ" sz="1800" dirty="0" smtClean="0"/>
          </a:p>
        </p:txBody>
      </p:sp>
      <p:pic>
        <p:nvPicPr>
          <p:cNvPr id="3074" name="Picture 2" descr="http://fyzika.jreichl.com/data/MKV_zvuk_soubory/image13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496"/>
            <a:ext cx="2076450" cy="1866901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7" y="1785926"/>
            <a:ext cx="3929090" cy="2825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Obdélník 9"/>
          <p:cNvSpPr/>
          <p:nvPr/>
        </p:nvSpPr>
        <p:spPr>
          <a:xfrm>
            <a:off x="214282" y="1928802"/>
            <a:ext cx="15192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/>
              <a:t>I</a:t>
            </a:r>
            <a:r>
              <a:rPr lang="cs-CZ" sz="2400" b="1" baseline="-25000" dirty="0" smtClean="0"/>
              <a:t>0</a:t>
            </a:r>
            <a:r>
              <a:rPr lang="cs-CZ" sz="2400" b="1" dirty="0" smtClean="0"/>
              <a:t> </a:t>
            </a:r>
            <a:r>
              <a:rPr lang="en-US" sz="2400" b="1" dirty="0" smtClean="0"/>
              <a:t>= </a:t>
            </a:r>
            <a:r>
              <a:rPr lang="en-US" sz="2400" b="1" dirty="0" err="1" smtClean="0"/>
              <a:t>I</a:t>
            </a:r>
            <a:r>
              <a:rPr lang="en-US" sz="2400" b="1" baseline="-25000" dirty="0" err="1" smtClean="0"/>
              <a:t>r</a:t>
            </a:r>
            <a:r>
              <a:rPr lang="en-US" sz="2400" b="1" dirty="0" smtClean="0"/>
              <a:t> + I</a:t>
            </a:r>
            <a:r>
              <a:rPr lang="en-US" sz="2400" b="1" baseline="-25000" dirty="0" smtClean="0"/>
              <a:t>a</a:t>
            </a:r>
            <a:endParaRPr lang="cs-CZ" sz="2400" b="1" baseline="-25000" dirty="0"/>
          </a:p>
        </p:txBody>
      </p:sp>
      <p:sp>
        <p:nvSpPr>
          <p:cNvPr id="11" name="Obdélník 10"/>
          <p:cNvSpPr/>
          <p:nvPr/>
        </p:nvSpPr>
        <p:spPr>
          <a:xfrm>
            <a:off x="214282" y="2428868"/>
            <a:ext cx="27013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</a:t>
            </a:r>
            <a:r>
              <a:rPr lang="en-US" baseline="-25000" dirty="0" smtClean="0"/>
              <a:t>a</a:t>
            </a:r>
            <a:r>
              <a:rPr lang="en-US" dirty="0" smtClean="0"/>
              <a:t> – </a:t>
            </a:r>
            <a:r>
              <a:rPr lang="en-US" dirty="0" err="1" smtClean="0"/>
              <a:t>intenzita</a:t>
            </a:r>
            <a:r>
              <a:rPr lang="en-US" dirty="0" smtClean="0"/>
              <a:t> </a:t>
            </a:r>
            <a:r>
              <a:rPr lang="en-US" dirty="0" err="1" smtClean="0"/>
              <a:t>pohlcen</a:t>
            </a:r>
            <a:r>
              <a:rPr lang="cs-CZ" dirty="0" err="1" smtClean="0"/>
              <a:t>ého</a:t>
            </a:r>
            <a:r>
              <a:rPr lang="cs-CZ" dirty="0" smtClean="0"/>
              <a:t> vlnění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Fyzikální podstata zvuku</a:t>
            </a:r>
            <a:endParaRPr lang="cs-CZ" dirty="0"/>
          </a:p>
        </p:txBody>
      </p:sp>
      <p:pic>
        <p:nvPicPr>
          <p:cNvPr id="11265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428736"/>
            <a:ext cx="4211638" cy="18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857628"/>
            <a:ext cx="536345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285860"/>
            <a:ext cx="1357322" cy="506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Elektroakustické měniče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Elektroakustika se zabývá přeměnou zvuku na elektrický signál a zpět,  jakož i zpracováním a záznamem těchto signálů</a:t>
            </a:r>
          </a:p>
          <a:p>
            <a:r>
              <a:rPr lang="cs-CZ" dirty="0" smtClean="0"/>
              <a:t>Elektroakustické měniče přeměňují zvuk na elektrický signál nebo naopak.</a:t>
            </a:r>
          </a:p>
          <a:p>
            <a:r>
              <a:rPr lang="cs-CZ" dirty="0" smtClean="0"/>
              <a:t>mikrofony a reproduktory</a:t>
            </a:r>
            <a:endParaRPr lang="cs-CZ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3286124"/>
            <a:ext cx="20955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214686"/>
            <a:ext cx="2070506" cy="3119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Mikrofony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přeměňuje zvuk na elektrický signál</a:t>
            </a:r>
          </a:p>
          <a:p>
            <a:pPr marL="0" indent="0">
              <a:buNone/>
            </a:pPr>
            <a:r>
              <a:rPr lang="cs-CZ" dirty="0" smtClean="0"/>
              <a:t>základní parametry mikrofonu:</a:t>
            </a:r>
          </a:p>
          <a:p>
            <a:r>
              <a:rPr lang="cs-CZ" sz="1800" i="1" u="sng" dirty="0" smtClean="0"/>
              <a:t>citlivost</a:t>
            </a:r>
            <a:r>
              <a:rPr lang="cs-CZ" sz="1800" dirty="0" smtClean="0"/>
              <a:t> – udává velikost výstupního napětí naprázdno při akustickém tlaku</a:t>
            </a:r>
            <a:br>
              <a:rPr lang="cs-CZ" sz="1800" dirty="0" smtClean="0"/>
            </a:br>
            <a:r>
              <a:rPr lang="cs-CZ" sz="1800" dirty="0" smtClean="0"/>
              <a:t>1 Pa (většinou při 1 kHz)</a:t>
            </a:r>
          </a:p>
          <a:p>
            <a:r>
              <a:rPr lang="cs-CZ" sz="1800" i="1" u="sng" dirty="0" smtClean="0"/>
              <a:t>směrová charakteristika</a:t>
            </a:r>
            <a:r>
              <a:rPr lang="cs-CZ" sz="1800" dirty="0" smtClean="0"/>
              <a:t> – znázorňuje závislost citlivosti</a:t>
            </a:r>
            <a:br>
              <a:rPr lang="cs-CZ" sz="1800" dirty="0" smtClean="0"/>
            </a:br>
            <a:r>
              <a:rPr lang="cs-CZ" sz="1800" dirty="0" smtClean="0"/>
              <a:t>mikrofonu na směru, ze kterého přichází zvuk</a:t>
            </a:r>
          </a:p>
          <a:p>
            <a:r>
              <a:rPr lang="cs-CZ" sz="1800" i="1" u="sng" dirty="0" smtClean="0"/>
              <a:t>frekvenční charakteristika</a:t>
            </a:r>
            <a:r>
              <a:rPr lang="cs-CZ" sz="1800" dirty="0" smtClean="0"/>
              <a:t> – udává závislost</a:t>
            </a:r>
            <a:br>
              <a:rPr lang="cs-CZ" sz="1800" dirty="0" smtClean="0"/>
            </a:br>
            <a:r>
              <a:rPr lang="cs-CZ" sz="1800" dirty="0" smtClean="0"/>
              <a:t>výstupního napětí mikrofonu na frekvenci</a:t>
            </a:r>
            <a:endParaRPr lang="cs-CZ" sz="1800" i="1" dirty="0" smtClean="0"/>
          </a:p>
          <a:p>
            <a:r>
              <a:rPr lang="cs-CZ" sz="1800" i="1" u="sng" dirty="0" smtClean="0"/>
              <a:t>výstupní impedance</a:t>
            </a:r>
            <a:r>
              <a:rPr lang="cs-CZ" sz="1800" dirty="0" smtClean="0"/>
              <a:t> – poměr napětí naprázdno k proudu</a:t>
            </a:r>
            <a:br>
              <a:rPr lang="cs-CZ" sz="1800" dirty="0" smtClean="0"/>
            </a:br>
            <a:r>
              <a:rPr lang="cs-CZ" sz="1800" dirty="0" smtClean="0"/>
              <a:t>nakrátko; důležitá pro připojení mikr. k zesilovači</a:t>
            </a:r>
            <a:endParaRPr lang="cs-CZ" sz="1800" i="1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3068" y="4408630"/>
            <a:ext cx="2286016" cy="209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56" y="2521420"/>
            <a:ext cx="2714644" cy="395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4500570"/>
            <a:ext cx="24193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Mikrofony, směrová charakteristika</a:t>
            </a: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86190"/>
            <a:ext cx="6072230" cy="267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428736"/>
            <a:ext cx="29337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357298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2857496"/>
            <a:ext cx="307657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Dělení mikrofonů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Dle akustiky jsou mikrofony rozděleny na:</a:t>
            </a:r>
            <a:endParaRPr lang="cs-CZ" b="1" dirty="0" smtClean="0"/>
          </a:p>
          <a:p>
            <a:r>
              <a:rPr lang="cs-CZ" b="1" dirty="0" smtClean="0"/>
              <a:t>tlakové mikrofony</a:t>
            </a:r>
          </a:p>
          <a:p>
            <a:pPr lvl="1"/>
            <a:r>
              <a:rPr lang="cs-CZ" dirty="0" smtClean="0"/>
              <a:t>akustická vlna dopadá na membránu pouze z jedné strany a zbytek systému je akusticky uzavřen</a:t>
            </a:r>
          </a:p>
          <a:p>
            <a:pPr lvl="1"/>
            <a:r>
              <a:rPr lang="cs-CZ" dirty="0" smtClean="0"/>
              <a:t>výstupní elektrický signál je přímo úměrný intenzitě zvuku a mikrofon má obyčejně kulovou směrovou charakteristiku</a:t>
            </a:r>
          </a:p>
          <a:p>
            <a:r>
              <a:rPr lang="cs-CZ" b="1" dirty="0" smtClean="0"/>
              <a:t>gradientní mikrofony</a:t>
            </a:r>
          </a:p>
          <a:p>
            <a:pPr lvl="1"/>
            <a:r>
              <a:rPr lang="cs-CZ" dirty="0" smtClean="0"/>
              <a:t>akustický signál je přiveden před i za membránu</a:t>
            </a:r>
          </a:p>
          <a:p>
            <a:pPr lvl="1"/>
            <a:r>
              <a:rPr lang="cs-CZ" dirty="0" smtClean="0"/>
              <a:t>úroveň výstupního elektrického signálu není úměrná jen jeho intenzitě, ale i jeho gradientu, tj. přírůstku intenzity v závislosti na vzdálenosti zdroje zvuku od mikrofonu</a:t>
            </a:r>
          </a:p>
          <a:p>
            <a:pPr lvl="1"/>
            <a:r>
              <a:rPr lang="cs-CZ" dirty="0" smtClean="0"/>
              <a:t>díky tomu je možné eliminovat nežádoucí okolní hluk a sklony ke zpětným vazbám</a:t>
            </a:r>
          </a:p>
          <a:p>
            <a:pPr>
              <a:buNone/>
            </a:pPr>
            <a:r>
              <a:rPr lang="cs-CZ" dirty="0" smtClean="0"/>
              <a:t>Podle principu fungování na se dělí na elektrostatické, dynamické, uhlíkové, aj.</a:t>
            </a: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Elektrostatický mikrofon (kondenzátorový)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Membrána tvoří pohyblivou elektrodu kondenzátoru, postavenou proti pevné elektrodě. Při kmitání membrány se mění kapacita kondenzátoru a tím se moduluje procházející proud, protože napájecí napětí je stále stejné (Q = C*U</a:t>
            </a:r>
            <a:r>
              <a:rPr lang="cs-CZ" baseline="-25000" dirty="0" smtClean="0"/>
              <a:t>p</a:t>
            </a:r>
            <a:r>
              <a:rPr lang="cs-CZ" dirty="0" smtClean="0"/>
              <a:t>).</a:t>
            </a:r>
            <a:endParaRPr lang="cs-CZ" baseline="-25000" dirty="0" smtClean="0"/>
          </a:p>
          <a:p>
            <a:r>
              <a:rPr lang="cs-CZ" dirty="0" smtClean="0"/>
              <a:t>Elektrostatické mikrofony se vyznačují velkou výstupní impedancí, vyrovnanou frekvenční charakteristikou,</a:t>
            </a:r>
            <a:br>
              <a:rPr lang="cs-CZ" dirty="0" smtClean="0"/>
            </a:br>
            <a:r>
              <a:rPr lang="cs-CZ" dirty="0" smtClean="0"/>
              <a:t>vysokou citlivostí, malým zkreslením</a:t>
            </a:r>
            <a:br>
              <a:rPr lang="cs-CZ" dirty="0" smtClean="0"/>
            </a:br>
            <a:r>
              <a:rPr lang="cs-CZ" dirty="0" smtClean="0"/>
              <a:t>a vysokou stabilitou svých vlastností.</a:t>
            </a:r>
          </a:p>
          <a:p>
            <a:r>
              <a:rPr lang="cs-CZ" dirty="0" smtClean="0"/>
              <a:t>Používají se ve studiové technice</a:t>
            </a:r>
            <a:br>
              <a:rPr lang="cs-CZ" dirty="0" smtClean="0"/>
            </a:br>
            <a:r>
              <a:rPr lang="cs-CZ" dirty="0" smtClean="0"/>
              <a:t>a pro měřící účely.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996131"/>
            <a:ext cx="3214710" cy="340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4214818"/>
            <a:ext cx="27241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Akustika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Věda zabývající se fyzikálními ději, které jsou spojeny se vznikem zvukového vlnění, jeho šířením a vnímáním zvuku sluchem.</a:t>
            </a:r>
          </a:p>
          <a:p>
            <a:r>
              <a:rPr lang="cs-CZ" dirty="0" smtClean="0"/>
              <a:t>Akustiku je možné dělit na:</a:t>
            </a:r>
          </a:p>
          <a:p>
            <a:pPr lvl="1"/>
            <a:r>
              <a:rPr lang="cs-CZ" i="1" u="sng" dirty="0" smtClean="0"/>
              <a:t>fyzikální</a:t>
            </a:r>
            <a:r>
              <a:rPr lang="cs-CZ" u="sng" dirty="0" smtClean="0"/>
              <a:t> </a:t>
            </a:r>
            <a:r>
              <a:rPr lang="cs-CZ" dirty="0" smtClean="0"/>
              <a:t>– studuje způsob vzniku a šíření zvuku a zabývá se jeho odrazem a pohlcováním v různých materiálech,</a:t>
            </a:r>
          </a:p>
          <a:p>
            <a:pPr lvl="1"/>
            <a:r>
              <a:rPr lang="cs-CZ" i="1" u="sng" dirty="0" smtClean="0"/>
              <a:t>hudební</a:t>
            </a:r>
            <a:r>
              <a:rPr lang="cs-CZ" u="sng" dirty="0" smtClean="0"/>
              <a:t> </a:t>
            </a:r>
            <a:r>
              <a:rPr lang="cs-CZ" dirty="0" smtClean="0"/>
              <a:t>– zkoumá zvuky a jejich kombinace se zřetelem na potřeby hudby,</a:t>
            </a:r>
          </a:p>
          <a:p>
            <a:pPr lvl="1"/>
            <a:r>
              <a:rPr lang="cs-CZ" i="1" u="sng" dirty="0" smtClean="0"/>
              <a:t>fyziologická</a:t>
            </a:r>
            <a:r>
              <a:rPr lang="cs-CZ" dirty="0" smtClean="0"/>
              <a:t> – zabývá se vznikem zvuku v hlasovém orgánu člověka a jeho vnímáním v uchu,</a:t>
            </a:r>
          </a:p>
          <a:p>
            <a:pPr lvl="1"/>
            <a:r>
              <a:rPr lang="cs-CZ" i="1" u="sng" dirty="0" smtClean="0"/>
              <a:t>stavební</a:t>
            </a:r>
            <a:r>
              <a:rPr lang="cs-CZ" u="sng" dirty="0" smtClean="0"/>
              <a:t> </a:t>
            </a:r>
            <a:r>
              <a:rPr lang="cs-CZ" dirty="0" smtClean="0"/>
              <a:t>– zkoumá dobré a nerušené podmínky </a:t>
            </a:r>
            <a:r>
              <a:rPr lang="cs-CZ" dirty="0" err="1" smtClean="0"/>
              <a:t>poslouchatelnosti</a:t>
            </a:r>
            <a:r>
              <a:rPr lang="cs-CZ" dirty="0" smtClean="0"/>
              <a:t> hudby a řeči v obytných místnostech a sálech,</a:t>
            </a:r>
          </a:p>
          <a:p>
            <a:pPr lvl="1"/>
            <a:r>
              <a:rPr lang="cs-CZ" i="1" u="sng" dirty="0" smtClean="0"/>
              <a:t>elektroakustika </a:t>
            </a:r>
            <a:r>
              <a:rPr lang="cs-CZ" i="1" dirty="0" smtClean="0"/>
              <a:t>– </a:t>
            </a:r>
            <a:r>
              <a:rPr lang="cs-CZ" dirty="0" smtClean="0"/>
              <a:t>zabývá se přeměnou zvuku na elektrický signál a zpět,  jakož i zpracováním a záznamem těchto signálů.</a:t>
            </a:r>
          </a:p>
          <a:p>
            <a:r>
              <a:rPr lang="cs-CZ" dirty="0" smtClean="0"/>
              <a:t>zdroj zvuku – chvění pružných těles</a:t>
            </a:r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(</a:t>
            </a:r>
            <a:r>
              <a:rPr lang="cs-CZ" dirty="0" err="1" smtClean="0"/>
              <a:t>Elektro</a:t>
            </a:r>
            <a:r>
              <a:rPr lang="cs-CZ" dirty="0" smtClean="0"/>
              <a:t>)dynamický mikrofon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Membrána kmitající vlivem zvuku je spojena s cívkou, která se pohybuje v magnetickém poli permanentního magnetu. Pohybem cívky v </a:t>
            </a:r>
            <a:r>
              <a:rPr lang="cs-CZ" dirty="0" err="1" smtClean="0"/>
              <a:t>magn</a:t>
            </a:r>
            <a:r>
              <a:rPr lang="cs-CZ" dirty="0" smtClean="0"/>
              <a:t>. poli vzniká elektrický signál. </a:t>
            </a:r>
          </a:p>
          <a:p>
            <a:r>
              <a:rPr lang="cs-CZ" dirty="0" smtClean="0"/>
              <a:t>vyrovnaná přenosová charakteristika</a:t>
            </a:r>
          </a:p>
          <a:p>
            <a:r>
              <a:rPr lang="cs-CZ" dirty="0" smtClean="0"/>
              <a:t>nejrozšířenější pro pódiové ozvučení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2928934"/>
            <a:ext cx="29527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bdélník 6"/>
          <p:cNvSpPr/>
          <p:nvPr/>
        </p:nvSpPr>
        <p:spPr>
          <a:xfrm>
            <a:off x="5429256" y="6000768"/>
            <a:ext cx="3571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cs-CZ" dirty="0" smtClean="0"/>
              <a:t>1 – permanentní magnet, 2 – vinutí cívky,</a:t>
            </a:r>
            <a:br>
              <a:rPr lang="cs-CZ" dirty="0" smtClean="0"/>
            </a:br>
            <a:r>
              <a:rPr lang="cs-CZ" dirty="0" smtClean="0"/>
              <a:t>3 – membrána, 4 – vodiče</a:t>
            </a:r>
            <a:endParaRPr lang="cs-CZ" dirty="0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43314"/>
            <a:ext cx="3571900" cy="2841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3000372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Piezoelektrický mikrofon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Využívá schopnosti krystalů generovat elektrický potenciál při mechanickém namáhání</a:t>
            </a:r>
          </a:p>
          <a:p>
            <a:r>
              <a:rPr lang="cs-CZ" dirty="0" smtClean="0"/>
              <a:t>Pouze některé materiály – např. keramika</a:t>
            </a:r>
          </a:p>
          <a:p>
            <a:r>
              <a:rPr lang="cs-CZ" dirty="0" smtClean="0"/>
              <a:t>Chvění membrány se přenáší na výbrus krystalů, a tím dochází ke změně napětí</a:t>
            </a:r>
          </a:p>
          <a:p>
            <a:r>
              <a:rPr lang="pl-PL" dirty="0" smtClean="0"/>
              <a:t>Stejný princip při generování zvuku</a:t>
            </a:r>
          </a:p>
          <a:p>
            <a:r>
              <a:rPr lang="pl-PL" dirty="0" smtClean="0"/>
              <a:t>Vysoká impedance (řády megaohmů)</a:t>
            </a:r>
          </a:p>
          <a:p>
            <a:r>
              <a:rPr lang="cs-CZ" dirty="0" smtClean="0"/>
              <a:t>Rozšířený hlavně jako reproduktor v levných malých zařízeních</a:t>
            </a:r>
          </a:p>
          <a:p>
            <a:endParaRPr lang="cs-CZ" dirty="0"/>
          </a:p>
          <a:p>
            <a:pPr marL="0" indent="0" algn="r">
              <a:buNone/>
            </a:pPr>
            <a:endParaRPr lang="cs-CZ" dirty="0" smtClean="0">
              <a:hlinkClick r:id="rId2"/>
            </a:endParaRPr>
          </a:p>
          <a:p>
            <a:pPr marL="0" indent="0" algn="r">
              <a:buNone/>
            </a:pPr>
            <a:endParaRPr lang="cs-CZ" dirty="0">
              <a:hlinkClick r:id="rId2"/>
            </a:endParaRPr>
          </a:p>
          <a:p>
            <a:pPr marL="0" indent="0" algn="r">
              <a:buNone/>
            </a:pPr>
            <a:endParaRPr lang="cs-CZ" dirty="0" smtClean="0">
              <a:hlinkClick r:id="rId2"/>
            </a:endParaRPr>
          </a:p>
          <a:p>
            <a:pPr marL="0" indent="0" algn="r">
              <a:buNone/>
            </a:pPr>
            <a:endParaRPr lang="cs-CZ" dirty="0">
              <a:hlinkClick r:id="rId2"/>
            </a:endParaRPr>
          </a:p>
          <a:p>
            <a:pPr marL="0" indent="0" algn="r">
              <a:buNone/>
            </a:pPr>
            <a:r>
              <a:rPr lang="cs-CZ" dirty="0" smtClean="0">
                <a:hlinkClick r:id="rId2"/>
              </a:rPr>
              <a:t>Piezoelektrický jev</a:t>
            </a:r>
            <a:endParaRPr lang="cs-CZ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Uhlíkový mikrofon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Základem je miska naplněná uhlíkovým práškem, která je z jedné strany zavřená membránou. Membrána, na níž dopadá akustické vlnění rozechvívá uhlíkový prášek, který tím mění svůj odpor. Protéká-li uhlíkovým práškem proud, je tímto měnícím se odporem modulován.</a:t>
            </a:r>
          </a:p>
          <a:p>
            <a:r>
              <a:rPr lang="pl-PL" dirty="0" smtClean="0"/>
              <a:t>potřebuje napájení (podle typu od 1 do 10V)</a:t>
            </a:r>
          </a:p>
          <a:p>
            <a:r>
              <a:rPr lang="cs-CZ" dirty="0" smtClean="0"/>
              <a:t>frekvenční rozsah do 4kHz</a:t>
            </a:r>
          </a:p>
          <a:p>
            <a:r>
              <a:rPr lang="cs-CZ" dirty="0" smtClean="0"/>
              <a:t>levný, ale pro svou omezenou přenosovou charakteristiku a chraptivý zvuk se používal hlavně v telefonii</a:t>
            </a:r>
          </a:p>
          <a:p>
            <a:r>
              <a:rPr lang="cs-CZ" dirty="0" smtClean="0"/>
              <a:t>nejrozšířenější pro pódiové ozvučení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3857628"/>
            <a:ext cx="246697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085" y="4642887"/>
            <a:ext cx="2009888" cy="149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848" y="4642886"/>
            <a:ext cx="1202270" cy="147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550819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Reproduktory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elektroakustické měniče, které mění elektrický signál na pohyb membrány, která následně svým chvěním rozkmitá vzduch, a tím vzniká zvuk</a:t>
            </a:r>
          </a:p>
          <a:p>
            <a:r>
              <a:rPr lang="cs-CZ" dirty="0" smtClean="0"/>
              <a:t>základní parametry:</a:t>
            </a:r>
          </a:p>
          <a:p>
            <a:pPr lvl="1"/>
            <a:r>
              <a:rPr lang="cs-CZ" i="1" u="sng" dirty="0" smtClean="0"/>
              <a:t>účinnost reproduktoru</a:t>
            </a:r>
            <a:r>
              <a:rPr lang="cs-CZ" u="sng" dirty="0" smtClean="0"/>
              <a:t> </a:t>
            </a:r>
            <a:r>
              <a:rPr lang="en-US" u="sng" dirty="0" smtClean="0"/>
              <a:t>[dB]</a:t>
            </a:r>
            <a:r>
              <a:rPr lang="en-US" dirty="0" smtClean="0"/>
              <a:t> – </a:t>
            </a:r>
            <a:r>
              <a:rPr lang="en-US" dirty="0" err="1" smtClean="0"/>
              <a:t>hodnota</a:t>
            </a:r>
            <a:r>
              <a:rPr lang="en-US" dirty="0" smtClean="0"/>
              <a:t> </a:t>
            </a:r>
            <a:r>
              <a:rPr lang="en-US" dirty="0" err="1" smtClean="0"/>
              <a:t>akustick</a:t>
            </a:r>
            <a:r>
              <a:rPr lang="cs-CZ" dirty="0" smtClean="0"/>
              <a:t>ého tlaku v 1m od reproduktoru při příkonu 1 W</a:t>
            </a:r>
          </a:p>
          <a:p>
            <a:pPr lvl="1"/>
            <a:r>
              <a:rPr lang="cs-CZ" i="1" u="sng" dirty="0" smtClean="0"/>
              <a:t>impedance reproduktoru</a:t>
            </a:r>
            <a:r>
              <a:rPr lang="cs-CZ" dirty="0" smtClean="0"/>
              <a:t> – měla by být vyšší než minimální impedance uvedená u zesilovače; většinou </a:t>
            </a:r>
            <a:r>
              <a:rPr lang="de-DE" dirty="0" smtClean="0"/>
              <a:t>4</a:t>
            </a:r>
            <a:r>
              <a:rPr lang="cs-CZ" dirty="0" smtClean="0"/>
              <a:t>,</a:t>
            </a:r>
            <a:r>
              <a:rPr lang="de-DE" dirty="0" smtClean="0"/>
              <a:t> </a:t>
            </a:r>
            <a:r>
              <a:rPr lang="cs-CZ" dirty="0" smtClean="0"/>
              <a:t>6, </a:t>
            </a:r>
            <a:r>
              <a:rPr lang="de-DE" dirty="0" smtClean="0"/>
              <a:t>8</a:t>
            </a:r>
            <a:r>
              <a:rPr lang="cs-CZ" dirty="0" smtClean="0"/>
              <a:t>,</a:t>
            </a:r>
            <a:r>
              <a:rPr lang="de-DE" dirty="0" smtClean="0"/>
              <a:t> </a:t>
            </a:r>
            <a:r>
              <a:rPr lang="cs-CZ" dirty="0" smtClean="0"/>
              <a:t>nebo </a:t>
            </a:r>
            <a:r>
              <a:rPr lang="de-DE" dirty="0" smtClean="0"/>
              <a:t>16Ω</a:t>
            </a:r>
            <a:endParaRPr lang="cs-CZ" i="1" u="sng" dirty="0" smtClean="0"/>
          </a:p>
          <a:p>
            <a:pPr lvl="1"/>
            <a:r>
              <a:rPr lang="cs-CZ" i="1" u="sng" dirty="0" smtClean="0"/>
              <a:t>maximální příkon</a:t>
            </a:r>
            <a:r>
              <a:rPr lang="cs-CZ" dirty="0" smtClean="0"/>
              <a:t> – pro sluchátka v řádu desítek mW, pro běžné reproduktory v řádech jednotek až desítek W; při překročení hrozí poškození reproduktoru</a:t>
            </a:r>
            <a:endParaRPr lang="cs-CZ" i="1" u="sng" dirty="0" smtClean="0"/>
          </a:p>
          <a:p>
            <a:pPr lvl="1"/>
            <a:r>
              <a:rPr lang="cs-CZ" i="1" u="sng" dirty="0" smtClean="0"/>
              <a:t>směrová charakteristika</a:t>
            </a:r>
            <a:endParaRPr lang="cs-CZ" dirty="0" smtClean="0"/>
          </a:p>
          <a:p>
            <a:pPr lvl="1"/>
            <a:r>
              <a:rPr lang="cs-CZ" i="1" u="sng" dirty="0" smtClean="0"/>
              <a:t>frekvenční </a:t>
            </a:r>
            <a:r>
              <a:rPr lang="cs-CZ" i="1" u="sng" dirty="0"/>
              <a:t>charakteristika</a:t>
            </a:r>
            <a:r>
              <a:rPr lang="cs-CZ" dirty="0"/>
              <a:t> -  závislost </a:t>
            </a:r>
            <a:r>
              <a:rPr lang="cs-CZ" dirty="0" smtClean="0"/>
              <a:t>akustického tlaku v ose reproduktoru na </a:t>
            </a:r>
            <a:r>
              <a:rPr lang="cs-CZ" dirty="0"/>
              <a:t>frekvenci při konstantním budicím </a:t>
            </a:r>
            <a:r>
              <a:rPr lang="cs-CZ" dirty="0" smtClean="0"/>
              <a:t>napětí</a:t>
            </a:r>
          </a:p>
          <a:p>
            <a:pPr lvl="2"/>
            <a:r>
              <a:rPr lang="cs-CZ" i="1" u="sng" dirty="0" smtClean="0"/>
              <a:t>rezonanční frekvence </a:t>
            </a:r>
            <a:r>
              <a:rPr lang="cs-CZ" dirty="0" smtClean="0"/>
              <a:t>– nejnižší frekvence, při níž vykazuje impedance  reproduktoru maximální hodnotu; pomocí ní je dána dolní mez frekvence reproduktoru; dochází při ní ke značnému zkreslení</a:t>
            </a:r>
            <a:endParaRPr lang="cs-CZ" i="1" u="sng" dirty="0" smtClean="0"/>
          </a:p>
          <a:p>
            <a:pPr lvl="1"/>
            <a:endParaRPr lang="cs-CZ" i="1" u="sng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Princip reproduktoru - přímovyzařující</a:t>
            </a:r>
            <a:endParaRPr lang="cs-C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10535"/>
            <a:ext cx="4774011" cy="28803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6" b="19444"/>
          <a:stretch/>
        </p:blipFill>
        <p:spPr>
          <a:xfrm>
            <a:off x="5647817" y="3861048"/>
            <a:ext cx="2592288" cy="16561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47261" y="5548064"/>
            <a:ext cx="3993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b="1" dirty="0" smtClean="0"/>
              <a:t>Piezoelektrický reproduktor</a:t>
            </a:r>
          </a:p>
          <a:p>
            <a:r>
              <a:rPr lang="cs-CZ" sz="1800" b="1" dirty="0" smtClean="0"/>
              <a:t>(použití pro výškové reproduktory)</a:t>
            </a:r>
            <a:endParaRPr lang="cs-CZ" sz="1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82" y="4158406"/>
            <a:ext cx="2512194" cy="24117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80362" y="1412776"/>
            <a:ext cx="4527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b="1" dirty="0" smtClean="0">
                <a:sym typeface="Wingdings" panose="05000000000000000000" pitchFamily="2" charset="2"/>
              </a:rPr>
              <a:t> </a:t>
            </a:r>
            <a:r>
              <a:rPr lang="cs-CZ" sz="1800" b="1" dirty="0" smtClean="0"/>
              <a:t>struktura dynamického reproduktoru</a:t>
            </a:r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1199478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Princip reproduktoru - nepřímovyzařující</a:t>
            </a:r>
            <a:endParaRPr lang="cs-C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7596" y="3501008"/>
            <a:ext cx="2847975" cy="2886075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14283" y="1214423"/>
            <a:ext cx="8715436" cy="5172660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Tlakový reproduktor</a:t>
            </a:r>
          </a:p>
          <a:p>
            <a:r>
              <a:rPr lang="cs-CZ" dirty="0" smtClean="0"/>
              <a:t>Pohyb membrány (2) je tlumen tlakovou komůrkou (4), ze které se přenáší akustický tlak do zvukovodu (5) do okolí</a:t>
            </a:r>
          </a:p>
          <a:p>
            <a:r>
              <a:rPr lang="cs-CZ" dirty="0" smtClean="0"/>
              <a:t>Rozdíl plochy membrány a plochy na vstupu zvukovodu =&gt; zvýšení akustického tlaku =&gt; výrazně vyšší účinnost (až 10ti násobek přímovyzařujících)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114" y="3573016"/>
            <a:ext cx="2028825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09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Reproduktory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3" y="1214422"/>
            <a:ext cx="6517957" cy="5105417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Širokopásmové – univerzální reproduktory</a:t>
            </a:r>
          </a:p>
          <a:p>
            <a:pPr marL="0" indent="0">
              <a:buNone/>
            </a:pPr>
            <a:endParaRPr lang="cs-CZ" i="1" dirty="0" smtClean="0"/>
          </a:p>
          <a:p>
            <a:pPr marL="0" indent="0">
              <a:buNone/>
            </a:pPr>
            <a:r>
              <a:rPr lang="cs-CZ" dirty="0" smtClean="0"/>
              <a:t>Častá kombinace několika reproduktorů v rámci</a:t>
            </a:r>
          </a:p>
          <a:p>
            <a:pPr marL="0" indent="0">
              <a:buNone/>
            </a:pPr>
            <a:r>
              <a:rPr lang="cs-CZ" i="1" dirty="0" smtClean="0"/>
              <a:t>vícepásmových repro soustav</a:t>
            </a:r>
            <a:endParaRPr lang="cs-CZ" i="1" dirty="0"/>
          </a:p>
          <a:p>
            <a:r>
              <a:rPr lang="cs-CZ" dirty="0" smtClean="0"/>
              <a:t>s</a:t>
            </a:r>
            <a:r>
              <a:rPr lang="en-US" dirty="0" err="1" smtClean="0"/>
              <a:t>uper</a:t>
            </a:r>
            <a:r>
              <a:rPr lang="en-US" dirty="0" smtClean="0"/>
              <a:t> tweeter</a:t>
            </a:r>
            <a:r>
              <a:rPr lang="cs-CZ" dirty="0" smtClean="0"/>
              <a:t>  - nad 20 000 Hz</a:t>
            </a:r>
          </a:p>
          <a:p>
            <a:r>
              <a:rPr lang="cs-CZ" dirty="0" smtClean="0"/>
              <a:t>vysokotónové (výškové) - </a:t>
            </a:r>
            <a:r>
              <a:rPr lang="pt-BR" dirty="0" smtClean="0"/>
              <a:t>2 000 </a:t>
            </a:r>
            <a:r>
              <a:rPr lang="cs-CZ" dirty="0" smtClean="0"/>
              <a:t>až</a:t>
            </a:r>
            <a:r>
              <a:rPr lang="pt-BR" dirty="0" smtClean="0"/>
              <a:t> 20</a:t>
            </a:r>
            <a:r>
              <a:rPr lang="cs-CZ" dirty="0" smtClean="0"/>
              <a:t> </a:t>
            </a:r>
            <a:r>
              <a:rPr lang="pt-BR" dirty="0" smtClean="0"/>
              <a:t>000</a:t>
            </a:r>
            <a:r>
              <a:rPr lang="cs-CZ" dirty="0" smtClean="0"/>
              <a:t> </a:t>
            </a:r>
            <a:r>
              <a:rPr lang="pt-BR" dirty="0" smtClean="0"/>
              <a:t>Hz</a:t>
            </a:r>
            <a:endParaRPr lang="cs-CZ" dirty="0" smtClean="0"/>
          </a:p>
          <a:p>
            <a:r>
              <a:rPr lang="cs-CZ" dirty="0" smtClean="0"/>
              <a:t>středotónové (středopásmové) - 80 – 12 000 Hz</a:t>
            </a:r>
          </a:p>
          <a:p>
            <a:r>
              <a:rPr lang="cs-CZ" dirty="0" smtClean="0"/>
              <a:t>hlubokotónové (basové) - 35 – 5 000 Hz</a:t>
            </a:r>
            <a:endParaRPr lang="cs-CZ" dirty="0"/>
          </a:p>
          <a:p>
            <a:r>
              <a:rPr lang="cs-CZ" dirty="0" smtClean="0"/>
              <a:t>subwoofer – pod 200 Hz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aktivní reproduktor</a:t>
            </a:r>
            <a:r>
              <a:rPr lang="cs-CZ" dirty="0" smtClean="0"/>
              <a:t> – obsahuje vlastní zesilovač</a:t>
            </a:r>
          </a:p>
          <a:p>
            <a:pPr marL="457200" indent="-457200"/>
            <a:endParaRPr lang="cs-CZ" dirty="0" smtClean="0"/>
          </a:p>
          <a:p>
            <a:pPr marL="457200" indent="-457200"/>
            <a:endParaRPr lang="cs-CZ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9347" y="1271389"/>
            <a:ext cx="2190744" cy="1643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1522" y="1412776"/>
            <a:ext cx="96071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/>
          <a:srcRect b="9239"/>
          <a:stretch>
            <a:fillRect/>
          </a:stretch>
        </p:blipFill>
        <p:spPr bwMode="auto">
          <a:xfrm>
            <a:off x="6961499" y="4653136"/>
            <a:ext cx="2048592" cy="1859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00344" y="3224386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Reproduktory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3" y="1214422"/>
            <a:ext cx="8729665" cy="5105417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elektrick</a:t>
            </a:r>
            <a:r>
              <a:rPr lang="cs-CZ" b="1" dirty="0"/>
              <a:t>á</a:t>
            </a:r>
            <a:r>
              <a:rPr lang="cs-CZ" b="1" dirty="0" smtClean="0"/>
              <a:t> výhybka</a:t>
            </a:r>
            <a:r>
              <a:rPr lang="cs-CZ" dirty="0" smtClean="0"/>
              <a:t> – použití u vícepásmových repro soustav</a:t>
            </a:r>
          </a:p>
          <a:p>
            <a:pPr marL="857250" lvl="1" indent="-457200"/>
            <a:r>
              <a:rPr lang="cs-CZ" dirty="0" smtClean="0"/>
              <a:t>Zajišťuje ozdělení signálu výkonového </a:t>
            </a:r>
            <a:r>
              <a:rPr lang="cs-CZ" dirty="0"/>
              <a:t>zesilovače obsahující celé akustické spektrum </a:t>
            </a:r>
            <a:r>
              <a:rPr lang="cs-CZ" dirty="0" smtClean="0"/>
              <a:t>kmitočtů na více signálů s různým spektrem kmitočtů. Cílem je, aby </a:t>
            </a:r>
            <a:r>
              <a:rPr lang="cs-CZ" dirty="0"/>
              <a:t>každý z reproduktorů dostal jen </a:t>
            </a:r>
            <a:r>
              <a:rPr lang="cs-CZ" dirty="0" smtClean="0"/>
              <a:t>tu </a:t>
            </a:r>
            <a:r>
              <a:rPr lang="cs-CZ" dirty="0"/>
              <a:t>část akustického pásma, kterou může </a:t>
            </a:r>
            <a:r>
              <a:rPr lang="cs-CZ" dirty="0" smtClean="0"/>
              <a:t>optimálně vyzářit.</a:t>
            </a:r>
          </a:p>
          <a:p>
            <a:pPr marL="857250" lvl="1" indent="-457200"/>
            <a:r>
              <a:rPr lang="en-US" b="1" dirty="0" smtClean="0"/>
              <a:t>p</a:t>
            </a:r>
            <a:r>
              <a:rPr lang="cs-CZ" b="1" dirty="0" smtClean="0"/>
              <a:t>asivní</a:t>
            </a:r>
            <a:r>
              <a:rPr lang="cs-CZ" dirty="0" smtClean="0"/>
              <a:t> – pomocí kondenzátorů a tlumivek</a:t>
            </a:r>
          </a:p>
          <a:p>
            <a:pPr marL="857250" lvl="1" indent="-457200"/>
            <a:r>
              <a:rPr lang="en-US" b="1" dirty="0" smtClean="0"/>
              <a:t>a</a:t>
            </a:r>
            <a:r>
              <a:rPr lang="cs-CZ" b="1" dirty="0" smtClean="0"/>
              <a:t>ktivní</a:t>
            </a:r>
            <a:r>
              <a:rPr lang="cs-CZ" dirty="0" smtClean="0"/>
              <a:t> – např. pomocí integrovaných obvodů; extra napájené a umístěné v reproduktorové soustavě; často před zesilovačem (součást aktivních rep.)</a:t>
            </a:r>
            <a:endParaRPr lang="cs-CZ" b="1" dirty="0" smtClean="0"/>
          </a:p>
          <a:p>
            <a:pPr marL="457200" indent="-457200"/>
            <a:endParaRPr lang="cs-CZ" dirty="0" smtClean="0"/>
          </a:p>
          <a:p>
            <a:pPr marL="857250" lvl="1" indent="-457200"/>
            <a:endParaRPr lang="cs-CZ" dirty="0" smtClean="0"/>
          </a:p>
          <a:p>
            <a:pPr marL="457200" indent="-457200"/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457200" indent="-457200"/>
            <a:endParaRPr lang="cs-CZ" dirty="0" smtClean="0"/>
          </a:p>
          <a:p>
            <a:pPr marL="857250" lvl="1" indent="-457200"/>
            <a:endParaRPr lang="cs-CZ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/>
          <a:srcRect b="5669"/>
          <a:stretch>
            <a:fillRect/>
          </a:stretch>
        </p:blipFill>
        <p:spPr bwMode="auto">
          <a:xfrm>
            <a:off x="423666" y="3845007"/>
            <a:ext cx="2151319" cy="2474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8848" b="8450"/>
          <a:stretch/>
        </p:blipFill>
        <p:spPr>
          <a:xfrm>
            <a:off x="6803788" y="3845008"/>
            <a:ext cx="1728768" cy="25198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3799995"/>
            <a:ext cx="1728192" cy="256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49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Fyzik</a:t>
            </a:r>
            <a:r>
              <a:rPr lang="cs-CZ" dirty="0" err="1" smtClean="0"/>
              <a:t>ální</a:t>
            </a:r>
            <a:r>
              <a:rPr lang="cs-CZ" dirty="0" smtClean="0"/>
              <a:t> podstata zvuku</a:t>
            </a:r>
            <a:endParaRPr lang="cs-CZ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14283" y="1285860"/>
            <a:ext cx="8715436" cy="5214973"/>
          </a:xfrm>
        </p:spPr>
        <p:txBody>
          <a:bodyPr/>
          <a:lstStyle/>
          <a:p>
            <a:r>
              <a:rPr lang="cs-CZ" sz="1800" dirty="0" smtClean="0"/>
              <a:t>Zvuk je </a:t>
            </a:r>
            <a:r>
              <a:rPr lang="cs-CZ" sz="1800" b="1" dirty="0" smtClean="0"/>
              <a:t>mechanické vlnění v pružném prostředí </a:t>
            </a:r>
            <a:r>
              <a:rPr lang="cs-CZ" sz="1800" dirty="0" smtClean="0"/>
              <a:t>(vnímatelné lidským sluchem). Šíří se </a:t>
            </a:r>
            <a:r>
              <a:rPr lang="cs-CZ" sz="1800" b="1" dirty="0" smtClean="0"/>
              <a:t>v pevném, kapalném i plynném prostředí</a:t>
            </a:r>
            <a:r>
              <a:rPr lang="cs-CZ" sz="1800" dirty="0" smtClean="0"/>
              <a:t>.</a:t>
            </a:r>
          </a:p>
          <a:p>
            <a:r>
              <a:rPr lang="cs-CZ" sz="1800" dirty="0" smtClean="0"/>
              <a:t>V pevném prostředí podélně (ve směru šíření) i příčně (kolmo na směr šíření), v kapalném a plynném pouze podélně.</a:t>
            </a:r>
          </a:p>
          <a:p>
            <a:r>
              <a:rPr lang="cs-CZ" sz="1800" dirty="0" smtClean="0"/>
              <a:t>Zvukové vlnění šířící se vzduchem je charakterizováno střídajícím se</a:t>
            </a:r>
            <a:br>
              <a:rPr lang="cs-CZ" sz="1800" dirty="0" smtClean="0"/>
            </a:br>
            <a:r>
              <a:rPr lang="cs-CZ" sz="1800" dirty="0" smtClean="0"/>
              <a:t>zhušťováním a zřeďováním molekul vzduchu – tato místa prostupují vzduchem určitou rychlostí – </a:t>
            </a:r>
            <a:r>
              <a:rPr lang="cs-CZ" sz="1800" b="1" dirty="0" smtClean="0"/>
              <a:t>rychlost šíření zvuku</a:t>
            </a:r>
            <a:r>
              <a:rPr lang="en-US" sz="1800" b="1" dirty="0" smtClean="0"/>
              <a:t> (c</a:t>
            </a:r>
            <a:r>
              <a:rPr lang="cs-CZ" sz="1800" b="1" dirty="0" smtClean="0"/>
              <a:t>).</a:t>
            </a:r>
          </a:p>
          <a:p>
            <a:r>
              <a:rPr lang="cs-CZ" sz="1800" b="1" dirty="0" smtClean="0"/>
              <a:t>Akustický tlak </a:t>
            </a:r>
            <a:r>
              <a:rPr lang="cs-CZ" sz="1800" dirty="0" smtClean="0"/>
              <a:t>– změny tlaku </a:t>
            </a:r>
            <a:r>
              <a:rPr lang="cs-CZ" sz="1800" dirty="0"/>
              <a:t>oproti klidovému barometrickému </a:t>
            </a:r>
            <a:r>
              <a:rPr lang="cs-CZ" sz="1800" dirty="0" smtClean="0"/>
              <a:t>tlaku způsobené šířením zvuku</a:t>
            </a:r>
            <a:endParaRPr lang="cs-CZ" sz="1800" b="1" dirty="0" smtClean="0"/>
          </a:p>
          <a:p>
            <a:endParaRPr lang="cs-CZ" sz="1800" b="1" dirty="0" smtClean="0"/>
          </a:p>
          <a:p>
            <a:endParaRPr lang="cs-CZ" sz="1800" b="1" dirty="0" smtClean="0"/>
          </a:p>
          <a:p>
            <a:endParaRPr lang="cs-CZ" sz="1800" b="1" dirty="0" smtClean="0"/>
          </a:p>
          <a:p>
            <a:endParaRPr lang="cs-CZ" sz="1800" dirty="0" smtClean="0"/>
          </a:p>
          <a:p>
            <a:endParaRPr lang="cs-CZ" sz="1800" dirty="0"/>
          </a:p>
          <a:p>
            <a:r>
              <a:rPr lang="cs-CZ" sz="1800" dirty="0" smtClean="0"/>
              <a:t>Jedno zhuštění a zředění tvoří zvukovou vlnu </a:t>
            </a:r>
            <a:r>
              <a:rPr lang="en-US" sz="1800" dirty="0" smtClean="0"/>
              <a:t>=&gt;</a:t>
            </a:r>
            <a:r>
              <a:rPr lang="cs-CZ" sz="1800" dirty="0" smtClean="0"/>
              <a:t> </a:t>
            </a:r>
            <a:r>
              <a:rPr lang="cs-CZ" sz="1800" b="1" dirty="0" smtClean="0"/>
              <a:t>délka zvukové vlny (</a:t>
            </a:r>
            <a:r>
              <a:rPr lang="el-GR" sz="1800" b="1" dirty="0" smtClean="0"/>
              <a:t>λ</a:t>
            </a:r>
            <a:r>
              <a:rPr lang="cs-CZ" sz="1800" b="1" dirty="0" smtClean="0"/>
              <a:t>)</a:t>
            </a:r>
            <a:endParaRPr lang="en-US" sz="1800" b="1" dirty="0" smtClean="0"/>
          </a:p>
          <a:p>
            <a:r>
              <a:rPr lang="en-US" sz="1800" dirty="0" smtClean="0"/>
              <a:t>P</a:t>
            </a:r>
            <a:r>
              <a:rPr lang="cs-CZ" sz="1800" dirty="0" err="1" smtClean="0"/>
              <a:t>očet</a:t>
            </a:r>
            <a:r>
              <a:rPr lang="cs-CZ" sz="1800" dirty="0" smtClean="0"/>
              <a:t> zhuštění či zředění za 1s </a:t>
            </a:r>
            <a:r>
              <a:rPr lang="en-US" sz="1800" dirty="0" smtClean="0"/>
              <a:t>se </a:t>
            </a:r>
            <a:r>
              <a:rPr lang="en-US" sz="1800" dirty="0" err="1" smtClean="0"/>
              <a:t>ozna</a:t>
            </a:r>
            <a:r>
              <a:rPr lang="cs-CZ" sz="1800" dirty="0" err="1" smtClean="0"/>
              <a:t>čuje</a:t>
            </a:r>
            <a:r>
              <a:rPr lang="cs-CZ" sz="1800" dirty="0" smtClean="0"/>
              <a:t> jako </a:t>
            </a:r>
            <a:r>
              <a:rPr lang="cs-CZ" sz="1800" b="1" dirty="0" smtClean="0"/>
              <a:t>frekvence (f)</a:t>
            </a:r>
            <a:r>
              <a:rPr lang="en-US" sz="1800" b="1" dirty="0" smtClean="0"/>
              <a:t> [Hz]</a:t>
            </a:r>
            <a:endParaRPr lang="cs-CZ" sz="1800" b="1" dirty="0" smtClean="0"/>
          </a:p>
          <a:p>
            <a:endParaRPr lang="cs-CZ" sz="1800" b="1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3508" y="4077072"/>
            <a:ext cx="58197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14282" y="5960110"/>
            <a:ext cx="871543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>
              <a:spcBef>
                <a:spcPct val="20000"/>
              </a:spcBef>
              <a:buClr>
                <a:srgbClr val="361B00"/>
              </a:buClr>
              <a:buFont typeface="Wingdings" pitchFamily="2" charset="2"/>
              <a:buChar char="Ø"/>
            </a:pPr>
            <a:endParaRPr lang="cs-CZ" sz="1800" dirty="0" smtClean="0">
              <a:solidFill>
                <a:srgbClr val="361B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Fyzikální podstata zvuku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3" y="1214423"/>
            <a:ext cx="8715436" cy="1143008"/>
          </a:xfrm>
        </p:spPr>
        <p:txBody>
          <a:bodyPr/>
          <a:lstStyle/>
          <a:p>
            <a:pPr lvl="0"/>
            <a:r>
              <a:rPr lang="cs-CZ" dirty="0" smtClean="0"/>
              <a:t>Rychlost šíření zvuku závisí na prostředí</a:t>
            </a:r>
          </a:p>
          <a:p>
            <a:pPr lvl="0"/>
            <a:r>
              <a:rPr lang="cs-CZ" dirty="0" smtClean="0"/>
              <a:t>Rychlost zvuku ve vzduchu stoupá s teplotou i s tlakem (zjednodušené konstatování pro účely tohoto předmětu)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500306"/>
            <a:ext cx="367665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bdélník 4"/>
          <p:cNvSpPr/>
          <p:nvPr/>
        </p:nvSpPr>
        <p:spPr>
          <a:xfrm>
            <a:off x="5143504" y="6215082"/>
            <a:ext cx="38571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Příklady rychlostí zvuku v různých materiálech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214283" y="2500306"/>
            <a:ext cx="5000659" cy="3819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61B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cs-CZ" sz="2000" kern="0" dirty="0" smtClean="0">
                <a:solidFill>
                  <a:srgbClr val="361B00"/>
                </a:solidFill>
                <a:latin typeface="+mn-lt"/>
              </a:rPr>
              <a:t>r</a:t>
            </a:r>
            <a:r>
              <a:rPr kumimoji="0" 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61B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ychlost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61B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zvuku ve vzduchu</a:t>
            </a:r>
            <a:b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61B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61B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340,5 m/s (1mach)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61B00"/>
                </a:solidFill>
                <a:effectLst/>
                <a:uLnTx/>
                <a:uFillTx/>
                <a:latin typeface="+mn-lt"/>
              </a:rPr>
              <a:t>tlak 1,0133.105 </a:t>
            </a:r>
            <a:r>
              <a:rPr kumimoji="0" lang="cs-CZ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61B00"/>
                </a:solidFill>
                <a:effectLst/>
                <a:uLnTx/>
                <a:uFillTx/>
                <a:latin typeface="+mn-lt"/>
              </a:rPr>
              <a:t>Pa</a:t>
            </a: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61B00"/>
                </a:solidFill>
                <a:effectLst/>
                <a:uLnTx/>
                <a:uFillTx/>
                <a:latin typeface="+mn-lt"/>
              </a:rPr>
              <a:t>,  nulová nadmořská výška, teplota 15 °C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361B00"/>
              </a:solidFill>
              <a:effectLst/>
              <a:uLnTx/>
              <a:uFillTx/>
              <a:latin typeface="+mn-lt"/>
            </a:endParaRPr>
          </a:p>
          <a:p>
            <a:pPr marL="285750" indent="-285750" algn="l">
              <a:spcBef>
                <a:spcPct val="20000"/>
              </a:spcBef>
              <a:buClr>
                <a:srgbClr val="663300"/>
              </a:buClr>
              <a:buFont typeface="Wingdings" pitchFamily="2" charset="2"/>
              <a:buChar char="Ø"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361B00"/>
              </a:solidFill>
              <a:effectLst/>
              <a:uLnTx/>
              <a:uFillTx/>
              <a:latin typeface="+mn-lt"/>
            </a:endParaRPr>
          </a:p>
          <a:p>
            <a:pPr marL="285750" indent="-285750" algn="l">
              <a:spcBef>
                <a:spcPct val="20000"/>
              </a:spcBef>
              <a:buClr>
                <a:srgbClr val="663300"/>
              </a:buClr>
              <a:buFont typeface="Wingdings" pitchFamily="2" charset="2"/>
              <a:buChar char="Ø"/>
            </a:pP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61B00"/>
                </a:solidFill>
                <a:effectLst/>
                <a:uLnTx/>
                <a:uFillTx/>
                <a:latin typeface="+mn-lt"/>
              </a:rPr>
              <a:t>Ve vzduchu</a:t>
            </a:r>
            <a:r>
              <a:rPr kumimoji="0" lang="cs-CZ" sz="1800" b="0" i="0" u="none" strike="noStrike" kern="0" cap="none" spc="0" normalizeH="0" noProof="0" dirty="0" smtClean="0">
                <a:ln>
                  <a:noFill/>
                </a:ln>
                <a:solidFill>
                  <a:srgbClr val="361B00"/>
                </a:solidFill>
                <a:effectLst/>
                <a:uLnTx/>
                <a:uFillTx/>
                <a:latin typeface="+mn-lt"/>
              </a:rPr>
              <a:t> o teplotě t(°C) je rychlost zvuku</a:t>
            </a:r>
            <a:br>
              <a:rPr kumimoji="0" lang="cs-CZ" sz="1800" b="0" i="0" u="none" strike="noStrike" kern="0" cap="none" spc="0" normalizeH="0" noProof="0" dirty="0" smtClean="0">
                <a:ln>
                  <a:noFill/>
                </a:ln>
                <a:solidFill>
                  <a:srgbClr val="361B00"/>
                </a:solidFill>
                <a:effectLst/>
                <a:uLnTx/>
                <a:uFillTx/>
                <a:latin typeface="+mn-lt"/>
              </a:rPr>
            </a:br>
            <a:r>
              <a:rPr kumimoji="0" lang="cs-CZ" sz="1800" b="0" i="1" u="none" strike="noStrike" kern="0" cap="none" spc="0" normalizeH="0" noProof="0" dirty="0" smtClean="0">
                <a:ln>
                  <a:noFill/>
                </a:ln>
                <a:solidFill>
                  <a:srgbClr val="361B00"/>
                </a:solidFill>
                <a:effectLst/>
                <a:uLnTx/>
                <a:uFillTx/>
                <a:latin typeface="+mn-lt"/>
              </a:rPr>
              <a:t>v = (331,82 + 0,61</a:t>
            </a:r>
            <a:r>
              <a:rPr kumimoji="0" lang="en-US" sz="1800" b="0" i="1" u="none" strike="noStrike" kern="0" cap="none" spc="0" normalizeH="0" noProof="0" dirty="0" smtClean="0">
                <a:ln>
                  <a:noFill/>
                </a:ln>
                <a:solidFill>
                  <a:srgbClr val="361B00"/>
                </a:solidFill>
                <a:effectLst/>
                <a:uLnTx/>
                <a:uFillTx/>
                <a:latin typeface="+mn-lt"/>
              </a:rPr>
              <a:t>{</a:t>
            </a:r>
            <a:r>
              <a:rPr kumimoji="0" lang="cs-CZ" sz="1800" b="0" i="1" u="none" strike="noStrike" kern="0" cap="none" spc="0" normalizeH="0" noProof="0" dirty="0" smtClean="0">
                <a:ln>
                  <a:noFill/>
                </a:ln>
                <a:solidFill>
                  <a:srgbClr val="361B00"/>
                </a:solidFill>
                <a:effectLst/>
                <a:uLnTx/>
                <a:uFillTx/>
                <a:latin typeface="+mn-lt"/>
              </a:rPr>
              <a:t>t</a:t>
            </a:r>
            <a:r>
              <a:rPr kumimoji="0" lang="en-US" sz="1800" b="0" i="1" u="none" strike="noStrike" kern="0" cap="none" spc="0" normalizeH="0" noProof="0" dirty="0" smtClean="0">
                <a:ln>
                  <a:noFill/>
                </a:ln>
                <a:solidFill>
                  <a:srgbClr val="361B00"/>
                </a:solidFill>
                <a:effectLst/>
                <a:uLnTx/>
                <a:uFillTx/>
                <a:latin typeface="+mn-lt"/>
              </a:rPr>
              <a:t>}</a:t>
            </a:r>
            <a:r>
              <a:rPr kumimoji="0" lang="cs-CZ" sz="1800" b="0" i="1" u="none" strike="noStrike" kern="0" cap="none" spc="0" normalizeH="0" noProof="0" dirty="0" smtClean="0">
                <a:ln>
                  <a:noFill/>
                </a:ln>
                <a:solidFill>
                  <a:srgbClr val="361B00"/>
                </a:solidFill>
                <a:effectLst/>
                <a:uLnTx/>
                <a:uFillTx/>
                <a:latin typeface="+mn-lt"/>
              </a:rPr>
              <a:t>) m.s</a:t>
            </a:r>
            <a:r>
              <a:rPr kumimoji="0" lang="cs-CZ" sz="1800" b="0" i="1" u="none" strike="noStrike" kern="0" cap="none" spc="0" normalizeH="0" baseline="30000" noProof="0" dirty="0" smtClean="0">
                <a:ln>
                  <a:noFill/>
                </a:ln>
                <a:solidFill>
                  <a:srgbClr val="361B00"/>
                </a:solidFill>
                <a:effectLst/>
                <a:uLnTx/>
                <a:uFillTx/>
                <a:latin typeface="+mn-lt"/>
              </a:rPr>
              <a:t>-1</a:t>
            </a:r>
          </a:p>
          <a:p>
            <a:pPr marL="285750" indent="-285750" algn="l">
              <a:spcBef>
                <a:spcPct val="20000"/>
              </a:spcBef>
              <a:buClr>
                <a:srgbClr val="663300"/>
              </a:buClr>
              <a:buFont typeface="Wingdings" pitchFamily="2" charset="2"/>
              <a:buChar char="Ø"/>
            </a:pPr>
            <a:endParaRPr kumimoji="0" lang="cs-CZ" sz="1800" b="0" i="0" u="none" strike="noStrike" kern="0" cap="none" spc="0" normalizeH="0" baseline="0" noProof="0" dirty="0" smtClean="0">
              <a:ln>
                <a:noFill/>
              </a:ln>
              <a:solidFill>
                <a:srgbClr val="361B00"/>
              </a:solidFill>
              <a:effectLst/>
              <a:uLnTx/>
              <a:uFillTx/>
              <a:latin typeface="+mn-lt"/>
            </a:endParaRPr>
          </a:p>
          <a:p>
            <a:pPr marL="285750" indent="-285750" algn="l">
              <a:spcBef>
                <a:spcPct val="20000"/>
              </a:spcBef>
              <a:buClr>
                <a:srgbClr val="663300"/>
              </a:buClr>
              <a:buFont typeface="Wingdings" pitchFamily="2" charset="2"/>
              <a:buChar char="Ø"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rgbClr val="361B00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Vlastnosti zvuku</a:t>
            </a:r>
            <a:endParaRPr lang="cs-CZ" dirty="0"/>
          </a:p>
        </p:txBody>
      </p:sp>
      <p:sp>
        <p:nvSpPr>
          <p:cNvPr id="17" name="Zástupný symbol pro obsah 16"/>
          <p:cNvSpPr>
            <a:spLocks noGrp="1"/>
          </p:cNvSpPr>
          <p:nvPr>
            <p:ph sz="half" idx="2"/>
          </p:nvPr>
        </p:nvSpPr>
        <p:spPr>
          <a:xfrm>
            <a:off x="214282" y="1285860"/>
            <a:ext cx="8715435" cy="5143536"/>
          </a:xfrm>
        </p:spPr>
        <p:txBody>
          <a:bodyPr/>
          <a:lstStyle/>
          <a:p>
            <a:r>
              <a:rPr lang="cs-CZ" sz="2000" dirty="0" smtClean="0"/>
              <a:t>Zvuk je možné rozdělit na:</a:t>
            </a:r>
          </a:p>
          <a:p>
            <a:pPr lvl="1"/>
            <a:r>
              <a:rPr lang="cs-CZ" sz="2000" b="1" dirty="0" smtClean="0"/>
              <a:t>Tóny</a:t>
            </a:r>
            <a:r>
              <a:rPr lang="cs-CZ" sz="2000" dirty="0" smtClean="0"/>
              <a:t> – grafem závislosti intenzity zvuku na čase je periodická funkce. </a:t>
            </a:r>
          </a:p>
          <a:p>
            <a:pPr lvl="1"/>
            <a:r>
              <a:rPr lang="cs-CZ" sz="2000" b="1" dirty="0" smtClean="0"/>
              <a:t>Hluk</a:t>
            </a:r>
            <a:r>
              <a:rPr lang="cs-CZ" sz="2000" dirty="0" smtClean="0"/>
              <a:t> – signály, které obsahují celé spektrum všech kmitočtů určitého rozsahu</a:t>
            </a:r>
            <a:r>
              <a:rPr lang="en-US" sz="2000" dirty="0" smtClean="0"/>
              <a:t> se </a:t>
            </a:r>
            <a:r>
              <a:rPr lang="en-US" sz="2000" dirty="0" err="1" smtClean="0"/>
              <a:t>ozna</a:t>
            </a:r>
            <a:r>
              <a:rPr lang="cs-CZ" sz="2000" dirty="0" err="1" smtClean="0"/>
              <a:t>čují</a:t>
            </a:r>
            <a:r>
              <a:rPr lang="cs-CZ" sz="2000" dirty="0" smtClean="0"/>
              <a:t> jako </a:t>
            </a:r>
            <a:r>
              <a:rPr lang="cs-CZ" sz="2000" b="1" dirty="0" smtClean="0"/>
              <a:t>šum</a:t>
            </a:r>
            <a:r>
              <a:rPr lang="cs-CZ" sz="2000" dirty="0" smtClean="0"/>
              <a:t>, případně </a:t>
            </a:r>
            <a:r>
              <a:rPr lang="cs-CZ" sz="2000" b="1" dirty="0" smtClean="0"/>
              <a:t>hluk</a:t>
            </a:r>
            <a:r>
              <a:rPr lang="cs-CZ" sz="2000" dirty="0" smtClean="0"/>
              <a:t>.</a:t>
            </a:r>
          </a:p>
          <a:p>
            <a:r>
              <a:rPr lang="cs-CZ" sz="2000" dirty="0" smtClean="0"/>
              <a:t>Hluk je zvuk s neurčitou výškou, jehož kmitání je nepravidelné a nemá jednoznačnou frekvenci.</a:t>
            </a:r>
          </a:p>
          <a:p>
            <a:r>
              <a:rPr lang="cs-CZ" sz="2000" b="1" dirty="0" err="1" smtClean="0"/>
              <a:t>brum</a:t>
            </a:r>
            <a:r>
              <a:rPr lang="cs-CZ" sz="2000" dirty="0" smtClean="0"/>
              <a:t> - charakteristický hluk na frekvencích střídavého napětí, které používají elektrické přístroje.</a:t>
            </a:r>
          </a:p>
          <a:p>
            <a:pPr lvl="1"/>
            <a:r>
              <a:rPr lang="cs-CZ" sz="2000" dirty="0" smtClean="0"/>
              <a:t>v závislosti na místní frekvenci obsahuje </a:t>
            </a:r>
            <a:r>
              <a:rPr lang="en-US" sz="2000" dirty="0" err="1" smtClean="0"/>
              <a:t>složky</a:t>
            </a:r>
            <a:r>
              <a:rPr lang="en-US" sz="2000" dirty="0" smtClean="0"/>
              <a:t> s </a:t>
            </a:r>
            <a:r>
              <a:rPr lang="en-US" sz="2000" dirty="0" err="1" smtClean="0"/>
              <a:t>násobky</a:t>
            </a:r>
            <a:r>
              <a:rPr lang="en-US" sz="2000" dirty="0" smtClean="0"/>
              <a:t> 50</a:t>
            </a:r>
            <a:r>
              <a:rPr lang="cs-CZ" sz="2000" dirty="0" smtClean="0"/>
              <a:t>Hz</a:t>
            </a:r>
            <a:r>
              <a:rPr lang="en-US" sz="2000" dirty="0" smtClean="0"/>
              <a:t> </a:t>
            </a:r>
            <a:r>
              <a:rPr lang="en-US" sz="2000" dirty="0" err="1" smtClean="0"/>
              <a:t>nebo</a:t>
            </a:r>
            <a:r>
              <a:rPr lang="en-US" sz="2000" dirty="0" smtClean="0"/>
              <a:t> 60</a:t>
            </a:r>
            <a:r>
              <a:rPr lang="cs-CZ" sz="2000" dirty="0" smtClean="0"/>
              <a:t>Hz</a:t>
            </a:r>
          </a:p>
          <a:p>
            <a:endParaRPr 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Vlastnosti zvuku – hlasitost a intenzita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3" y="1214422"/>
            <a:ext cx="8358245" cy="5310922"/>
          </a:xfrm>
        </p:spPr>
        <p:txBody>
          <a:bodyPr/>
          <a:lstStyle/>
          <a:p>
            <a:pPr lvl="0"/>
            <a:r>
              <a:rPr lang="cs-CZ" b="1" dirty="0" smtClean="0"/>
              <a:t>Intenzita </a:t>
            </a:r>
            <a:r>
              <a:rPr lang="cs-CZ" b="1" dirty="0"/>
              <a:t>zvuku</a:t>
            </a:r>
            <a:r>
              <a:rPr lang="cs-CZ" dirty="0"/>
              <a:t> je definována podílem akustického výkonu a plochy </a:t>
            </a:r>
            <a:r>
              <a:rPr lang="cs-CZ" i="1" dirty="0"/>
              <a:t>S</a:t>
            </a:r>
            <a:r>
              <a:rPr lang="cs-CZ" dirty="0"/>
              <a:t>, kterou vlnění prochází</a:t>
            </a:r>
            <a:r>
              <a:rPr lang="en-US" dirty="0"/>
              <a:t> </a:t>
            </a:r>
            <a:r>
              <a:rPr lang="cs-CZ" i="1" dirty="0"/>
              <a:t>I = P/S </a:t>
            </a:r>
            <a:r>
              <a:rPr lang="en-US" i="1" dirty="0"/>
              <a:t>[W.m</a:t>
            </a:r>
            <a:r>
              <a:rPr lang="en-US" i="1" baseline="30000" dirty="0"/>
              <a:t>-2</a:t>
            </a:r>
            <a:r>
              <a:rPr lang="en-US" i="1" dirty="0"/>
              <a:t>]</a:t>
            </a:r>
            <a:endParaRPr lang="cs-CZ" i="1" dirty="0"/>
          </a:p>
          <a:p>
            <a:pPr lvl="0"/>
            <a:r>
              <a:rPr lang="cs-CZ" b="1" dirty="0" smtClean="0"/>
              <a:t>H</a:t>
            </a:r>
            <a:r>
              <a:rPr lang="en-US" b="1" dirty="0" err="1" smtClean="0"/>
              <a:t>ladina</a:t>
            </a:r>
            <a:r>
              <a:rPr lang="en-US" b="1" dirty="0" smtClean="0"/>
              <a:t> </a:t>
            </a:r>
            <a:r>
              <a:rPr lang="cs-CZ" b="1" dirty="0" smtClean="0"/>
              <a:t>inten</a:t>
            </a:r>
            <a:r>
              <a:rPr lang="en-US" b="1" dirty="0" smtClean="0"/>
              <a:t>z</a:t>
            </a:r>
            <a:r>
              <a:rPr lang="cs-CZ" b="1" dirty="0" smtClean="0"/>
              <a:t>ity</a:t>
            </a:r>
            <a:r>
              <a:rPr lang="en-US" b="1" dirty="0" smtClean="0"/>
              <a:t> </a:t>
            </a:r>
            <a:r>
              <a:rPr lang="en-US" b="1" dirty="0" err="1" smtClean="0"/>
              <a:t>zvuku</a:t>
            </a:r>
            <a:endParaRPr lang="cs-CZ" dirty="0" smtClean="0"/>
          </a:p>
          <a:p>
            <a:pPr lvl="1"/>
            <a:r>
              <a:rPr lang="en-US" dirty="0" smtClean="0"/>
              <a:t>K </a:t>
            </a:r>
            <a:r>
              <a:rPr lang="en-US" dirty="0" err="1" smtClean="0"/>
              <a:t>vyj</a:t>
            </a:r>
            <a:r>
              <a:rPr lang="cs-CZ" dirty="0" err="1" smtClean="0"/>
              <a:t>ádření</a:t>
            </a:r>
            <a:r>
              <a:rPr lang="cs-CZ" dirty="0" smtClean="0"/>
              <a:t> hladiny intenzity zvuku se používají logaritmické jednotky - Bel (B), resp. </a:t>
            </a:r>
            <a:r>
              <a:rPr lang="cs-CZ" b="1" dirty="0" smtClean="0"/>
              <a:t>decibel (dB)</a:t>
            </a:r>
            <a:r>
              <a:rPr lang="cs-CZ" dirty="0" smtClean="0"/>
              <a:t>.</a:t>
            </a:r>
            <a:endParaRPr lang="en-US" dirty="0" smtClean="0"/>
          </a:p>
          <a:p>
            <a:pPr lvl="1"/>
            <a:r>
              <a:rPr lang="en-US" dirty="0" smtClean="0"/>
              <a:t>Pro </a:t>
            </a:r>
            <a:r>
              <a:rPr lang="cs-CZ" dirty="0" smtClean="0"/>
              <a:t>hladinu</a:t>
            </a:r>
            <a:r>
              <a:rPr lang="en-US" dirty="0" smtClean="0"/>
              <a:t> </a:t>
            </a:r>
            <a:r>
              <a:rPr lang="en-US" dirty="0" err="1" smtClean="0"/>
              <a:t>zvuku</a:t>
            </a:r>
            <a:r>
              <a:rPr lang="en-US" dirty="0" smtClean="0"/>
              <a:t> o </a:t>
            </a:r>
            <a:r>
              <a:rPr lang="en-US" dirty="0" err="1" smtClean="0"/>
              <a:t>frekvenci</a:t>
            </a:r>
            <a:r>
              <a:rPr lang="en-US" dirty="0" smtClean="0"/>
              <a:t> 1 kHz </a:t>
            </a:r>
            <a:r>
              <a:rPr lang="en-US" dirty="0" err="1" smtClean="0"/>
              <a:t>platí</a:t>
            </a:r>
            <a:r>
              <a:rPr lang="en-US" dirty="0" smtClean="0"/>
              <a:t> </a:t>
            </a:r>
            <a:r>
              <a:rPr lang="en-US" dirty="0" err="1" smtClean="0"/>
              <a:t>vztah</a:t>
            </a:r>
            <a:r>
              <a:rPr lang="en-US" dirty="0" smtClean="0"/>
              <a:t>:</a:t>
            </a:r>
          </a:p>
          <a:p>
            <a:pPr marL="457200" lvl="1" indent="0" algn="ctr">
              <a:buNone/>
            </a:pPr>
            <a:r>
              <a:rPr lang="cs-CZ" dirty="0" smtClean="0"/>
              <a:t>L</a:t>
            </a:r>
            <a:r>
              <a:rPr lang="en-US" i="1" dirty="0" smtClean="0"/>
              <a:t>=10 </a:t>
            </a:r>
            <a:r>
              <a:rPr lang="en-US" i="1" dirty="0" smtClean="0"/>
              <a:t>log I/Io [dB, Wm</a:t>
            </a:r>
            <a:r>
              <a:rPr lang="en-US" i="1" baseline="30000" dirty="0" smtClean="0"/>
              <a:t>-2</a:t>
            </a:r>
            <a:r>
              <a:rPr lang="en-US" i="1" dirty="0" smtClean="0"/>
              <a:t>]</a:t>
            </a:r>
            <a:endParaRPr lang="cs-CZ" dirty="0" smtClean="0"/>
          </a:p>
          <a:p>
            <a:pPr lvl="2"/>
            <a:r>
              <a:rPr lang="en-US" i="1" dirty="0" smtClean="0"/>
              <a:t>Io=10</a:t>
            </a:r>
            <a:r>
              <a:rPr lang="en-US" i="1" baseline="30000" dirty="0" smtClean="0"/>
              <a:t>-12</a:t>
            </a:r>
            <a:r>
              <a:rPr lang="en-US" i="1" dirty="0" smtClean="0"/>
              <a:t> Wm</a:t>
            </a:r>
            <a:r>
              <a:rPr lang="en-US" i="1" baseline="30000" dirty="0" smtClean="0"/>
              <a:t>-2</a:t>
            </a:r>
            <a:r>
              <a:rPr lang="en-US" dirty="0" smtClean="0"/>
              <a:t> </a:t>
            </a:r>
            <a:r>
              <a:rPr lang="en-US" dirty="0" smtClean="0"/>
              <a:t>- </a:t>
            </a:r>
            <a:r>
              <a:rPr lang="cs-CZ" i="1" dirty="0"/>
              <a:t>prahová hodnota intenzity zvuku </a:t>
            </a:r>
            <a:r>
              <a:rPr lang="en-US" dirty="0" smtClean="0"/>
              <a:t>je </a:t>
            </a:r>
            <a:r>
              <a:rPr lang="en-US" dirty="0" err="1" smtClean="0"/>
              <a:t>experimentálně</a:t>
            </a:r>
            <a:r>
              <a:rPr lang="en-US" dirty="0" smtClean="0"/>
              <a:t> </a:t>
            </a:r>
            <a:r>
              <a:rPr lang="en-US" dirty="0" err="1" smtClean="0"/>
              <a:t>zjištěná</a:t>
            </a:r>
            <a:r>
              <a:rPr lang="en-US" dirty="0" smtClean="0"/>
              <a:t> </a:t>
            </a:r>
            <a:r>
              <a:rPr lang="en-US" dirty="0" err="1" smtClean="0"/>
              <a:t>hodnota</a:t>
            </a:r>
            <a:r>
              <a:rPr lang="en-US" dirty="0" smtClean="0"/>
              <a:t> </a:t>
            </a:r>
            <a:r>
              <a:rPr lang="en-US" dirty="0" err="1" smtClean="0"/>
              <a:t>intenzity</a:t>
            </a:r>
            <a:r>
              <a:rPr lang="en-US" dirty="0" smtClean="0"/>
              <a:t> </a:t>
            </a:r>
            <a:r>
              <a:rPr lang="en-US" dirty="0" err="1" smtClean="0"/>
              <a:t>zvuku</a:t>
            </a:r>
            <a:r>
              <a:rPr lang="en-US" dirty="0" smtClean="0"/>
              <a:t> </a:t>
            </a:r>
            <a:r>
              <a:rPr lang="en-US" dirty="0" err="1" smtClean="0"/>
              <a:t>odpovídající</a:t>
            </a:r>
            <a:r>
              <a:rPr lang="en-US" dirty="0" smtClean="0"/>
              <a:t> </a:t>
            </a:r>
            <a:r>
              <a:rPr lang="en-US" dirty="0" err="1" smtClean="0"/>
              <a:t>prahu</a:t>
            </a:r>
            <a:r>
              <a:rPr lang="en-US" dirty="0" smtClean="0"/>
              <a:t> </a:t>
            </a:r>
            <a:r>
              <a:rPr lang="en-US" dirty="0" err="1" smtClean="0"/>
              <a:t>slyšitelnosti</a:t>
            </a:r>
            <a:endParaRPr lang="en-US" dirty="0" smtClean="0"/>
          </a:p>
          <a:p>
            <a:pPr lvl="1"/>
            <a:r>
              <a:rPr lang="en-US" dirty="0" err="1"/>
              <a:t>Zv</a:t>
            </a:r>
            <a:r>
              <a:rPr lang="cs-CZ" dirty="0"/>
              <a:t>ýšení hlasitosti o 6dB = zvýšení akustického tlaku na </a:t>
            </a:r>
            <a:r>
              <a:rPr lang="cs-CZ" dirty="0" smtClean="0"/>
              <a:t>dvojnásobek</a:t>
            </a:r>
            <a:endParaRPr lang="en-US" dirty="0" smtClean="0"/>
          </a:p>
          <a:p>
            <a:r>
              <a:rPr lang="en-US" b="1" dirty="0"/>
              <a:t>H</a:t>
            </a:r>
            <a:r>
              <a:rPr lang="cs-CZ" b="1" dirty="0" smtClean="0"/>
              <a:t>lasitost</a:t>
            </a:r>
            <a:r>
              <a:rPr lang="en-US" b="1" dirty="0" smtClean="0"/>
              <a:t> [</a:t>
            </a:r>
            <a:r>
              <a:rPr lang="en-US" b="1" dirty="0" err="1" smtClean="0"/>
              <a:t>Ph</a:t>
            </a:r>
            <a:r>
              <a:rPr lang="en-US" b="1" dirty="0" smtClean="0"/>
              <a:t>]</a:t>
            </a:r>
            <a:r>
              <a:rPr lang="cs-CZ" dirty="0" smtClean="0"/>
              <a:t> </a:t>
            </a:r>
            <a:r>
              <a:rPr lang="cs-CZ" dirty="0"/>
              <a:t>– subjektivní </a:t>
            </a:r>
            <a:r>
              <a:rPr lang="cs-CZ" dirty="0" smtClean="0"/>
              <a:t>veličina</a:t>
            </a:r>
            <a:r>
              <a:rPr lang="en-US" dirty="0" smtClean="0"/>
              <a:t>; </a:t>
            </a:r>
            <a:r>
              <a:rPr lang="cs-CZ" dirty="0" smtClean="0"/>
              <a:t>vjem </a:t>
            </a:r>
            <a:r>
              <a:rPr lang="cs-CZ" dirty="0"/>
              <a:t>v lidském uchu vyvolán akustickým tlakem</a:t>
            </a:r>
            <a:r>
              <a:rPr lang="en-US" dirty="0" smtClean="0"/>
              <a:t>;</a:t>
            </a:r>
            <a:r>
              <a:rPr lang="cs-CZ" dirty="0" smtClean="0"/>
              <a:t> </a:t>
            </a:r>
            <a:r>
              <a:rPr lang="cs-CZ" dirty="0"/>
              <a:t>závisí na citlivosti </a:t>
            </a:r>
            <a:r>
              <a:rPr lang="cs-CZ" dirty="0" smtClean="0"/>
              <a:t>sluchu</a:t>
            </a:r>
            <a:endParaRPr lang="en-US" dirty="0" smtClean="0"/>
          </a:p>
          <a:p>
            <a:pPr lvl="1"/>
            <a:r>
              <a:rPr lang="cs-CZ" dirty="0"/>
              <a:t>Citlivost sluchového orgánu je mimořádná. Kdyby byla dvojnásobná, slyšeli bychom samovolný pohyb molekul vzduchu kolem nás (Brownův pohyb).</a:t>
            </a:r>
          </a:p>
          <a:p>
            <a:pPr lvl="1"/>
            <a:r>
              <a:rPr lang="cs-CZ" dirty="0"/>
              <a:t>Citlivost ucha, tedy i </a:t>
            </a:r>
            <a:r>
              <a:rPr lang="cs-CZ" b="1" dirty="0"/>
              <a:t>hlasitost je závislá na frekvenci zvuku</a:t>
            </a:r>
            <a:r>
              <a:rPr lang="cs-CZ" dirty="0"/>
              <a:t>.</a:t>
            </a:r>
          </a:p>
          <a:p>
            <a:pPr lvl="1"/>
            <a:endParaRPr lang="cs-CZ" dirty="0"/>
          </a:p>
          <a:p>
            <a:pPr lvl="0">
              <a:buNone/>
            </a:pPr>
            <a:endParaRPr lang="cs-CZ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Vlastnosti zvuku – hlasitost a intenzita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3" y="1214423"/>
            <a:ext cx="8358245" cy="1143008"/>
          </a:xfrm>
        </p:spPr>
        <p:txBody>
          <a:bodyPr/>
          <a:lstStyle/>
          <a:p>
            <a:pPr lvl="0"/>
            <a:r>
              <a:rPr lang="cs-CZ" b="1" dirty="0" smtClean="0"/>
              <a:t>hladiny stejné hlasitosti </a:t>
            </a:r>
            <a:r>
              <a:rPr lang="cs-CZ" dirty="0" smtClean="0"/>
              <a:t>– hodnoty intenzity zvuku, které mají při různých frekvencích stejný účinek</a:t>
            </a:r>
          </a:p>
          <a:p>
            <a:pPr lvl="0"/>
            <a:r>
              <a:rPr lang="cs-CZ" b="1" dirty="0" smtClean="0"/>
              <a:t>práh bolestivosti – 140 dB	práh slyšitelnosti – 0dB</a:t>
            </a:r>
            <a:endParaRPr lang="cs-CZ" dirty="0" smtClean="0"/>
          </a:p>
          <a:p>
            <a:pPr lvl="0"/>
            <a:endParaRPr lang="cs-CZ" dirty="0" smtClean="0"/>
          </a:p>
          <a:p>
            <a:pPr lvl="0"/>
            <a:endParaRPr lang="cs-CZ" dirty="0" smtClean="0"/>
          </a:p>
          <a:p>
            <a:pPr lvl="0"/>
            <a:endParaRPr lang="cs-CZ" dirty="0" smtClean="0"/>
          </a:p>
          <a:p>
            <a:pPr lvl="0"/>
            <a:endParaRPr lang="cs-CZ" dirty="0" smtClean="0"/>
          </a:p>
          <a:p>
            <a:pPr lvl="0"/>
            <a:endParaRPr lang="cs-CZ" dirty="0" smtClean="0"/>
          </a:p>
          <a:p>
            <a:pPr lvl="0"/>
            <a:endParaRPr lang="cs-CZ" dirty="0" smtClean="0"/>
          </a:p>
          <a:p>
            <a:pPr lvl="0"/>
            <a:endParaRPr lang="cs-CZ" dirty="0" smtClean="0"/>
          </a:p>
          <a:p>
            <a:pPr lvl="0">
              <a:buNone/>
            </a:pPr>
            <a:endParaRPr lang="cs-CZ" b="1" i="1" dirty="0" smtClean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7800" y="2285992"/>
            <a:ext cx="5550039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ástupný symbol pro obsah 2"/>
          <p:cNvSpPr txBox="1">
            <a:spLocks/>
          </p:cNvSpPr>
          <p:nvPr/>
        </p:nvSpPr>
        <p:spPr bwMode="auto">
          <a:xfrm>
            <a:off x="285720" y="2500306"/>
            <a:ext cx="3214709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61B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61B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citlivost lidského ucha je největší mezi 700Hz a 6kHz (3kHz – 4kHz)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61B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61B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při frekvenci okolo 20Hz musí</a:t>
            </a:r>
            <a:r>
              <a:rPr kumimoji="0" lang="cs-CZ" sz="2000" b="0" i="0" u="none" strike="noStrike" kern="0" cap="none" spc="0" normalizeH="0" noProof="0" dirty="0" smtClean="0">
                <a:ln>
                  <a:noFill/>
                </a:ln>
                <a:solidFill>
                  <a:srgbClr val="361B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být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61B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intenzita přibližně o 70 dB (o 7 řádů) vyšší než při frekvenci 3 kHz, aby</a:t>
            </a:r>
            <a:r>
              <a:rPr kumimoji="0" lang="cs-CZ" sz="2000" b="0" i="0" u="none" strike="noStrike" kern="0" cap="none" spc="0" normalizeH="0" noProof="0" dirty="0" smtClean="0">
                <a:ln>
                  <a:noFill/>
                </a:ln>
                <a:solidFill>
                  <a:srgbClr val="361B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byl zvuk vnímán se stejnou hlasitostí</a:t>
            </a:r>
            <a:endParaRPr kumimoji="0" 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361B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61B00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361B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61B00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361B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61B00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361B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61B00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361B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61B00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361B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61B00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361B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61B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sz="2000" b="1" i="1" u="none" strike="noStrike" kern="0" cap="none" spc="0" normalizeH="0" baseline="0" noProof="0" dirty="0" smtClean="0">
              <a:ln>
                <a:noFill/>
              </a:ln>
              <a:solidFill>
                <a:srgbClr val="361B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Vlastnosti zvuku – hlasitost a intenzita</a:t>
            </a:r>
            <a:endParaRPr lang="cs-CZ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57298"/>
            <a:ext cx="3838647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4214810" y="1285860"/>
          <a:ext cx="4572032" cy="384913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16682"/>
                <a:gridCol w="955350"/>
              </a:tblGrid>
              <a:tr h="368015">
                <a:tc>
                  <a:txBody>
                    <a:bodyPr/>
                    <a:lstStyle/>
                    <a:p>
                      <a:r>
                        <a:rPr lang="cs-CZ" dirty="0" smtClean="0"/>
                        <a:t>zvuk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 / dB</a:t>
                      </a:r>
                      <a:endParaRPr lang="cs-CZ" dirty="0"/>
                    </a:p>
                  </a:txBody>
                  <a:tcPr/>
                </a:tc>
              </a:tr>
              <a:tr h="368015">
                <a:tc>
                  <a:txBody>
                    <a:bodyPr/>
                    <a:lstStyle/>
                    <a:p>
                      <a:r>
                        <a:rPr lang="cs-CZ" dirty="0"/>
                        <a:t>práh slyšení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0 dB</a:t>
                      </a:r>
                    </a:p>
                  </a:txBody>
                  <a:tcPr anchor="ctr"/>
                </a:tc>
              </a:tr>
              <a:tr h="635203">
                <a:tc>
                  <a:txBody>
                    <a:bodyPr/>
                    <a:lstStyle/>
                    <a:p>
                      <a:r>
                        <a:rPr lang="cs-CZ" dirty="0"/>
                        <a:t>tikot náramkových </a:t>
                      </a:r>
                      <a:r>
                        <a:rPr lang="cs-CZ" dirty="0" smtClean="0"/>
                        <a:t>hodinek </a:t>
                      </a:r>
                      <a:r>
                        <a:rPr lang="cs-CZ" dirty="0"/>
                        <a:t>u ucha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10 dB</a:t>
                      </a:r>
                    </a:p>
                  </a:txBody>
                  <a:tcPr anchor="ctr"/>
                </a:tc>
              </a:tr>
              <a:tr h="368015">
                <a:tc>
                  <a:txBody>
                    <a:bodyPr/>
                    <a:lstStyle/>
                    <a:p>
                      <a:r>
                        <a:rPr lang="cs-CZ" dirty="0"/>
                        <a:t>šepot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30 dB</a:t>
                      </a:r>
                    </a:p>
                  </a:txBody>
                  <a:tcPr anchor="ctr"/>
                </a:tc>
              </a:tr>
              <a:tr h="368015">
                <a:tc>
                  <a:txBody>
                    <a:bodyPr/>
                    <a:lstStyle/>
                    <a:p>
                      <a:r>
                        <a:rPr lang="pt-BR"/>
                        <a:t>hlasitý hovor na 1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50 dB</a:t>
                      </a:r>
                    </a:p>
                  </a:txBody>
                  <a:tcPr anchor="ctr"/>
                </a:tc>
              </a:tr>
              <a:tr h="635203">
                <a:tc>
                  <a:txBody>
                    <a:bodyPr/>
                    <a:lstStyle/>
                    <a:p>
                      <a:r>
                        <a:rPr lang="cs-CZ"/>
                        <a:t>pouliční hluk při silném provozu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80 dB</a:t>
                      </a:r>
                    </a:p>
                  </a:txBody>
                  <a:tcPr anchor="ctr"/>
                </a:tc>
              </a:tr>
              <a:tr h="368015">
                <a:tc>
                  <a:txBody>
                    <a:bodyPr/>
                    <a:lstStyle/>
                    <a:p>
                      <a:r>
                        <a:rPr lang="cs-CZ"/>
                        <a:t>Motocykl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90 dB</a:t>
                      </a:r>
                    </a:p>
                  </a:txBody>
                  <a:tcPr anchor="ctr"/>
                </a:tc>
              </a:tr>
              <a:tr h="368015">
                <a:tc>
                  <a:txBody>
                    <a:bodyPr/>
                    <a:lstStyle/>
                    <a:p>
                      <a:r>
                        <a:rPr lang="cs-CZ"/>
                        <a:t>sbíječka a velmi silná hudba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100 dB</a:t>
                      </a:r>
                    </a:p>
                  </a:txBody>
                  <a:tcPr anchor="ctr"/>
                </a:tc>
              </a:tr>
              <a:tr h="307719">
                <a:tc>
                  <a:txBody>
                    <a:bodyPr/>
                    <a:lstStyle/>
                    <a:p>
                      <a:r>
                        <a:rPr lang="cs-CZ" dirty="0"/>
                        <a:t>práh bolesti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130 </a:t>
                      </a:r>
                      <a:r>
                        <a:rPr lang="cs-CZ" dirty="0" smtClean="0"/>
                        <a:t>dB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Jaká je nejmenší časová prodleva mezi 2 zvuky, aby je člověk od sebe dokázal oddělit?</a:t>
            </a:r>
          </a:p>
          <a:p>
            <a:pPr lvl="1"/>
            <a:r>
              <a:rPr lang="cs-CZ" dirty="0" smtClean="0"/>
              <a:t>Co je </a:t>
            </a:r>
            <a:r>
              <a:rPr lang="cs-CZ" i="1" dirty="0" smtClean="0"/>
              <a:t>ozvěna</a:t>
            </a:r>
            <a:r>
              <a:rPr lang="cs-CZ" dirty="0" smtClean="0"/>
              <a:t> a jaké jsou podmínky pro její vznik?</a:t>
            </a:r>
          </a:p>
          <a:p>
            <a:endParaRPr lang="cs-CZ" dirty="0" smtClean="0"/>
          </a:p>
          <a:p>
            <a:r>
              <a:rPr lang="cs-CZ" dirty="0" smtClean="0"/>
              <a:t>Co je </a:t>
            </a:r>
            <a:r>
              <a:rPr lang="cs-CZ" i="1" dirty="0" smtClean="0"/>
              <a:t>dozvuk</a:t>
            </a:r>
            <a:r>
              <a:rPr lang="cs-CZ" dirty="0" smtClean="0"/>
              <a:t> a jaké jsou podmínky pro jeho existenci?</a:t>
            </a:r>
          </a:p>
          <a:p>
            <a:endParaRPr lang="cs-CZ" dirty="0"/>
          </a:p>
          <a:p>
            <a:r>
              <a:rPr lang="cs-CZ" dirty="0" smtClean="0"/>
              <a:t>Čím je dána rychlost zvuku v daném prostředí?</a:t>
            </a:r>
          </a:p>
          <a:p>
            <a:endParaRPr lang="cs-CZ" dirty="0"/>
          </a:p>
          <a:p>
            <a:r>
              <a:rPr lang="cs-CZ" dirty="0"/>
              <a:t>Kolikrát se zvýší intenzita zvuku při zvýšení hladiny akustického tlaku o 60dB?</a:t>
            </a:r>
          </a:p>
          <a:p>
            <a:endParaRPr lang="cs-CZ" dirty="0"/>
          </a:p>
          <a:p>
            <a:endParaRPr lang="cs-CZ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305450"/>
      </p:ext>
    </p:extLst>
  </p:cSld>
  <p:clrMapOvr>
    <a:masterClrMapping/>
  </p:clrMapOvr>
</p:sld>
</file>

<file path=ppt/theme/theme1.xml><?xml version="1.0" encoding="utf-8"?>
<a:theme xmlns:a="http://schemas.openxmlformats.org/drawingml/2006/main" name="KITTV-hneda">
  <a:themeElements>
    <a:clrScheme name="KITTV_hneda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KITTV_hned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TTV_hneda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TTV_hneda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TTV_hneda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TTV_hneda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TTV_hneda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TTV_hneda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1638</TotalTime>
  <Words>1693</Words>
  <Application>Microsoft Office PowerPoint</Application>
  <PresentationFormat>On-screen Show (4:3)</PresentationFormat>
  <Paragraphs>224</Paragraphs>
  <Slides>27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Tahoma</vt:lpstr>
      <vt:lpstr>Wingdings</vt:lpstr>
      <vt:lpstr>KITTV-hneda</vt:lpstr>
      <vt:lpstr>Multimediální systémy - Zvuk</vt:lpstr>
      <vt:lpstr>Akustika</vt:lpstr>
      <vt:lpstr>Fyzikální podstata zvuku</vt:lpstr>
      <vt:lpstr>Fyzikální podstata zvuku</vt:lpstr>
      <vt:lpstr>Vlastnosti zvuku</vt:lpstr>
      <vt:lpstr>Vlastnosti zvuku – hlasitost a intenzita</vt:lpstr>
      <vt:lpstr>Vlastnosti zvuku – hlasitost a intenzita</vt:lpstr>
      <vt:lpstr>Vlastnosti zvuku – hlasitost a intenzita</vt:lpstr>
      <vt:lpstr>Otázky</vt:lpstr>
      <vt:lpstr>Vlastnosti zvuku – výška tónu</vt:lpstr>
      <vt:lpstr>Vztah hlasitosti a frekvence zvuku</vt:lpstr>
      <vt:lpstr>Vlastnosti zvuku – barva zvuku</vt:lpstr>
      <vt:lpstr>Odraz, lom a pohlcování zvuku</vt:lpstr>
      <vt:lpstr>Fyzikální podstata zvuku</vt:lpstr>
      <vt:lpstr>Elektroakustické měniče</vt:lpstr>
      <vt:lpstr>Mikrofony</vt:lpstr>
      <vt:lpstr>Mikrofony, směrová charakteristika</vt:lpstr>
      <vt:lpstr>Dělení mikrofonů</vt:lpstr>
      <vt:lpstr>Elektrostatický mikrofon (kondenzátorový)</vt:lpstr>
      <vt:lpstr>(Elektro)dynamický mikrofon</vt:lpstr>
      <vt:lpstr>Piezoelektrický mikrofon</vt:lpstr>
      <vt:lpstr>Uhlíkový mikrofon</vt:lpstr>
      <vt:lpstr>Reproduktory</vt:lpstr>
      <vt:lpstr>Princip reproduktoru - přímovyzařující</vt:lpstr>
      <vt:lpstr>Princip reproduktoru - nepřímovyzařující</vt:lpstr>
      <vt:lpstr>Reproduktory</vt:lpstr>
      <vt:lpstr>Reproduktory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Josef Procházka</dc:creator>
  <cp:lastModifiedBy>Tomáš Jeřábek</cp:lastModifiedBy>
  <cp:revision>140</cp:revision>
  <dcterms:created xsi:type="dcterms:W3CDTF">2010-10-26T10:30:44Z</dcterms:created>
  <dcterms:modified xsi:type="dcterms:W3CDTF">2018-10-17T22:49:39Z</dcterms:modified>
</cp:coreProperties>
</file>