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9" r:id="rId4"/>
    <p:sldId id="262" r:id="rId5"/>
    <p:sldId id="264" r:id="rId6"/>
    <p:sldId id="258" r:id="rId7"/>
    <p:sldId id="257" r:id="rId8"/>
    <p:sldId id="265" r:id="rId9"/>
    <p:sldId id="268" r:id="rId10"/>
    <p:sldId id="269" r:id="rId11"/>
    <p:sldId id="271" r:id="rId12"/>
    <p:sldId id="263" r:id="rId13"/>
    <p:sldId id="267" r:id="rId14"/>
    <p:sldId id="273" r:id="rId15"/>
    <p:sldId id="266" r:id="rId16"/>
    <p:sldId id="261" r:id="rId17"/>
    <p:sldId id="26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1436-A198-48B2-ADE0-BFB9AC5AF12A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28B9-D35C-4FCA-9D65-1BD7D33B32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1436-A198-48B2-ADE0-BFB9AC5AF12A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28B9-D35C-4FCA-9D65-1BD7D33B3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1436-A198-48B2-ADE0-BFB9AC5AF12A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28B9-D35C-4FCA-9D65-1BD7D33B3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1436-A198-48B2-ADE0-BFB9AC5AF12A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28B9-D35C-4FCA-9D65-1BD7D33B3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1436-A198-48B2-ADE0-BFB9AC5AF12A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28B9-D35C-4FCA-9D65-1BD7D33B32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1436-A198-48B2-ADE0-BFB9AC5AF12A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28B9-D35C-4FCA-9D65-1BD7D33B3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1436-A198-48B2-ADE0-BFB9AC5AF12A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28B9-D35C-4FCA-9D65-1BD7D33B3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1436-A198-48B2-ADE0-BFB9AC5AF12A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28B9-D35C-4FCA-9D65-1BD7D33B3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1436-A198-48B2-ADE0-BFB9AC5AF12A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28B9-D35C-4FCA-9D65-1BD7D33B32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1436-A198-48B2-ADE0-BFB9AC5AF12A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28B9-D35C-4FCA-9D65-1BD7D33B3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1436-A198-48B2-ADE0-BFB9AC5AF12A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28B9-D35C-4FCA-9D65-1BD7D33B32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E391436-A198-48B2-ADE0-BFB9AC5AF12A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AF28B9-D35C-4FCA-9D65-1BD7D33B32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ative.com/" TargetMode="External"/><Relationship Id="rId2" Type="http://schemas.openxmlformats.org/officeDocument/2006/relationships/hyperlink" Target="http://www.toglic.com/cs/uvo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timeboard.com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mentimet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ziteboard.com/" TargetMode="External"/><Relationship Id="rId4" Type="http://schemas.openxmlformats.org/officeDocument/2006/relationships/hyperlink" Target="https://awwapp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lemil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ree.ed.gov/" TargetMode="External"/><Relationship Id="rId2" Type="http://schemas.openxmlformats.org/officeDocument/2006/relationships/hyperlink" Target="http://lreforschools.eu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edu.glogster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dalku.msmt.cz/cs/vzdelavaci-zdroje" TargetMode="External"/><Relationship Id="rId2" Type="http://schemas.openxmlformats.org/officeDocument/2006/relationships/hyperlink" Target="https://nadalku.msmt.cz/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gigram.cz/" TargetMode="External"/><Relationship Id="rId4" Type="http://schemas.openxmlformats.org/officeDocument/2006/relationships/hyperlink" Target="https://www.projektsypo.cz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scernovice.cz/index.php?option=com_docman&amp;task=cat_view&amp;gid=34&amp;limit=5&amp;limitstart=5&amp;order=name&amp;dir=ASC&amp;Itemid=65" TargetMode="External"/><Relationship Id="rId3" Type="http://schemas.openxmlformats.org/officeDocument/2006/relationships/hyperlink" Target="http://www.vyukovematerialy.eu/" TargetMode="External"/><Relationship Id="rId7" Type="http://schemas.openxmlformats.org/officeDocument/2006/relationships/hyperlink" Target="http://www.jazyky-online.info/" TargetMode="External"/><Relationship Id="rId2" Type="http://schemas.openxmlformats.org/officeDocument/2006/relationships/hyperlink" Target="http://www.pripravy.estrank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eber.de/shared/uebungen/alltag/" TargetMode="External"/><Relationship Id="rId5" Type="http://schemas.openxmlformats.org/officeDocument/2006/relationships/hyperlink" Target="http://www.pomocucitelum.cz/" TargetMode="External"/><Relationship Id="rId4" Type="http://schemas.openxmlformats.org/officeDocument/2006/relationships/hyperlink" Target="http://www.vyukove-objekty.wz.cz/" TargetMode="External"/><Relationship Id="rId9" Type="http://schemas.openxmlformats.org/officeDocument/2006/relationships/hyperlink" Target="http://www.spssvsetin.cz/dumy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pravy.estranky.cz/" TargetMode="External"/><Relationship Id="rId2" Type="http://schemas.openxmlformats.org/officeDocument/2006/relationships/hyperlink" Target="http://www.onlinecvice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testpark.cz/" TargetMode="External"/><Relationship Id="rId4" Type="http://schemas.openxmlformats.org/officeDocument/2006/relationships/hyperlink" Target="http://www.e-gramatica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tejtenazemi.cz/cenia/" TargetMode="External"/><Relationship Id="rId3" Type="http://schemas.openxmlformats.org/officeDocument/2006/relationships/hyperlink" Target="http://thevirtualheart.org/java/heart/heart3d.html" TargetMode="External"/><Relationship Id="rId7" Type="http://schemas.openxmlformats.org/officeDocument/2006/relationships/hyperlink" Target="http://www.allgemeinbildung.ch/fach=deu/=deu.htm" TargetMode="External"/><Relationship Id="rId2" Type="http://schemas.openxmlformats.org/officeDocument/2006/relationships/hyperlink" Target="http://www.walter-fendt.de/ph14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eu.free.fr/univers/" TargetMode="External"/><Relationship Id="rId5" Type="http://schemas.openxmlformats.org/officeDocument/2006/relationships/hyperlink" Target="http://www.teachya.com/vocabulary/elementary/body.php" TargetMode="External"/><Relationship Id="rId4" Type="http://schemas.openxmlformats.org/officeDocument/2006/relationships/hyperlink" Target="http://www.johnkyrk.com/evolution.html" TargetMode="External"/><Relationship Id="rId9" Type="http://schemas.openxmlformats.org/officeDocument/2006/relationships/hyperlink" Target="http://www.htwins.net/scale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um.rvp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umy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duribbon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ctivucitel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veskole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khanovaskola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abinet.cz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fred.frau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Kde čerpat inspiraci?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Materiály a podklady</a:t>
            </a:r>
          </a:p>
        </p:txBody>
      </p:sp>
      <p:pic>
        <p:nvPicPr>
          <p:cNvPr id="4099" name="Picture 3" descr="C:\Users\Petra\AppData\Local\Microsoft\Windows\Temporary Internet Files\Content.IE5\UTS36UGH\MP9003988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0"/>
            <a:ext cx="6400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Úložiště pro podporu práce s mobilním dotykovými zařízeními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4078" y="2276872"/>
            <a:ext cx="7498080" cy="4403576"/>
          </a:xfrm>
        </p:spPr>
        <p:txBody>
          <a:bodyPr/>
          <a:lstStyle/>
          <a:p>
            <a:r>
              <a:rPr lang="cs-CZ" dirty="0" err="1">
                <a:hlinkClick r:id="rId2"/>
              </a:rPr>
              <a:t>Toglic</a:t>
            </a:r>
            <a:endParaRPr lang="cs-CZ" dirty="0"/>
          </a:p>
          <a:p>
            <a:r>
              <a:rPr lang="cs-CZ" dirty="0" err="1">
                <a:hlinkClick r:id="rId3"/>
              </a:rPr>
              <a:t>Sokrative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00808"/>
            <a:ext cx="2667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93096"/>
            <a:ext cx="79152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996952"/>
            <a:ext cx="2562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 jednorázové aktivity – brainstorming,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772816"/>
            <a:ext cx="7498080" cy="2376264"/>
          </a:xfrm>
        </p:spPr>
        <p:txBody>
          <a:bodyPr/>
          <a:lstStyle/>
          <a:p>
            <a:r>
              <a:rPr lang="cs-CZ" sz="2800" dirty="0">
                <a:hlinkClick r:id="rId2"/>
              </a:rPr>
              <a:t>https://www.mentimeter.com/</a:t>
            </a:r>
            <a:endParaRPr lang="cs-CZ" sz="2800" dirty="0"/>
          </a:p>
          <a:p>
            <a:r>
              <a:rPr lang="cs-CZ" sz="2800" dirty="0">
                <a:hlinkClick r:id="rId3"/>
              </a:rPr>
              <a:t>https://realtimeboard.com/</a:t>
            </a:r>
            <a:endParaRPr lang="cs-CZ" sz="2800" dirty="0"/>
          </a:p>
          <a:p>
            <a:r>
              <a:rPr lang="cs-CZ" sz="2800" dirty="0">
                <a:hlinkClick r:id="rId4"/>
              </a:rPr>
              <a:t>https://awwapp.com</a:t>
            </a:r>
            <a:endParaRPr lang="cs-CZ" sz="2800" dirty="0"/>
          </a:p>
          <a:p>
            <a:r>
              <a:rPr lang="cs-CZ" sz="2800" dirty="0">
                <a:hlinkClick r:id="rId5"/>
              </a:rPr>
              <a:t>https://ziteboard.com/</a:t>
            </a:r>
            <a:endParaRPr lang="cs-CZ" sz="2800" dirty="0"/>
          </a:p>
          <a:p>
            <a:pPr marL="82296" indent="0">
              <a:buNone/>
            </a:pPr>
            <a:endParaRPr lang="cs-CZ" dirty="0"/>
          </a:p>
        </p:txBody>
      </p:sp>
      <p:pic>
        <p:nvPicPr>
          <p:cNvPr id="1026" name="Picture 2" descr="C:\Users\Petra\Desktop\mentime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3977715" cy="208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wwap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36" y="3992339"/>
            <a:ext cx="3043238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60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LeMill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http://lemill.net/</a:t>
            </a:r>
            <a:r>
              <a:rPr lang="cs-CZ" dirty="0"/>
              <a:t>  </a:t>
            </a:r>
          </a:p>
          <a:p>
            <a:r>
              <a:rPr lang="cs-CZ" dirty="0"/>
              <a:t>„sociální síť“ pro učitele ke sdílení a úpravě učebních materiálů</a:t>
            </a:r>
          </a:p>
          <a:p>
            <a:r>
              <a:rPr lang="cs-CZ" dirty="0"/>
              <a:t>obsah – učivo</a:t>
            </a:r>
          </a:p>
          <a:p>
            <a:r>
              <a:rPr lang="cs-CZ" dirty="0"/>
              <a:t>Metody – způsoby jak učit</a:t>
            </a:r>
          </a:p>
          <a:p>
            <a:r>
              <a:rPr lang="cs-CZ" dirty="0"/>
              <a:t>Nástroje – např. webové</a:t>
            </a:r>
          </a:p>
          <a:p>
            <a:r>
              <a:rPr lang="cs-CZ" dirty="0"/>
              <a:t>Komunikace – učitelská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2656"/>
            <a:ext cx="21336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805264"/>
            <a:ext cx="6753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cs-CZ" dirty="0"/>
              <a:t>Další úložiště – cizojazyčná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4800600"/>
          </a:xfrm>
        </p:spPr>
        <p:txBody>
          <a:bodyPr/>
          <a:lstStyle/>
          <a:p>
            <a:r>
              <a:rPr lang="cs-CZ" dirty="0">
                <a:hlinkClick r:id="rId2"/>
              </a:rPr>
              <a:t>http://lreforschools.eun.org/</a:t>
            </a:r>
            <a:endParaRPr lang="cs-CZ" dirty="0"/>
          </a:p>
          <a:p>
            <a:r>
              <a:rPr lang="cs-CZ" dirty="0">
                <a:hlinkClick r:id="rId3"/>
              </a:rPr>
              <a:t>http://free.</a:t>
            </a:r>
            <a:r>
              <a:rPr lang="cs-CZ" dirty="0" err="1">
                <a:hlinkClick r:id="rId3"/>
              </a:rPr>
              <a:t>ed.gov</a:t>
            </a:r>
            <a:r>
              <a:rPr lang="cs-CZ" dirty="0">
                <a:hlinkClick r:id="rId3"/>
              </a:rPr>
              <a:t>/</a:t>
            </a:r>
            <a:endParaRPr lang="cs-CZ" dirty="0"/>
          </a:p>
          <a:p>
            <a:r>
              <a:rPr lang="cs-CZ" dirty="0">
                <a:hlinkClick r:id="rId4"/>
              </a:rPr>
              <a:t>http://edu.glogster.com/</a:t>
            </a:r>
            <a:endParaRPr lang="cs-CZ" dirty="0"/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178437"/>
            <a:ext cx="2736304" cy="367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173561"/>
            <a:ext cx="2668910" cy="368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5CF03-AE80-4C39-8B46-C43F4AE4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Vzdělávání „online“ - státní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2DF5E0-D715-4E0F-AD13-0D4DE0697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https://nadalku.msmt.cz/cs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https://nadalku.msmt.cz/cs/vzdelavaci-zdroje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https://www.projektsypo.cz/</a:t>
            </a:r>
            <a:r>
              <a:rPr lang="cs-CZ" dirty="0"/>
              <a:t> </a:t>
            </a:r>
          </a:p>
          <a:p>
            <a:r>
              <a:rPr lang="cs-CZ" dirty="0">
                <a:hlinkClick r:id="rId5"/>
              </a:rPr>
              <a:t>https://digigram.cz/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38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4800600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www.pripravy.estranky.cz/</a:t>
            </a:r>
            <a:endParaRPr lang="cs-CZ" dirty="0"/>
          </a:p>
          <a:p>
            <a:r>
              <a:rPr lang="cs-CZ" dirty="0">
                <a:hlinkClick r:id="rId3"/>
              </a:rPr>
              <a:t>www.vyukovematerialy.eu</a:t>
            </a:r>
            <a:endParaRPr lang="cs-CZ" dirty="0"/>
          </a:p>
          <a:p>
            <a:r>
              <a:rPr lang="cs-CZ" dirty="0">
                <a:hlinkClick r:id="rId4"/>
              </a:rPr>
              <a:t>www.vyukove-objekty.wz.cz</a:t>
            </a:r>
            <a:endParaRPr lang="cs-CZ" dirty="0"/>
          </a:p>
          <a:p>
            <a:r>
              <a:rPr lang="cs-CZ" dirty="0">
                <a:hlinkClick r:id="rId5"/>
              </a:rPr>
              <a:t>www.pomocucitelum.cz</a:t>
            </a:r>
            <a:endParaRPr lang="cs-CZ" dirty="0"/>
          </a:p>
          <a:p>
            <a:pPr marL="82296" indent="0">
              <a:buNone/>
            </a:pPr>
            <a:endParaRPr lang="cs-CZ" dirty="0"/>
          </a:p>
          <a:p>
            <a:pPr marL="82296" indent="0">
              <a:buNone/>
            </a:pPr>
            <a:r>
              <a:rPr lang="cs-CZ" dirty="0"/>
              <a:t>Pro konkrétní předměty (zde např. </a:t>
            </a:r>
            <a:r>
              <a:rPr lang="cs-CZ" dirty="0" err="1"/>
              <a:t>jazky</a:t>
            </a:r>
            <a:r>
              <a:rPr lang="cs-CZ" dirty="0"/>
              <a:t>)</a:t>
            </a:r>
          </a:p>
          <a:p>
            <a:r>
              <a:rPr lang="cs-CZ" dirty="0">
                <a:hlinkClick r:id="rId6"/>
              </a:rPr>
              <a:t>www.hueber.de/shared/uebungen/alltag/</a:t>
            </a:r>
            <a:r>
              <a:rPr lang="cs-CZ" dirty="0"/>
              <a:t> </a:t>
            </a:r>
          </a:p>
          <a:p>
            <a:r>
              <a:rPr lang="cs-CZ" dirty="0">
                <a:hlinkClick r:id="rId7"/>
              </a:rPr>
              <a:t>www.jazyky-online.info/</a:t>
            </a:r>
            <a:endParaRPr lang="cs-CZ" dirty="0"/>
          </a:p>
          <a:p>
            <a:pPr marL="82296" indent="0"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Úložiště konkrétních škol (pouze ilustrační příklady):</a:t>
            </a:r>
          </a:p>
          <a:p>
            <a:r>
              <a:rPr lang="cs-CZ" dirty="0">
                <a:hlinkClick r:id="rId8"/>
              </a:rPr>
              <a:t>ZŠ </a:t>
            </a:r>
            <a:r>
              <a:rPr lang="cs-CZ" dirty="0" err="1">
                <a:hlinkClick r:id="rId8"/>
              </a:rPr>
              <a:t>Černošice</a:t>
            </a:r>
            <a:endParaRPr lang="cs-CZ" dirty="0"/>
          </a:p>
          <a:p>
            <a:r>
              <a:rPr lang="cs-CZ" dirty="0">
                <a:hlinkClick r:id="rId9"/>
              </a:rPr>
              <a:t>PŠ Vsetín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příklady práce online </a:t>
            </a:r>
            <a:r>
              <a:rPr lang="cs-CZ"/>
              <a:t>- 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0982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http://www.</a:t>
            </a:r>
            <a:r>
              <a:rPr lang="cs-CZ" dirty="0" err="1">
                <a:hlinkClick r:id="rId2"/>
              </a:rPr>
              <a:t>onlinecviceni.cz</a:t>
            </a:r>
            <a:r>
              <a:rPr lang="cs-CZ" dirty="0">
                <a:hlinkClick r:id="rId2"/>
              </a:rPr>
              <a:t>/</a:t>
            </a:r>
            <a:endParaRPr lang="cs-CZ" dirty="0"/>
          </a:p>
          <a:p>
            <a:r>
              <a:rPr lang="cs-CZ" dirty="0">
                <a:hlinkClick r:id="rId3"/>
              </a:rPr>
              <a:t>http://www.</a:t>
            </a:r>
            <a:r>
              <a:rPr lang="cs-CZ" dirty="0" err="1">
                <a:hlinkClick r:id="rId3"/>
              </a:rPr>
              <a:t>pripravy.estranky.cz</a:t>
            </a:r>
            <a:r>
              <a:rPr lang="cs-CZ" dirty="0">
                <a:hlinkClick r:id="rId3"/>
              </a:rPr>
              <a:t>/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http://www.e-</a:t>
            </a:r>
            <a:r>
              <a:rPr lang="cs-CZ" dirty="0" err="1">
                <a:hlinkClick r:id="rId4"/>
              </a:rPr>
              <a:t>gramatica.com</a:t>
            </a:r>
            <a:r>
              <a:rPr lang="cs-CZ" dirty="0">
                <a:hlinkClick r:id="rId4"/>
              </a:rPr>
              <a:t>/</a:t>
            </a:r>
            <a:endParaRPr lang="cs-CZ" dirty="0"/>
          </a:p>
          <a:p>
            <a:r>
              <a:rPr lang="cs-CZ" dirty="0">
                <a:hlinkClick r:id="rId5"/>
              </a:rPr>
              <a:t>http://www.</a:t>
            </a:r>
            <a:r>
              <a:rPr lang="cs-CZ" dirty="0" err="1">
                <a:hlinkClick r:id="rId5"/>
              </a:rPr>
              <a:t>testpark.cz</a:t>
            </a:r>
            <a:endParaRPr lang="cs-CZ" dirty="0"/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  <p:pic>
        <p:nvPicPr>
          <p:cNvPr id="6147" name="Picture 3" descr="C:\Users\Petra\AppData\Local\Microsoft\Windows\Temporary Internet Files\Content.IE5\UTS36UGH\MP90039883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439205"/>
            <a:ext cx="4786314" cy="3418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/>
          <a:lstStyle/>
          <a:p>
            <a:r>
              <a:rPr lang="cs-CZ" dirty="0" err="1"/>
              <a:t>Applety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4800600"/>
          </a:xfrm>
        </p:spPr>
        <p:txBody>
          <a:bodyPr>
            <a:normAutofit/>
          </a:bodyPr>
          <a:lstStyle/>
          <a:p>
            <a:r>
              <a:rPr lang="cs-CZ" dirty="0"/>
              <a:t>Příklady:</a:t>
            </a:r>
          </a:p>
          <a:p>
            <a:r>
              <a:rPr lang="cs-CZ" sz="2000" dirty="0">
                <a:hlinkClick r:id="rId2"/>
              </a:rPr>
              <a:t>http://www.</a:t>
            </a:r>
            <a:r>
              <a:rPr lang="cs-CZ" sz="2000" dirty="0" err="1">
                <a:hlinkClick r:id="rId2"/>
              </a:rPr>
              <a:t>walter</a:t>
            </a:r>
            <a:r>
              <a:rPr lang="cs-CZ" sz="2000" dirty="0">
                <a:hlinkClick r:id="rId2"/>
              </a:rPr>
              <a:t>-</a:t>
            </a:r>
            <a:r>
              <a:rPr lang="cs-CZ" sz="2000" dirty="0" err="1">
                <a:hlinkClick r:id="rId2"/>
              </a:rPr>
              <a:t>fendt.de</a:t>
            </a:r>
            <a:r>
              <a:rPr lang="cs-CZ" sz="2000" dirty="0">
                <a:hlinkClick r:id="rId2"/>
              </a:rPr>
              <a:t>/ph14cz/</a:t>
            </a:r>
            <a:endParaRPr lang="cs-CZ" sz="2000" dirty="0"/>
          </a:p>
          <a:p>
            <a:r>
              <a:rPr lang="cs-CZ" sz="2000" dirty="0">
                <a:hlinkClick r:id="rId3"/>
              </a:rPr>
              <a:t>http://thevirtualheart.org/java/heart/heart3d.html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http://www.</a:t>
            </a:r>
            <a:r>
              <a:rPr lang="cs-CZ" sz="2000" dirty="0" err="1">
                <a:hlinkClick r:id="rId4"/>
              </a:rPr>
              <a:t>johnkyrk.com</a:t>
            </a:r>
            <a:r>
              <a:rPr lang="cs-CZ" sz="2000" dirty="0">
                <a:hlinkClick r:id="rId4"/>
              </a:rPr>
              <a:t>/</a:t>
            </a:r>
            <a:r>
              <a:rPr lang="cs-CZ" sz="2000" dirty="0" err="1">
                <a:hlinkClick r:id="rId4"/>
              </a:rPr>
              <a:t>evolution.html</a:t>
            </a:r>
            <a:endParaRPr lang="cs-CZ" sz="2000" dirty="0"/>
          </a:p>
          <a:p>
            <a:r>
              <a:rPr lang="cs-CZ" sz="2000" dirty="0">
                <a:hlinkClick r:id="rId5"/>
              </a:rPr>
              <a:t>http://www.</a:t>
            </a:r>
            <a:r>
              <a:rPr lang="cs-CZ" sz="2000" dirty="0" err="1">
                <a:hlinkClick r:id="rId5"/>
              </a:rPr>
              <a:t>teachya.com</a:t>
            </a:r>
            <a:r>
              <a:rPr lang="cs-CZ" sz="2000" dirty="0">
                <a:hlinkClick r:id="rId5"/>
              </a:rPr>
              <a:t>/</a:t>
            </a:r>
            <a:r>
              <a:rPr lang="cs-CZ" sz="2000" dirty="0" err="1">
                <a:hlinkClick r:id="rId5"/>
              </a:rPr>
              <a:t>vocabulary</a:t>
            </a:r>
            <a:r>
              <a:rPr lang="cs-CZ" sz="2000" dirty="0">
                <a:hlinkClick r:id="rId5"/>
              </a:rPr>
              <a:t>/</a:t>
            </a:r>
            <a:r>
              <a:rPr lang="cs-CZ" sz="2000" dirty="0" err="1">
                <a:hlinkClick r:id="rId5"/>
              </a:rPr>
              <a:t>elementary</a:t>
            </a:r>
            <a:r>
              <a:rPr lang="cs-CZ" sz="2000" dirty="0">
                <a:hlinkClick r:id="rId5"/>
              </a:rPr>
              <a:t>/body.</a:t>
            </a:r>
            <a:r>
              <a:rPr lang="cs-CZ" sz="2000" dirty="0" err="1">
                <a:hlinkClick r:id="rId5"/>
              </a:rPr>
              <a:t>php</a:t>
            </a:r>
            <a:endParaRPr lang="cs-CZ" sz="2000" dirty="0"/>
          </a:p>
          <a:p>
            <a:r>
              <a:rPr lang="cs-CZ" sz="2000" dirty="0">
                <a:hlinkClick r:id="rId6"/>
              </a:rPr>
              <a:t>http://areu.free.fr/univers/</a:t>
            </a:r>
            <a:r>
              <a:rPr lang="cs-CZ" sz="2000" dirty="0"/>
              <a:t> </a:t>
            </a:r>
          </a:p>
          <a:p>
            <a:r>
              <a:rPr lang="cs-CZ" sz="2000" dirty="0">
                <a:hlinkClick r:id="rId7"/>
              </a:rPr>
              <a:t>http://www.allgemeinbildung.ch/fach=deu/=deu.htm</a:t>
            </a:r>
            <a:r>
              <a:rPr lang="cs-CZ" sz="2000" dirty="0"/>
              <a:t> </a:t>
            </a:r>
          </a:p>
          <a:p>
            <a:r>
              <a:rPr lang="cs-CZ" sz="2000" dirty="0">
                <a:hlinkClick r:id="rId8"/>
              </a:rPr>
              <a:t>http://www.vitejtenazemi.cz/cenia/</a:t>
            </a:r>
            <a:r>
              <a:rPr lang="cs-CZ" sz="2000" dirty="0"/>
              <a:t> </a:t>
            </a:r>
          </a:p>
          <a:p>
            <a:r>
              <a:rPr lang="cs-CZ" sz="2000" dirty="0">
                <a:hlinkClick r:id="rId9"/>
              </a:rPr>
              <a:t>http://www.htwins.net/scale2/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Obecná česká úložiště DUM</a:t>
            </a:r>
          </a:p>
          <a:p>
            <a:r>
              <a:rPr lang="cs-CZ" dirty="0"/>
              <a:t>Úložiště pro materiály IWB</a:t>
            </a:r>
          </a:p>
          <a:p>
            <a:r>
              <a:rPr lang="cs-CZ" dirty="0"/>
              <a:t>Úložiště multimediálních DUM</a:t>
            </a:r>
          </a:p>
          <a:p>
            <a:r>
              <a:rPr lang="cs-CZ" dirty="0"/>
              <a:t>Uzavřená úložiště DUM ke konkrétním produktům</a:t>
            </a:r>
          </a:p>
          <a:p>
            <a:r>
              <a:rPr lang="cs-CZ" dirty="0"/>
              <a:t>Úložiště DUM pro podporu práce s mobilními zařízeními</a:t>
            </a:r>
          </a:p>
          <a:p>
            <a:r>
              <a:rPr lang="cs-CZ" dirty="0"/>
              <a:t>Online (úložiště, prostor) pro jednorázové aktivity</a:t>
            </a:r>
          </a:p>
          <a:p>
            <a:r>
              <a:rPr lang="cs-CZ" dirty="0"/>
              <a:t>Další úložiště a příklady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85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cs-CZ" dirty="0">
                <a:hlinkClick r:id="rId2"/>
              </a:rPr>
              <a:t>DUM.RVP.cz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255270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není implicitně určen pro IWB</a:t>
            </a:r>
          </a:p>
          <a:p>
            <a:r>
              <a:rPr lang="cs-CZ" dirty="0"/>
              <a:t>materiály ve dvou verzích</a:t>
            </a:r>
          </a:p>
          <a:p>
            <a:r>
              <a:rPr lang="cs-CZ" dirty="0"/>
              <a:t>převážně prezentace, pracovní listy, další materiály</a:t>
            </a:r>
          </a:p>
          <a:p>
            <a:r>
              <a:rPr lang="cs-CZ" dirty="0"/>
              <a:t>ke stažení není nutná registrace</a:t>
            </a:r>
          </a:p>
          <a:p>
            <a:r>
              <a:rPr lang="cs-CZ" b="1" dirty="0"/>
              <a:t>ema.rvp.cz </a:t>
            </a:r>
            <a:r>
              <a:rPr lang="cs-CZ" dirty="0"/>
              <a:t>– nový portál RVP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5717"/>
            <a:ext cx="9144000" cy="274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DUMY.cz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916832"/>
            <a:ext cx="7498080" cy="4800600"/>
          </a:xfrm>
        </p:spPr>
        <p:txBody>
          <a:bodyPr/>
          <a:lstStyle/>
          <a:p>
            <a:r>
              <a:rPr lang="cs-CZ" dirty="0"/>
              <a:t>Ve vazbě na EU peníze do škol (ESF)</a:t>
            </a:r>
          </a:p>
          <a:p>
            <a:r>
              <a:rPr lang="cs-CZ" dirty="0"/>
              <a:t>Archivace a sdílení ověřených kvalitních materiálů</a:t>
            </a:r>
          </a:p>
          <a:p>
            <a:r>
              <a:rPr lang="cs-CZ" dirty="0"/>
              <a:t>Kontrola po odborné i formální stránce</a:t>
            </a:r>
          </a:p>
          <a:p>
            <a:r>
              <a:rPr lang="cs-CZ" dirty="0"/>
              <a:t>Další nové obsahy:</a:t>
            </a:r>
          </a:p>
          <a:p>
            <a:pPr lvl="1"/>
            <a:r>
              <a:rPr lang="cs-CZ" sz="2400" dirty="0"/>
              <a:t>Materiály pro práce s mobilními zařízeními</a:t>
            </a:r>
          </a:p>
          <a:p>
            <a:pPr lvl="1"/>
            <a:r>
              <a:rPr lang="cs-CZ" sz="2400" dirty="0"/>
              <a:t>E-knihy</a:t>
            </a:r>
          </a:p>
          <a:p>
            <a:pPr lvl="1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2143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Eduribbon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4800600"/>
          </a:xfrm>
        </p:spPr>
        <p:txBody>
          <a:bodyPr/>
          <a:lstStyle/>
          <a:p>
            <a:r>
              <a:rPr lang="cs-CZ" dirty="0">
                <a:hlinkClick r:id="rId2"/>
              </a:rPr>
              <a:t>http://www.</a:t>
            </a:r>
            <a:r>
              <a:rPr lang="cs-CZ" dirty="0" err="1">
                <a:hlinkClick r:id="rId2"/>
              </a:rPr>
              <a:t>eduribbon.cz</a:t>
            </a:r>
            <a:r>
              <a:rPr lang="cs-CZ" dirty="0">
                <a:hlinkClick r:id="rId2"/>
              </a:rPr>
              <a:t>/</a:t>
            </a:r>
            <a:r>
              <a:rPr lang="cs-CZ" dirty="0"/>
              <a:t> </a:t>
            </a:r>
          </a:p>
          <a:p>
            <a:r>
              <a:rPr lang="cs-CZ" dirty="0"/>
              <a:t>Jednostránková interaktivní cvičení (+ možnost vytvořit prezentace)</a:t>
            </a:r>
          </a:p>
          <a:p>
            <a:r>
              <a:rPr lang="cs-CZ" dirty="0"/>
              <a:t>Sdílení materiálů</a:t>
            </a:r>
          </a:p>
          <a:p>
            <a:r>
              <a:rPr lang="cs-CZ" dirty="0"/>
              <a:t>V </a:t>
            </a:r>
            <a:r>
              <a:rPr lang="cs-CZ" dirty="0" err="1"/>
              <a:t>premiovém</a:t>
            </a:r>
            <a:r>
              <a:rPr lang="cs-CZ" dirty="0"/>
              <a:t> účtu se chová jako LMS (možnosti odevzdávání úkolů)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404664"/>
            <a:ext cx="314055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22661"/>
            <a:ext cx="3312368" cy="233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cs-CZ" dirty="0">
                <a:hlinkClick r:id="rId2"/>
              </a:rPr>
              <a:t>www.ActivUcitel.cz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4800600"/>
          </a:xfrm>
        </p:spPr>
        <p:txBody>
          <a:bodyPr/>
          <a:lstStyle/>
          <a:p>
            <a:r>
              <a:rPr lang="cs-CZ" dirty="0"/>
              <a:t>toto není úložiště, ale odkazník na reálné místo, kde je objekt uložen</a:t>
            </a:r>
          </a:p>
          <a:p>
            <a:r>
              <a:rPr lang="cs-CZ" dirty="0"/>
              <a:t>kontrolované objekty </a:t>
            </a:r>
          </a:p>
          <a:p>
            <a:pPr lvl="1"/>
            <a:r>
              <a:rPr lang="cs-CZ" dirty="0"/>
              <a:t>EU peníze školám</a:t>
            </a:r>
          </a:p>
          <a:p>
            <a:r>
              <a:rPr lang="cs-CZ" dirty="0"/>
              <a:t>nutné přihlášení (stačí jedno)</a:t>
            </a:r>
          </a:p>
          <a:p>
            <a:r>
              <a:rPr lang="cs-CZ" dirty="0"/>
              <a:t>partner </a:t>
            </a:r>
            <a:r>
              <a:rPr lang="cs-CZ" dirty="0" err="1"/>
              <a:t>Promethean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143512"/>
            <a:ext cx="46183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cs-CZ" dirty="0">
                <a:hlinkClick r:id="rId2"/>
              </a:rPr>
              <a:t>www.VeSkole.cz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2909894"/>
          </a:xfrm>
        </p:spPr>
        <p:txBody>
          <a:bodyPr/>
          <a:lstStyle/>
          <a:p>
            <a:r>
              <a:rPr lang="cs-CZ" dirty="0"/>
              <a:t>původně spolupráce škol na přípravě objektů</a:t>
            </a:r>
          </a:p>
          <a:p>
            <a:r>
              <a:rPr lang="cs-CZ" dirty="0"/>
              <a:t>přebrala AV Media (SMART </a:t>
            </a:r>
            <a:r>
              <a:rPr lang="cs-CZ" dirty="0" err="1"/>
              <a:t>Board</a:t>
            </a:r>
            <a:r>
              <a:rPr lang="cs-CZ" dirty="0"/>
              <a:t>)</a:t>
            </a:r>
          </a:p>
          <a:p>
            <a:r>
              <a:rPr lang="cs-CZ" dirty="0"/>
              <a:t>ke stažení není nutná registrace</a:t>
            </a:r>
          </a:p>
          <a:p>
            <a:r>
              <a:rPr lang="cs-CZ" dirty="0"/>
              <a:t>tříděné a kontrolované materiály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 descr="C:\Users\Petra\Desktop\ve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2857520" cy="2340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cs-CZ" dirty="0" err="1">
                <a:hlinkClick r:id="rId2"/>
              </a:rPr>
              <a:t>Khanova</a:t>
            </a:r>
            <a:r>
              <a:rPr lang="cs-CZ" dirty="0">
                <a:hlinkClick r:id="rId2"/>
              </a:rPr>
              <a:t> 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Materiály multimediálního obsahu</a:t>
            </a:r>
          </a:p>
          <a:p>
            <a:pPr lvl="1"/>
            <a:r>
              <a:rPr lang="cs-CZ" dirty="0"/>
              <a:t>Online videa s českými titulky</a:t>
            </a:r>
          </a:p>
          <a:p>
            <a:r>
              <a:rPr lang="cs-CZ" dirty="0"/>
              <a:t>Založeno na základě </a:t>
            </a:r>
            <a:r>
              <a:rPr lang="cs-CZ" dirty="0" err="1"/>
              <a:t>Khan</a:t>
            </a:r>
            <a:r>
              <a:rPr lang="cs-CZ" dirty="0"/>
              <a:t> </a:t>
            </a:r>
            <a:r>
              <a:rPr lang="cs-CZ" dirty="0" err="1"/>
              <a:t>Academy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56992"/>
            <a:ext cx="34766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Uzavřená úložiště ke konkrétním produktům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2060848"/>
            <a:ext cx="7498080" cy="4475584"/>
          </a:xfrm>
        </p:spPr>
        <p:txBody>
          <a:bodyPr/>
          <a:lstStyle/>
          <a:p>
            <a:r>
              <a:rPr lang="cs-CZ" dirty="0">
                <a:hlinkClick r:id="rId2"/>
              </a:rPr>
              <a:t>FRED</a:t>
            </a:r>
            <a:r>
              <a:rPr lang="cs-CZ" dirty="0"/>
              <a:t> (</a:t>
            </a:r>
            <a:r>
              <a:rPr lang="cs-CZ" dirty="0" err="1"/>
              <a:t>Fraus</a:t>
            </a:r>
            <a:r>
              <a:rPr lang="cs-CZ" dirty="0"/>
              <a:t>)</a:t>
            </a:r>
          </a:p>
          <a:p>
            <a:r>
              <a:rPr lang="cs-CZ" dirty="0">
                <a:hlinkClick r:id="rId3"/>
              </a:rPr>
              <a:t>E-kabinet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4176464" cy="29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3845" y="3429000"/>
            <a:ext cx="465015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700808"/>
            <a:ext cx="2095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2780928"/>
            <a:ext cx="2076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581</Words>
  <Application>Microsoft Office PowerPoint</Application>
  <PresentationFormat>Předvádění na obrazovce (4:3)</PresentationFormat>
  <Paragraphs>101</Paragraphs>
  <Slides>17</Slides>
  <Notes>0</Notes>
  <HiddenSlides>2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Gill Sans MT</vt:lpstr>
      <vt:lpstr>Verdana</vt:lpstr>
      <vt:lpstr>Wingdings 2</vt:lpstr>
      <vt:lpstr>Slunovrat</vt:lpstr>
      <vt:lpstr>Kde čerpat inspiraci?</vt:lpstr>
      <vt:lpstr>Obsah</vt:lpstr>
      <vt:lpstr>DUM.RVP.cz </vt:lpstr>
      <vt:lpstr>DUMY.cz </vt:lpstr>
      <vt:lpstr>Eduribbon</vt:lpstr>
      <vt:lpstr>www.ActivUcitel.cz </vt:lpstr>
      <vt:lpstr>www.VeSkole.cz</vt:lpstr>
      <vt:lpstr>Khanova škola</vt:lpstr>
      <vt:lpstr>Uzavřená úložiště ke konkrétním produktům</vt:lpstr>
      <vt:lpstr>Úložiště pro podporu práce s mobilním dotykovými zařízeními</vt:lpstr>
      <vt:lpstr>Pro jednorázové aktivity – brainstorming, spolupráce</vt:lpstr>
      <vt:lpstr>LeMill</vt:lpstr>
      <vt:lpstr>Další úložiště – cizojazyčná </vt:lpstr>
      <vt:lpstr>Vzdělávání „online“ - státní</vt:lpstr>
      <vt:lpstr>Další příklady</vt:lpstr>
      <vt:lpstr>Další příklady práce online - testování</vt:lpstr>
      <vt:lpstr>Applety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Kde čerpat inspiraci?</dc:title>
  <dc:creator>Petra</dc:creator>
  <cp:lastModifiedBy>Petra Vaňková</cp:lastModifiedBy>
  <cp:revision>27</cp:revision>
  <dcterms:created xsi:type="dcterms:W3CDTF">2011-10-30T08:18:45Z</dcterms:created>
  <dcterms:modified xsi:type="dcterms:W3CDTF">2020-10-12T09:14:49Z</dcterms:modified>
</cp:coreProperties>
</file>