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5" r:id="rId1"/>
  </p:sldMasterIdLst>
  <p:notesMasterIdLst>
    <p:notesMasterId r:id="rId45"/>
  </p:notesMasterIdLst>
  <p:sldIdLst>
    <p:sldId id="316" r:id="rId2"/>
    <p:sldId id="333" r:id="rId3"/>
    <p:sldId id="334" r:id="rId4"/>
    <p:sldId id="374" r:id="rId5"/>
    <p:sldId id="343" r:id="rId6"/>
    <p:sldId id="344" r:id="rId7"/>
    <p:sldId id="375" r:id="rId8"/>
    <p:sldId id="345" r:id="rId9"/>
    <p:sldId id="355" r:id="rId10"/>
    <p:sldId id="378" r:id="rId11"/>
    <p:sldId id="351" r:id="rId12"/>
    <p:sldId id="347" r:id="rId13"/>
    <p:sldId id="346" r:id="rId14"/>
    <p:sldId id="348" r:id="rId15"/>
    <p:sldId id="337" r:id="rId16"/>
    <p:sldId id="349" r:id="rId17"/>
    <p:sldId id="376" r:id="rId18"/>
    <p:sldId id="377" r:id="rId19"/>
    <p:sldId id="342" r:id="rId20"/>
    <p:sldId id="354" r:id="rId21"/>
    <p:sldId id="350" r:id="rId22"/>
    <p:sldId id="338" r:id="rId23"/>
    <p:sldId id="352" r:id="rId24"/>
    <p:sldId id="340" r:id="rId25"/>
    <p:sldId id="341" r:id="rId26"/>
    <p:sldId id="353" r:id="rId27"/>
    <p:sldId id="371" r:id="rId28"/>
    <p:sldId id="372" r:id="rId29"/>
    <p:sldId id="356" r:id="rId30"/>
    <p:sldId id="357" r:id="rId31"/>
    <p:sldId id="359" r:id="rId32"/>
    <p:sldId id="358" r:id="rId33"/>
    <p:sldId id="360" r:id="rId34"/>
    <p:sldId id="362" r:id="rId35"/>
    <p:sldId id="361" r:id="rId36"/>
    <p:sldId id="363" r:id="rId37"/>
    <p:sldId id="364" r:id="rId38"/>
    <p:sldId id="366" r:id="rId39"/>
    <p:sldId id="365" r:id="rId40"/>
    <p:sldId id="367" r:id="rId41"/>
    <p:sldId id="379" r:id="rId42"/>
    <p:sldId id="369" r:id="rId43"/>
    <p:sldId id="368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8F8F8"/>
    <a:srgbClr val="FF9933"/>
    <a:srgbClr val="CC0099"/>
    <a:srgbClr val="9900CC"/>
    <a:srgbClr val="FF0000"/>
    <a:srgbClr val="00CC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5603E-5008-43B1-B2A2-1D7BF8CC1279}" v="1" dt="2023-11-06T16:01:15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96050" autoAdjust="0"/>
  </p:normalViewPr>
  <p:slideViewPr>
    <p:cSldViewPr snapToGrid="0">
      <p:cViewPr varScale="1">
        <p:scale>
          <a:sx n="86" d="100"/>
          <a:sy n="86" d="100"/>
        </p:scale>
        <p:origin x="6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Lapeš" userId="29149bdf-eb4a-4166-842a-23d9562c4e64" providerId="ADAL" clId="{7165603E-5008-43B1-B2A2-1D7BF8CC1279}"/>
    <pc:docChg chg="modSld">
      <pc:chgData name="Jakub Lapeš" userId="29149bdf-eb4a-4166-842a-23d9562c4e64" providerId="ADAL" clId="{7165603E-5008-43B1-B2A2-1D7BF8CC1279}" dt="2023-11-06T16:02:36.953" v="4" actId="207"/>
      <pc:docMkLst>
        <pc:docMk/>
      </pc:docMkLst>
      <pc:sldChg chg="modSp mod">
        <pc:chgData name="Jakub Lapeš" userId="29149bdf-eb4a-4166-842a-23d9562c4e64" providerId="ADAL" clId="{7165603E-5008-43B1-B2A2-1D7BF8CC1279}" dt="2023-11-06T16:01:15.347" v="1" actId="14100"/>
        <pc:sldMkLst>
          <pc:docMk/>
          <pc:sldMk cId="0" sldId="338"/>
        </pc:sldMkLst>
        <pc:spChg chg="mod">
          <ac:chgData name="Jakub Lapeš" userId="29149bdf-eb4a-4166-842a-23d9562c4e64" providerId="ADAL" clId="{7165603E-5008-43B1-B2A2-1D7BF8CC1279}" dt="2023-11-06T16:01:15.347" v="1" actId="14100"/>
          <ac:spMkLst>
            <pc:docMk/>
            <pc:sldMk cId="0" sldId="338"/>
            <ac:spMk id="24585" creationId="{2C6FF4A7-4FD5-82BB-244F-37D27E425590}"/>
          </ac:spMkLst>
        </pc:spChg>
      </pc:sldChg>
      <pc:sldChg chg="modSp mod">
        <pc:chgData name="Jakub Lapeš" userId="29149bdf-eb4a-4166-842a-23d9562c4e64" providerId="ADAL" clId="{7165603E-5008-43B1-B2A2-1D7BF8CC1279}" dt="2023-11-06T16:02:36.953" v="4" actId="207"/>
        <pc:sldMkLst>
          <pc:docMk/>
          <pc:sldMk cId="0" sldId="340"/>
        </pc:sldMkLst>
        <pc:spChg chg="mod">
          <ac:chgData name="Jakub Lapeš" userId="29149bdf-eb4a-4166-842a-23d9562c4e64" providerId="ADAL" clId="{7165603E-5008-43B1-B2A2-1D7BF8CC1279}" dt="2023-11-06T16:02:36.953" v="4" actId="207"/>
          <ac:spMkLst>
            <pc:docMk/>
            <pc:sldMk cId="0" sldId="340"/>
            <ac:spMk id="26634" creationId="{114A66EF-1E56-615A-1E40-23619907A132}"/>
          </ac:spMkLst>
        </pc:spChg>
      </pc:sldChg>
      <pc:sldChg chg="modSp mod">
        <pc:chgData name="Jakub Lapeš" userId="29149bdf-eb4a-4166-842a-23d9562c4e64" providerId="ADAL" clId="{7165603E-5008-43B1-B2A2-1D7BF8CC1279}" dt="2023-11-06T16:02:04.174" v="3" actId="207"/>
        <pc:sldMkLst>
          <pc:docMk/>
          <pc:sldMk cId="0" sldId="369"/>
        </pc:sldMkLst>
        <pc:spChg chg="mod">
          <ac:chgData name="Jakub Lapeš" userId="29149bdf-eb4a-4166-842a-23d9562c4e64" providerId="ADAL" clId="{7165603E-5008-43B1-B2A2-1D7BF8CC1279}" dt="2023-11-06T16:02:04.174" v="3" actId="207"/>
          <ac:spMkLst>
            <pc:docMk/>
            <pc:sldMk cId="0" sldId="369"/>
            <ac:spMk id="45063" creationId="{8A35538F-84E0-06D4-A1E5-AF7789497A5C}"/>
          </ac:spMkLst>
        </pc:spChg>
        <pc:spChg chg="mod">
          <ac:chgData name="Jakub Lapeš" userId="29149bdf-eb4a-4166-842a-23d9562c4e64" providerId="ADAL" clId="{7165603E-5008-43B1-B2A2-1D7BF8CC1279}" dt="2023-11-06T16:01:58.158" v="2" actId="207"/>
          <ac:spMkLst>
            <pc:docMk/>
            <pc:sldMk cId="0" sldId="369"/>
            <ac:spMk id="45064" creationId="{2907C18D-8ACD-1EBA-CE57-8766B71829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4A3C3AB-B566-CEFA-C4A3-33A36314A2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8A3C90-DF1C-273B-DC49-EEE38050044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721F060-4674-4E5F-837C-5B4376CDD429}" type="datetimeFigureOut">
              <a:rPr lang="cs-CZ"/>
              <a:pPr>
                <a:defRPr/>
              </a:pPr>
              <a:t>6. 11. 2023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4B95E75-9746-9A41-0D53-0B2FD255BF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EBAAA66-B713-793C-92B0-D515852BC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A26E95-F9AA-5B27-14F2-B2172E776B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D1CF56-3F9B-988F-49F0-FF6B2BA10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0FF062-10CD-4E85-AF4C-F13E76FD577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EE51B0B2-C7AD-E5A6-EADA-2DA1C98C22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9FE12ABD-5CB8-0423-5520-6BA2244BB4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284B5C73-C1D4-9465-77F5-CA74D5B5E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739BFD-05D3-4393-A31D-9FAF6815BD4E}" type="slidenum">
              <a:rPr lang="cs-CZ" altLang="cs-CZ" sz="1200"/>
              <a:pPr/>
              <a:t>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F5FD74B0-B0F4-0B9B-F8CC-DB725ABE90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8F44F6D9-69D9-B92A-10A2-6A307DB6A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7650F2B4-9E6D-09E1-2E11-F867B5573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B31A51-D612-4366-84B3-5F16A624E389}" type="slidenum">
              <a:rPr lang="cs-CZ" altLang="cs-CZ" sz="1200"/>
              <a:pPr/>
              <a:t>10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4886E7B9-B40C-DF5B-098B-86FC4C72E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453CB07E-F530-A8D2-F05B-D270092D1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CA59865C-79BD-EEAF-CE25-6B0776361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C652-6A98-44F5-A2E9-AB07C4B2F336}" type="slidenum">
              <a:rPr lang="cs-CZ" altLang="cs-CZ" sz="1200"/>
              <a:pPr/>
              <a:t>11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2B4BFF94-A6EE-E35E-19FE-ADADB29E02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3D77DFFE-BF98-039A-6C45-5D8175D04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CC531EA2-F3A4-6734-61FD-7B406F5C6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78612C-8CD7-49F6-8016-CAF9704D5070}" type="slidenum">
              <a:rPr lang="cs-CZ" altLang="cs-CZ" sz="1200"/>
              <a:pPr/>
              <a:t>12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4D2CE59C-44B9-6FF2-E7E9-B9A707A39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BDF0A596-49A8-36C8-D5B2-A3BEC2B85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918008D-39E2-716B-8D87-31563A31C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677E37-27AC-41E8-9B89-185D418580C8}" type="slidenum">
              <a:rPr lang="cs-CZ" altLang="cs-CZ" sz="1200"/>
              <a:pPr/>
              <a:t>13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E241A612-4C58-3C27-479F-E6F743E08E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6E675B85-75BE-7A24-B342-8582971BAA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3CBBAFC7-9066-FE18-5A2F-81757C1E4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2A7A74-D6F5-4097-8A98-F751405B2C7A}" type="slidenum">
              <a:rPr lang="cs-CZ" altLang="cs-CZ" sz="1200"/>
              <a:pPr/>
              <a:t>14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2C608E57-FF18-7D80-B6E1-7ECB643536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6E36515C-B317-A62E-AB2B-D905967AFA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601D9DFA-CDA6-EB1A-A263-4E603128A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2A1C57-5978-493C-9EAE-B6CFF5E65E63}" type="slidenum">
              <a:rPr lang="cs-CZ" altLang="cs-CZ" sz="1200"/>
              <a:pPr/>
              <a:t>15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C4854201-513A-1387-F05A-BBB5D7F2EA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1C1C6047-154C-ADF1-D812-FC38639E14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298ADC4A-E557-4738-36F1-3FC63983A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658C11-D1FD-41DE-8477-BC79109EBC83}" type="slidenum">
              <a:rPr lang="cs-CZ" altLang="cs-CZ" sz="1200"/>
              <a:pPr/>
              <a:t>16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94E1230D-95F4-DA96-13B0-BF19B39B0C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id="{F4800FBB-EB4C-F3C6-7CF6-D5F34E8C9C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5E4B72F6-A9C2-44E5-1234-870AE4CCE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9E0A24-C853-47A0-A21B-7E4EC2134FF4}" type="slidenum">
              <a:rPr lang="cs-CZ" altLang="cs-CZ" sz="1200"/>
              <a:pPr/>
              <a:t>17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7AB922D0-DE9A-F706-6F03-1DC18DDFEE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5EAD0B70-CA9E-BA7B-5A30-A8295000B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CA07D0F9-C083-AFC0-D30B-C24677286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D15321-4813-4DE7-AC12-9403F55F1405}" type="slidenum">
              <a:rPr lang="cs-CZ" altLang="cs-CZ" sz="1200"/>
              <a:pPr/>
              <a:t>18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>
            <a:extLst>
              <a:ext uri="{FF2B5EF4-FFF2-40B4-BE49-F238E27FC236}">
                <a16:creationId xmlns:a16="http://schemas.microsoft.com/office/drawing/2014/main" id="{0F367FB8-29AB-4F2A-C9E1-42342F4447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>
            <a:extLst>
              <a:ext uri="{FF2B5EF4-FFF2-40B4-BE49-F238E27FC236}">
                <a16:creationId xmlns:a16="http://schemas.microsoft.com/office/drawing/2014/main" id="{F393B3DE-8264-48A0-0CDA-A3F4AA1103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6564" name="Zástupný symbol pro číslo snímku 3">
            <a:extLst>
              <a:ext uri="{FF2B5EF4-FFF2-40B4-BE49-F238E27FC236}">
                <a16:creationId xmlns:a16="http://schemas.microsoft.com/office/drawing/2014/main" id="{FA363452-9B84-1613-F0A6-E6689FFEE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56471F-7AAC-4782-B3A3-8896BCC7C571}" type="slidenum">
              <a:rPr lang="cs-CZ" altLang="cs-CZ" sz="1200"/>
              <a:pPr/>
              <a:t>19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080C5C1C-1C71-4BFE-E12E-C5884B66C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3DF32518-0D89-6ED1-B38E-F5C18E04B1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7308E663-EC9B-9FF5-73A3-0E35098A4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7FD36F-F005-44A2-94DF-B497245D933D}" type="slidenum">
              <a:rPr lang="cs-CZ" altLang="cs-CZ" sz="1200"/>
              <a:pPr/>
              <a:t>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134CB72B-7116-73BA-3E3A-B6AD889F53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36118F9A-38B2-4D59-2E71-178D27164B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9F3BD924-C0AC-058B-5E44-AA15132A8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FB16BC-CC4F-465C-A608-1E61C3F30336}" type="slidenum">
              <a:rPr lang="cs-CZ" altLang="cs-CZ" sz="1200"/>
              <a:pPr/>
              <a:t>20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B75B2431-66DD-5C7D-3293-BEB7B23F41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F05E313D-B367-7C3C-4D89-9656FA8C2C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712C442A-108B-C8BC-1EFB-A18CA984E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1A5A96-9027-49F2-9468-54F40DFA50DC}" type="slidenum">
              <a:rPr lang="cs-CZ" altLang="cs-CZ" sz="1200"/>
              <a:pPr/>
              <a:t>21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FE5BB737-2072-6C7C-730F-3C74E8D918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0FC3F9A1-6339-0CC2-1962-579E0F15CE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8BCEAA8F-3743-8FC0-CAF3-C030B7036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447E01-0B3D-4DBA-BD60-C54E47C9F1FC}" type="slidenum">
              <a:rPr lang="cs-CZ" altLang="cs-CZ" sz="1200"/>
              <a:pPr/>
              <a:t>22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D0289447-7D48-5AA5-D769-5475528C81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700CEBA5-F0B8-A0D1-8BCA-52B2E5A8AB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446CB69E-D6FA-E5BC-934A-2D424F2A9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F1C8BC-9F0C-487E-9B20-224AAE8A344A}" type="slidenum">
              <a:rPr lang="cs-CZ" altLang="cs-CZ" sz="1200"/>
              <a:pPr/>
              <a:t>23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11A0046A-F2E8-4223-A623-5E4C6B767F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68504056-A21E-80AA-B5EA-28B1375322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5FA13DFF-0A3F-2DCA-7980-3E59D7807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15DAAE-9F0B-4201-BA70-84DF63C17894}" type="slidenum">
              <a:rPr lang="cs-CZ" altLang="cs-CZ" sz="1200"/>
              <a:pPr/>
              <a:t>24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id="{2300AD5E-B9BD-B161-FBAA-842A6CD6BE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>
            <a:extLst>
              <a:ext uri="{FF2B5EF4-FFF2-40B4-BE49-F238E27FC236}">
                <a16:creationId xmlns:a16="http://schemas.microsoft.com/office/drawing/2014/main" id="{25D0C7F1-713F-845C-EC92-95AD7B86D7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id="{8DFDFAFE-217F-C79C-BF8C-AF971607E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20F7C4-04F0-4D55-8C61-799F68F932DA}" type="slidenum">
              <a:rPr lang="cs-CZ" altLang="cs-CZ" sz="1200"/>
              <a:pPr/>
              <a:t>25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EC42D8B6-6F80-4BFA-B66A-12A026AAC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89A1F4BF-6BA6-E88A-F21C-CE0C904F10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79CE5602-69D2-328D-FBD2-4CA1D59DE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91878D-D335-4D97-90F0-E89C1BCB14B8}" type="slidenum">
              <a:rPr lang="cs-CZ" altLang="cs-CZ" sz="1200"/>
              <a:pPr/>
              <a:t>26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id="{D57CF348-F1E0-2CD5-B698-A4A1C8440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id="{40F9E300-F633-DF1F-E0DC-48F98E57C4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id="{D3855CBE-9079-3C95-CF6E-6D1B3236B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ED8E422-8798-42C9-99F4-AE09F3F8121F}" type="slidenum">
              <a:rPr lang="cs-CZ" altLang="cs-CZ" sz="1200"/>
              <a:pPr/>
              <a:t>27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2D04DE7F-293B-3BD3-FE65-68E0ED899C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B59BBAF3-7BE7-9A7A-78A7-6D43F2AE57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4F1937F7-F839-1D27-9C8C-67D4FD3C6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2877D2-2C17-4A17-BA2C-1D172CB79FE3}" type="slidenum">
              <a:rPr lang="cs-CZ" altLang="cs-CZ" sz="1200"/>
              <a:pPr/>
              <a:t>28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015CC8DC-3B69-AC9A-1A75-3F0656935E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4E7F76F3-B9D3-3CDB-A31C-BCEEFF0B35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6804" name="Zástupný symbol pro číslo snímku 3">
            <a:extLst>
              <a:ext uri="{FF2B5EF4-FFF2-40B4-BE49-F238E27FC236}">
                <a16:creationId xmlns:a16="http://schemas.microsoft.com/office/drawing/2014/main" id="{7738BA5E-BD5C-4A07-3E03-4E4E600D4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A546AF-1719-4BF9-8B25-A602AADC1E76}" type="slidenum">
              <a:rPr lang="cs-CZ" altLang="cs-CZ" sz="1200"/>
              <a:pPr/>
              <a:t>29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8920518D-8C89-E204-EC97-CABD3C2DA0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B48B7E9F-1879-2E2B-A9C4-E802BA7B0C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4A4DDFB5-640B-DC28-2BAC-91EF6F4E1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16259E-4C6D-42C0-810F-01D87DD1CA21}" type="slidenum">
              <a:rPr lang="cs-CZ" altLang="cs-CZ" sz="1200"/>
              <a:pPr/>
              <a:t>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6A318D3E-5E66-BEAB-1472-772EDE5C25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01941740-2576-3C28-03B6-94F8FD8364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0BEF6317-1B94-F190-8EEB-0CD0E14BC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CDE1E2-9819-432F-B93A-ED0C458AEFB6}" type="slidenum">
              <a:rPr lang="cs-CZ" altLang="cs-CZ" sz="1200"/>
              <a:pPr/>
              <a:t>30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>
            <a:extLst>
              <a:ext uri="{FF2B5EF4-FFF2-40B4-BE49-F238E27FC236}">
                <a16:creationId xmlns:a16="http://schemas.microsoft.com/office/drawing/2014/main" id="{EDBDF14E-0A43-5487-396D-5F700F4212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Zástupný symbol pro poznámky 2">
            <a:extLst>
              <a:ext uri="{FF2B5EF4-FFF2-40B4-BE49-F238E27FC236}">
                <a16:creationId xmlns:a16="http://schemas.microsoft.com/office/drawing/2014/main" id="{71E17863-FB38-479F-89C5-B5389F9D62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8852" name="Zástupný symbol pro číslo snímku 3">
            <a:extLst>
              <a:ext uri="{FF2B5EF4-FFF2-40B4-BE49-F238E27FC236}">
                <a16:creationId xmlns:a16="http://schemas.microsoft.com/office/drawing/2014/main" id="{C9F374CD-5FBF-262B-1EEC-8E124F512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F30B2D-184C-4D3B-B477-12976A201480}" type="slidenum">
              <a:rPr lang="cs-CZ" altLang="cs-CZ" sz="1200"/>
              <a:pPr/>
              <a:t>31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C08928E9-030B-1180-237A-F0A2D2A097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A16A05B5-E4BB-83B8-5DE0-D63F095BC3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53DED30B-9082-1E91-4788-D843E027F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CA7D49-2A2B-45D8-90C0-DD8F354F5417}" type="slidenum">
              <a:rPr lang="cs-CZ" altLang="cs-CZ" sz="1200"/>
              <a:pPr/>
              <a:t>32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94EFABE9-C587-3A24-D5BE-797ECD20AF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747CED7A-7C9E-9122-4CBB-6E954F3F44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id="{28344CF2-6BC7-7A4B-AF31-81F369BA1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BC8981-F9A1-4E5A-AC6B-3247F5C1D988}" type="slidenum">
              <a:rPr lang="cs-CZ" altLang="cs-CZ" sz="1200"/>
              <a:pPr/>
              <a:t>33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>
            <a:extLst>
              <a:ext uri="{FF2B5EF4-FFF2-40B4-BE49-F238E27FC236}">
                <a16:creationId xmlns:a16="http://schemas.microsoft.com/office/drawing/2014/main" id="{B81E8BA0-810C-B848-57A1-3E87C23029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Zástupný symbol pro poznámky 2">
            <a:extLst>
              <a:ext uri="{FF2B5EF4-FFF2-40B4-BE49-F238E27FC236}">
                <a16:creationId xmlns:a16="http://schemas.microsoft.com/office/drawing/2014/main" id="{3207B746-721D-740F-FBCA-0A3B4ACB88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24" name="Zástupný symbol pro číslo snímku 3">
            <a:extLst>
              <a:ext uri="{FF2B5EF4-FFF2-40B4-BE49-F238E27FC236}">
                <a16:creationId xmlns:a16="http://schemas.microsoft.com/office/drawing/2014/main" id="{5771B566-BF17-79E8-6F68-79C7EE029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DEBCC2-8899-4CAF-8227-5A4BD2326F30}" type="slidenum">
              <a:rPr lang="cs-CZ" altLang="cs-CZ" sz="1200"/>
              <a:pPr/>
              <a:t>34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AA70F32E-5DC4-A6A4-4E69-68DA269B5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id="{EFEC97DE-ACE6-DABB-75B2-AB44D52D4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id="{66C289AA-2E7A-9A32-FB86-695D831FB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0F9F02-7C55-4FDF-A1D7-8BA4FEE27C8D}" type="slidenum">
              <a:rPr lang="cs-CZ" altLang="cs-CZ" sz="1200"/>
              <a:pPr/>
              <a:t>35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>
            <a:extLst>
              <a:ext uri="{FF2B5EF4-FFF2-40B4-BE49-F238E27FC236}">
                <a16:creationId xmlns:a16="http://schemas.microsoft.com/office/drawing/2014/main" id="{B26ED575-CA49-13A1-F4AB-CF135A3E4E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>
            <a:extLst>
              <a:ext uri="{FF2B5EF4-FFF2-40B4-BE49-F238E27FC236}">
                <a16:creationId xmlns:a16="http://schemas.microsoft.com/office/drawing/2014/main" id="{F7F1DDC4-B22A-87D0-7156-137800A0CA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3972" name="Zástupný symbol pro číslo snímku 3">
            <a:extLst>
              <a:ext uri="{FF2B5EF4-FFF2-40B4-BE49-F238E27FC236}">
                <a16:creationId xmlns:a16="http://schemas.microsoft.com/office/drawing/2014/main" id="{828C8FAA-104D-1A49-1FB0-DFF579AD7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4DA0D0-02C1-4C5B-96AE-2E4A5726ADAF}" type="slidenum">
              <a:rPr lang="cs-CZ" altLang="cs-CZ" sz="1200"/>
              <a:pPr/>
              <a:t>36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>
            <a:extLst>
              <a:ext uri="{FF2B5EF4-FFF2-40B4-BE49-F238E27FC236}">
                <a16:creationId xmlns:a16="http://schemas.microsoft.com/office/drawing/2014/main" id="{6328E14B-E8AB-D572-90E5-18E0C9150A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>
            <a:extLst>
              <a:ext uri="{FF2B5EF4-FFF2-40B4-BE49-F238E27FC236}">
                <a16:creationId xmlns:a16="http://schemas.microsoft.com/office/drawing/2014/main" id="{FB7B60CE-3297-D480-6F33-F87C82FFE2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4996" name="Zástupný symbol pro číslo snímku 3">
            <a:extLst>
              <a:ext uri="{FF2B5EF4-FFF2-40B4-BE49-F238E27FC236}">
                <a16:creationId xmlns:a16="http://schemas.microsoft.com/office/drawing/2014/main" id="{B450AB7C-93D2-D742-9F33-3386B4B64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96625A-91D1-43C3-B54D-B6E21FF0FFB6}" type="slidenum">
              <a:rPr lang="cs-CZ" altLang="cs-CZ" sz="1200"/>
              <a:pPr/>
              <a:t>37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B6FD0CD9-C86C-C3D6-931C-8FA85CF6AC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92426B7F-5AA7-BD3A-F5A7-307156C0B0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6020" name="Zástupný symbol pro číslo snímku 3">
            <a:extLst>
              <a:ext uri="{FF2B5EF4-FFF2-40B4-BE49-F238E27FC236}">
                <a16:creationId xmlns:a16="http://schemas.microsoft.com/office/drawing/2014/main" id="{CED8D0DC-0C3F-F78D-ED48-7B6A326D9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EE7594-65C0-48BD-B572-6AAADA546559}" type="slidenum">
              <a:rPr lang="cs-CZ" altLang="cs-CZ" sz="1200"/>
              <a:pPr/>
              <a:t>38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>
            <a:extLst>
              <a:ext uri="{FF2B5EF4-FFF2-40B4-BE49-F238E27FC236}">
                <a16:creationId xmlns:a16="http://schemas.microsoft.com/office/drawing/2014/main" id="{D1A44DFA-F35F-EBB5-0399-1BB31F4CEA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Zástupný symbol pro poznámky 2">
            <a:extLst>
              <a:ext uri="{FF2B5EF4-FFF2-40B4-BE49-F238E27FC236}">
                <a16:creationId xmlns:a16="http://schemas.microsoft.com/office/drawing/2014/main" id="{7629912A-AD2D-511F-C204-4D143F2008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7044" name="Zástupný symbol pro číslo snímku 3">
            <a:extLst>
              <a:ext uri="{FF2B5EF4-FFF2-40B4-BE49-F238E27FC236}">
                <a16:creationId xmlns:a16="http://schemas.microsoft.com/office/drawing/2014/main" id="{D604A609-2990-7766-A81A-A81223861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1FEB20-93DE-4454-A719-5E44B6140F35}" type="slidenum">
              <a:rPr lang="cs-CZ" altLang="cs-CZ" sz="1200"/>
              <a:pPr/>
              <a:t>39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6EB5D6F9-F96E-DA89-37B2-6CFBD9A3FA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43791CB8-9C6F-030F-3E0E-FBBB1A63CA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91FCC16C-FEA5-3F53-6B46-7C1FA7BC1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002BB9-2FD8-44E6-A595-DBAB228CF92B}" type="slidenum">
              <a:rPr lang="cs-CZ" altLang="cs-CZ" sz="1200"/>
              <a:pPr/>
              <a:t>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>
            <a:extLst>
              <a:ext uri="{FF2B5EF4-FFF2-40B4-BE49-F238E27FC236}">
                <a16:creationId xmlns:a16="http://schemas.microsoft.com/office/drawing/2014/main" id="{5D1F3C5B-BB3B-51E6-AF4C-2D24C92885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Zástupný symbol pro poznámky 2">
            <a:extLst>
              <a:ext uri="{FF2B5EF4-FFF2-40B4-BE49-F238E27FC236}">
                <a16:creationId xmlns:a16="http://schemas.microsoft.com/office/drawing/2014/main" id="{FA9D82D5-E7EB-10D9-B563-173D71323B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8068" name="Zástupný symbol pro číslo snímku 3">
            <a:extLst>
              <a:ext uri="{FF2B5EF4-FFF2-40B4-BE49-F238E27FC236}">
                <a16:creationId xmlns:a16="http://schemas.microsoft.com/office/drawing/2014/main" id="{0CDB00EC-95D6-5567-2E14-AFE383C92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ADA4C9-9AFC-4C2F-B991-36422EF912A5}" type="slidenum">
              <a:rPr lang="cs-CZ" altLang="cs-CZ" sz="1200"/>
              <a:pPr/>
              <a:t>40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>
            <a:extLst>
              <a:ext uri="{FF2B5EF4-FFF2-40B4-BE49-F238E27FC236}">
                <a16:creationId xmlns:a16="http://schemas.microsoft.com/office/drawing/2014/main" id="{76EE90A6-3F1F-C2A6-9880-8438D067C7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Zástupný symbol pro poznámky 2">
            <a:extLst>
              <a:ext uri="{FF2B5EF4-FFF2-40B4-BE49-F238E27FC236}">
                <a16:creationId xmlns:a16="http://schemas.microsoft.com/office/drawing/2014/main" id="{C2D1F184-B7E8-146F-513E-4E3CF4CFB1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9092" name="Zástupný symbol pro číslo snímku 3">
            <a:extLst>
              <a:ext uri="{FF2B5EF4-FFF2-40B4-BE49-F238E27FC236}">
                <a16:creationId xmlns:a16="http://schemas.microsoft.com/office/drawing/2014/main" id="{C7128E79-CE15-8AD3-BDF9-3248E697D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81A0E7-ADBF-45D9-AD7F-238B4859F2C3}" type="slidenum">
              <a:rPr lang="cs-CZ" altLang="cs-CZ" sz="1200"/>
              <a:pPr/>
              <a:t>41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>
            <a:extLst>
              <a:ext uri="{FF2B5EF4-FFF2-40B4-BE49-F238E27FC236}">
                <a16:creationId xmlns:a16="http://schemas.microsoft.com/office/drawing/2014/main" id="{D97BAC2D-041A-D677-04EB-40DED67DE0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>
            <a:extLst>
              <a:ext uri="{FF2B5EF4-FFF2-40B4-BE49-F238E27FC236}">
                <a16:creationId xmlns:a16="http://schemas.microsoft.com/office/drawing/2014/main" id="{26E771F2-8842-70CF-BBA8-F6EAE2487A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90116" name="Zástupný symbol pro číslo snímku 3">
            <a:extLst>
              <a:ext uri="{FF2B5EF4-FFF2-40B4-BE49-F238E27FC236}">
                <a16:creationId xmlns:a16="http://schemas.microsoft.com/office/drawing/2014/main" id="{CDB1084D-4458-7B3E-3EBA-7B65AAAC5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307665-AA35-4119-861C-9D3C5E301705}" type="slidenum">
              <a:rPr lang="cs-CZ" altLang="cs-CZ" sz="1200"/>
              <a:pPr/>
              <a:t>42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>
            <a:extLst>
              <a:ext uri="{FF2B5EF4-FFF2-40B4-BE49-F238E27FC236}">
                <a16:creationId xmlns:a16="http://schemas.microsoft.com/office/drawing/2014/main" id="{516B3BB6-F631-7895-E6E0-5AD161949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>
            <a:extLst>
              <a:ext uri="{FF2B5EF4-FFF2-40B4-BE49-F238E27FC236}">
                <a16:creationId xmlns:a16="http://schemas.microsoft.com/office/drawing/2014/main" id="{F2BD4E10-46D0-E21B-18A6-FD3DF9ABD1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91140" name="Zástupný symbol pro číslo snímku 3">
            <a:extLst>
              <a:ext uri="{FF2B5EF4-FFF2-40B4-BE49-F238E27FC236}">
                <a16:creationId xmlns:a16="http://schemas.microsoft.com/office/drawing/2014/main" id="{1DC82E5A-1BB8-C20A-B30D-DB4EB301E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5A364F-1259-4446-AAA6-1C26F37B2BD5}" type="slidenum">
              <a:rPr lang="cs-CZ" altLang="cs-CZ" sz="1200"/>
              <a:pPr/>
              <a:t>43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33A4208D-D017-C35A-8A4D-2BC4E6E39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B7E7C69B-25AF-CE31-94D5-8CD78FA17D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81FED6CC-730F-A507-2633-48A59731D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102880-71A9-4A4A-A2EE-2299588D1FD5}" type="slidenum">
              <a:rPr lang="cs-CZ" altLang="cs-CZ" sz="1200"/>
              <a:pPr/>
              <a:t>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19603B45-AC95-F3B1-AE12-56BD1B37E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65DB6662-4072-85A8-3E9A-E218A9098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57E29357-AF61-6C7B-1C50-F81F790A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7B7698-75A1-4AF5-8C0D-316C56A71980}" type="slidenum">
              <a:rPr lang="cs-CZ" altLang="cs-CZ" sz="1200"/>
              <a:pPr/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E3D7DD73-C0D8-C012-A385-F1A09DAF9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3F14EFB9-BB83-43E2-EAB9-54A8CB3CBB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51D808CE-51FC-8BCA-4EF9-40F79FBA5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AA32C4-7BD5-4C3F-9DFC-706CA0DB2DA4}" type="slidenum">
              <a:rPr lang="cs-CZ" altLang="cs-CZ" sz="1200"/>
              <a:pPr/>
              <a:t>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36DA0FBC-A24E-70AA-9003-EBA8350709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AA25B53F-E070-8937-8EBE-7137456B67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FA90469A-48F0-D857-B053-A7D8C150E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3CA8E1-9D98-48C3-8D1D-B42C3759D9B3}" type="slidenum">
              <a:rPr lang="cs-CZ" altLang="cs-CZ" sz="1200"/>
              <a:pPr/>
              <a:t>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3284688D-6A4F-FFC1-16C7-A2C8033899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6479443E-0D53-065E-0D3D-86060D8A23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9BDEFBEA-70C7-97F1-A3B1-CC6F78426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B7248A-8A38-43DB-B3BE-07711C994492}" type="slidenum">
              <a:rPr lang="cs-CZ" altLang="cs-CZ" sz="1200"/>
              <a:pPr/>
              <a:t>9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" name="Zástupný symbol pro datum 9">
            <a:extLst>
              <a:ext uri="{FF2B5EF4-FFF2-40B4-BE49-F238E27FC236}">
                <a16:creationId xmlns:a16="http://schemas.microsoft.com/office/drawing/2014/main" id="{4F460854-859D-0E1E-48A7-48EE8AA7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Zástupný symbol pro zápatí 21">
            <a:extLst>
              <a:ext uri="{FF2B5EF4-FFF2-40B4-BE49-F238E27FC236}">
                <a16:creationId xmlns:a16="http://schemas.microsoft.com/office/drawing/2014/main" id="{55F1B5DB-3626-BD65-0924-D89B4E12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číslo snímku 17">
            <a:extLst>
              <a:ext uri="{FF2B5EF4-FFF2-40B4-BE49-F238E27FC236}">
                <a16:creationId xmlns:a16="http://schemas.microsoft.com/office/drawing/2014/main" id="{7A238FD8-6007-F2B6-ACD7-E3438B1F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B17AB-02FD-478F-82B2-B608DDF18F5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514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527F835D-29A4-467F-D30B-5B613B84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C46B8E9E-D4AB-3B5E-0037-7701F623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7168F07E-AB45-044D-4DB9-CEF9188C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2392E-BA00-4355-91F3-94B705854F2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351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AC968021-806C-D3A5-62B2-E2A0E8DD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B5EF226D-7AB7-0B96-F75E-AF63B38D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3779C652-A9B1-0212-B628-15C3AFB5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03A35-C676-41D4-A1F5-4D23A507E48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639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5D526909-F48B-FD1D-2B3B-15D58A6C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BC2EF924-2E48-0CD0-62CB-7F7FCB7E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FBA95001-B10F-C14E-87C7-E080D896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CFD23-C9E9-4DAD-993D-FE84AB26678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2923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83667B72-8B8D-163D-2363-8B7DA3BA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3F236011-A2D8-AE1D-E8FF-FB94D744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A4B23CDD-4AC3-EC3D-6D08-D638554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23166-E7CC-4E91-A2EA-E2130E922C4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591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>
            <a:extLst>
              <a:ext uri="{FF2B5EF4-FFF2-40B4-BE49-F238E27FC236}">
                <a16:creationId xmlns:a16="http://schemas.microsoft.com/office/drawing/2014/main" id="{DE7FACE6-C491-2FA6-1B8A-336DE766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21">
            <a:extLst>
              <a:ext uri="{FF2B5EF4-FFF2-40B4-BE49-F238E27FC236}">
                <a16:creationId xmlns:a16="http://schemas.microsoft.com/office/drawing/2014/main" id="{BEBE94BF-8CCF-92DD-E468-3DCE5B4D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17">
            <a:extLst>
              <a:ext uri="{FF2B5EF4-FFF2-40B4-BE49-F238E27FC236}">
                <a16:creationId xmlns:a16="http://schemas.microsoft.com/office/drawing/2014/main" id="{AA6D7746-283C-3D0B-B225-10806E2D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04670-6B35-40A7-AEF0-90A85AA6719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7392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9">
            <a:extLst>
              <a:ext uri="{FF2B5EF4-FFF2-40B4-BE49-F238E27FC236}">
                <a16:creationId xmlns:a16="http://schemas.microsoft.com/office/drawing/2014/main" id="{60F74947-4698-5343-AD86-E809A368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A7F590ED-76FE-B37A-6631-8F1A6A0C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Zástupný symbol pro číslo snímku 17">
            <a:extLst>
              <a:ext uri="{FF2B5EF4-FFF2-40B4-BE49-F238E27FC236}">
                <a16:creationId xmlns:a16="http://schemas.microsoft.com/office/drawing/2014/main" id="{92F8F789-A9D2-A0FF-BA28-8C29160F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B60F7-01DE-4D06-927E-7FA6137FFAB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718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>
            <a:extLst>
              <a:ext uri="{FF2B5EF4-FFF2-40B4-BE49-F238E27FC236}">
                <a16:creationId xmlns:a16="http://schemas.microsoft.com/office/drawing/2014/main" id="{1F37E5BB-FCBE-9EA7-504E-B2E3726C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zápatí 21">
            <a:extLst>
              <a:ext uri="{FF2B5EF4-FFF2-40B4-BE49-F238E27FC236}">
                <a16:creationId xmlns:a16="http://schemas.microsoft.com/office/drawing/2014/main" id="{EA9074E4-C410-ABDC-769B-93936DE1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číslo snímku 17">
            <a:extLst>
              <a:ext uri="{FF2B5EF4-FFF2-40B4-BE49-F238E27FC236}">
                <a16:creationId xmlns:a16="http://schemas.microsoft.com/office/drawing/2014/main" id="{FFD92B7B-7B21-BF79-8B4E-365D146F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25153-9D65-4DFF-9811-8DA417A6177F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037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>
            <a:extLst>
              <a:ext uri="{FF2B5EF4-FFF2-40B4-BE49-F238E27FC236}">
                <a16:creationId xmlns:a16="http://schemas.microsoft.com/office/drawing/2014/main" id="{2BB574AD-D0A0-5004-BBE7-337C3B76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Zástupný symbol pro zápatí 21">
            <a:extLst>
              <a:ext uri="{FF2B5EF4-FFF2-40B4-BE49-F238E27FC236}">
                <a16:creationId xmlns:a16="http://schemas.microsoft.com/office/drawing/2014/main" id="{2A7522DC-1D4B-413A-09CE-CB5A342D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číslo snímku 17">
            <a:extLst>
              <a:ext uri="{FF2B5EF4-FFF2-40B4-BE49-F238E27FC236}">
                <a16:creationId xmlns:a16="http://schemas.microsoft.com/office/drawing/2014/main" id="{42609D04-26CE-7E1C-A69A-9E80D73A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E0BFB-C417-4427-A7ED-3A926908DFF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86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>
            <a:extLst>
              <a:ext uri="{FF2B5EF4-FFF2-40B4-BE49-F238E27FC236}">
                <a16:creationId xmlns:a16="http://schemas.microsoft.com/office/drawing/2014/main" id="{F3709A02-2FE9-4327-ED80-6F07E120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21">
            <a:extLst>
              <a:ext uri="{FF2B5EF4-FFF2-40B4-BE49-F238E27FC236}">
                <a16:creationId xmlns:a16="http://schemas.microsoft.com/office/drawing/2014/main" id="{A1761625-454B-3D1D-3316-9377DE7C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17">
            <a:extLst>
              <a:ext uri="{FF2B5EF4-FFF2-40B4-BE49-F238E27FC236}">
                <a16:creationId xmlns:a16="http://schemas.microsoft.com/office/drawing/2014/main" id="{33F28534-D7E7-F83F-93FB-CF2C3414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152E1-0363-404A-9988-D821CDDBA30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6664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13">
            <a:extLst>
              <a:ext uri="{FF2B5EF4-FFF2-40B4-BE49-F238E27FC236}">
                <a16:creationId xmlns:a16="http://schemas.microsoft.com/office/drawing/2014/main" id="{87DA0BE0-E750-57A6-9D68-AB21C590EE24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Pravoúhlý trojúhelník 5">
            <a:extLst>
              <a:ext uri="{FF2B5EF4-FFF2-40B4-BE49-F238E27FC236}">
                <a16:creationId xmlns:a16="http://schemas.microsoft.com/office/drawing/2014/main" id="{86AAE376-3938-209E-F006-67FAD071AB08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Volný tvar 15">
            <a:extLst>
              <a:ext uri="{FF2B5EF4-FFF2-40B4-BE49-F238E27FC236}">
                <a16:creationId xmlns:a16="http://schemas.microsoft.com/office/drawing/2014/main" id="{C2D6954A-F8C7-C9FA-7885-F7CCD5E818FD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16">
            <a:extLst>
              <a:ext uri="{FF2B5EF4-FFF2-40B4-BE49-F238E27FC236}">
                <a16:creationId xmlns:a16="http://schemas.microsoft.com/office/drawing/2014/main" id="{5DC705D6-B968-2314-73D2-9A9F82BDB800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5F4BF770-2482-672C-2C0C-ED3C2B6E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" name="Zástupný symbol pro zápatí 5">
            <a:extLst>
              <a:ext uri="{FF2B5EF4-FFF2-40B4-BE49-F238E27FC236}">
                <a16:creationId xmlns:a16="http://schemas.microsoft.com/office/drawing/2014/main" id="{E72796B1-B84B-CDBD-4C6C-73005FCC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D4A53C2-4796-0B30-069E-B8B283D8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C515378F-CF98-4811-A957-39F3EA55774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6904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>
            <a:extLst>
              <a:ext uri="{FF2B5EF4-FFF2-40B4-BE49-F238E27FC236}">
                <a16:creationId xmlns:a16="http://schemas.microsoft.com/office/drawing/2014/main" id="{D64A007D-727B-9BCF-BC9E-502706779B9F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7">
            <a:extLst>
              <a:ext uri="{FF2B5EF4-FFF2-40B4-BE49-F238E27FC236}">
                <a16:creationId xmlns:a16="http://schemas.microsoft.com/office/drawing/2014/main" id="{26314C3E-EB40-23BA-460F-8D263D03280D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Zástupný symbol pro nadpis 8">
            <a:extLst>
              <a:ext uri="{FF2B5EF4-FFF2-40B4-BE49-F238E27FC236}">
                <a16:creationId xmlns:a16="http://schemas.microsoft.com/office/drawing/2014/main" id="{A6BA0F6D-40CF-AD27-B295-2CB9AAB1EE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29" name="Zástupný symbol pro text 29">
            <a:extLst>
              <a:ext uri="{FF2B5EF4-FFF2-40B4-BE49-F238E27FC236}">
                <a16:creationId xmlns:a16="http://schemas.microsoft.com/office/drawing/2014/main" id="{4A6430B1-B096-A41B-11D7-4F4A313457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7DED6D2D-782E-340F-6E9C-608339CF0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2" name="Zástupný symbol pro zápatí 21">
            <a:extLst>
              <a:ext uri="{FF2B5EF4-FFF2-40B4-BE49-F238E27FC236}">
                <a16:creationId xmlns:a16="http://schemas.microsoft.com/office/drawing/2014/main" id="{071F2EA5-0BEC-88FB-AB06-6798FDC63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56539256-7E6A-6EC1-E370-02EFF8A82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4C2EE"/>
                </a:solidFill>
              </a:defRPr>
            </a:lvl1pPr>
          </a:lstStyle>
          <a:p>
            <a:fld id="{0CD61841-0135-4E7F-944C-ACE6619E1F43}" type="slidenum">
              <a:rPr lang="en-CA" altLang="cs-CZ"/>
              <a:pPr/>
              <a:t>‹#›</a:t>
            </a:fld>
            <a:endParaRPr lang="en-CA" altLang="cs-CZ"/>
          </a:p>
        </p:txBody>
      </p:sp>
      <p:grpSp>
        <p:nvGrpSpPr>
          <p:cNvPr id="1033" name="Skupina 1">
            <a:extLst>
              <a:ext uri="{FF2B5EF4-FFF2-40B4-BE49-F238E27FC236}">
                <a16:creationId xmlns:a16="http://schemas.microsoft.com/office/drawing/2014/main" id="{3C95232D-EFE6-358F-D624-26B0ADD16CC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>
              <a:extLst>
                <a:ext uri="{FF2B5EF4-FFF2-40B4-BE49-F238E27FC236}">
                  <a16:creationId xmlns:a16="http://schemas.microsoft.com/office/drawing/2014/main" id="{F93DC1F5-52FC-4125-243C-8457ACBB529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Volný tvar 12">
              <a:extLst>
                <a:ext uri="{FF2B5EF4-FFF2-40B4-BE49-F238E27FC236}">
                  <a16:creationId xmlns:a16="http://schemas.microsoft.com/office/drawing/2014/main" id="{14B4D41E-2DDF-2C35-BD77-79FF391137A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4" r:id="rId9"/>
    <p:sldLayoutId id="2147484622" r:id="rId10"/>
    <p:sldLayoutId id="21474846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digy.com/images/solutions/Multimedia/1.3_Interactive_walls/Immersive_digital_signange_wall.jp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SYyIJJ0SrLQ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hyperlink" Target="http://www.google.cz/url?sa=i&amp;rct=j&amp;q=&amp;esrc=s&amp;source=images&amp;cd=&amp;cad=rja&amp;uact=8&amp;ved=0ahUKEwiAtMeh-Y_KAhXEuw8KHU0tAoQQjRwIBw&amp;url=http%3A%2F%2Fwww.networkworld.com%2Farticle%2F2992009%2Fmobile-wireless%2Ffacebook-update-3d-touch-apple-iphone-6s.html&amp;psig=AFQjCNHOMzNAFQV4JJAfmNxzCWocx4AJDA&amp;ust=145198963583597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otouch.com/Technologies/IntelliTouch/howitworks.asp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businesswire.com/portal/site/home/index.jsp?ndmViewId=news_view&amp;ndmConfigId=1000001&amp;newsId=20071002005624&amp;newsLang=en" TargetMode="Externa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hyperlink" Target="http://www.google.cz/url?sa=i&amp;rct=j&amp;q=&amp;esrc=s&amp;frm=1&amp;source=images&amp;cd=&amp;cad=rja&amp;docid=FCX66Ipdn8b6VM&amp;tbnid=2Vrtdt7XR-GsGM:&amp;ved=0CAUQjRw&amp;url=http://www.sidmembers.org/idonline/article.cfm?year%3D2010%26issue%3D03%26file%3Dart5&amp;ei=WsdZUpySA6PX0QWngIGwCg&amp;bvm=bv.53899372,d.d2k&amp;psig=AFQjCNFlI89dKPkjJHC9_-dkQVSHzuCR_w&amp;ust=1381701849101639" TargetMode="External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3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X-THdG5gVTw" TargetMode="Externa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3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3.png"/><Relationship Id="rId7" Type="http://schemas.openxmlformats.org/officeDocument/2006/relationships/hyperlink" Target="http://www.google.cz/url?sa=i&amp;rct=j&amp;q=&amp;esrc=s&amp;frm=1&amp;source=images&amp;cd=&amp;cad=rja&amp;docid=uPZVQGdxpRcu0M&amp;tbnid=wvcEAmUifk3cmM:&amp;ved=0CAUQjRw&amp;url=http://www.guillaumeriviere.name/collection/tabletop.html&amp;ei=fWpWUqvdM8TQtQbIx4CgDQ&amp;bvm=bv.53760139,d.bGE&amp;psig=AFQjCNGhSMRkmcVsA04ngfLwx-IBkFXNFQ&amp;ust=138148142157755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hyperlink" Target="http://www.billbuxton.com/multitouchOverview.html" TargetMode="External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6.jpeg"/><Relationship Id="rId4" Type="http://schemas.openxmlformats.org/officeDocument/2006/relationships/image" Target="../media/image3.png"/><Relationship Id="rId9" Type="http://schemas.openxmlformats.org/officeDocument/2006/relationships/hyperlink" Target="http://www.google.cz/url?sa=i&amp;rct=j&amp;q=&amp;esrc=s&amp;frm=1&amp;source=images&amp;cd=&amp;cad=rja&amp;docid=tz8qDGbm9ooMXM&amp;tbnid=ZBU1bsFy9YpkgM:&amp;ved=0CAUQjRw&amp;url=http://www.elektroda.pl/rtvforum/topic2556860.html&amp;ei=T4JWUtnHEYPRtQbP7oG4DA&amp;psig=AFQjCNE5LFuLCWM9UT7UUJ13ahIeBZWA5w&amp;ust=138148738507684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lbuxton.com/multitouchOverview.html" TargetMode="External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jtechtools.com/2010/08/13/touch-screen-dj-interfaces-hot-or-hype/" TargetMode="External"/><Relationship Id="rId3" Type="http://schemas.openxmlformats.org/officeDocument/2006/relationships/hyperlink" Target="http://www.billbuxton.com/multitouchOverview.html" TargetMode="External"/><Relationship Id="rId7" Type="http://schemas.openxmlformats.org/officeDocument/2006/relationships/hyperlink" Target="https://www.leapmotion.co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feature=player_embedded&amp;v=3b4w749Tud8" TargetMode="External"/><Relationship Id="rId5" Type="http://schemas.openxmlformats.org/officeDocument/2006/relationships/image" Target="../media/image150.jpeg"/><Relationship Id="rId4" Type="http://schemas.openxmlformats.org/officeDocument/2006/relationships/image" Target="../media/image3.png"/><Relationship Id="rId9" Type="http://schemas.openxmlformats.org/officeDocument/2006/relationships/image" Target="../media/image15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ive.cz/clanky/dotykova-technologie-zacalo-to-pred-50-lety/historie-a-prvni-dotykovy-pocitac/sc-3-a-170384-ch-88578/default.aspx" TargetMode="External"/><Relationship Id="rId13" Type="http://schemas.openxmlformats.org/officeDocument/2006/relationships/hyperlink" Target="http://oldcomputers.net/apple-newton.html" TargetMode="External"/><Relationship Id="rId18" Type="http://schemas.openxmlformats.org/officeDocument/2006/relationships/hyperlink" Target="http://www.zakros.com/ucb/idpF98/Class3/VideoPlace4.jpeg" TargetMode="External"/><Relationship Id="rId26" Type="http://schemas.openxmlformats.org/officeDocument/2006/relationships/image" Target="../media/image3.png"/><Relationship Id="rId3" Type="http://schemas.openxmlformats.org/officeDocument/2006/relationships/hyperlink" Target="http://www.billbuxton.com/multitouchOverview.html" TargetMode="External"/><Relationship Id="rId21" Type="http://schemas.openxmlformats.org/officeDocument/2006/relationships/hyperlink" Target="https://www.leapmotion.com/" TargetMode="External"/><Relationship Id="rId7" Type="http://schemas.openxmlformats.org/officeDocument/2006/relationships/hyperlink" Target="http://en.wikipedia.org/wiki/Touchscreen" TargetMode="External"/><Relationship Id="rId12" Type="http://schemas.openxmlformats.org/officeDocument/2006/relationships/hyperlink" Target="http://img.weburbanist.com/wp-content/uploads/2009/05/terminals_8.jpg" TargetMode="External"/><Relationship Id="rId17" Type="http://schemas.openxmlformats.org/officeDocument/2006/relationships/hyperlink" Target="http://ergocanada.com/products/keyboards/fingerworks_lp.html" TargetMode="External"/><Relationship Id="rId25" Type="http://schemas.openxmlformats.org/officeDocument/2006/relationships/hyperlink" Target="http://techglobal.com/pdf/DST%20Profile.pdf" TargetMode="External"/><Relationship Id="rId2" Type="http://schemas.openxmlformats.org/officeDocument/2006/relationships/notesSlide" Target="../notesSlides/notesSlide43.xml"/><Relationship Id="rId16" Type="http://schemas.openxmlformats.org/officeDocument/2006/relationships/hyperlink" Target="http://www.zive.cz/clanky/dotykova-technologie-zacalo-to-pred-50-lety/multitouch-kdyz-jeden-prst-nestaci/sc-3-a-170384-ch-88581/default.aspx" TargetMode="External"/><Relationship Id="rId20" Type="http://schemas.openxmlformats.org/officeDocument/2006/relationships/hyperlink" Target="http://www.zive.cz/clanky/dotykova-technologie-zacalo-to-pred-50-lety/rozmanita-budoucnost/sc-3-a-170384-ch-88583/default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dmembers.org/idonline/article.cfm?year=2010&amp;issue=03&amp;file=art5" TargetMode="External"/><Relationship Id="rId11" Type="http://schemas.openxmlformats.org/officeDocument/2006/relationships/hyperlink" Target="http://www.explorergroup.info/editorial/wp-content/uploads/2010/02/plato-terminal.jpg" TargetMode="External"/><Relationship Id="rId24" Type="http://schemas.openxmlformats.org/officeDocument/2006/relationships/hyperlink" Target="http://www.elotouch.com/products/touchscreens/AcousticPulseRecognition/" TargetMode="External"/><Relationship Id="rId5" Type="http://schemas.openxmlformats.org/officeDocument/2006/relationships/hyperlink" Target="http://www.touchuserinterface.com/2008/11/collection-of-illustrations-how-touch.html" TargetMode="External"/><Relationship Id="rId15" Type="http://schemas.openxmlformats.org/officeDocument/2006/relationships/hyperlink" Target="http://www.divict.cz/index.php?page=windows&amp;pagename=x4" TargetMode="External"/><Relationship Id="rId23" Type="http://schemas.openxmlformats.org/officeDocument/2006/relationships/hyperlink" Target="http://www.techneology.org/2010/10/transparent-cell-phone-displays.html" TargetMode="External"/><Relationship Id="rId10" Type="http://schemas.openxmlformats.org/officeDocument/2006/relationships/hyperlink" Target="http://www.revistaproware.com/wp-content/uploads/2013/08/touch-screen-2.jpg" TargetMode="External"/><Relationship Id="rId19" Type="http://schemas.openxmlformats.org/officeDocument/2006/relationships/hyperlink" Target="http://www.zakros.com/ucb/idpF98/Class3/class3notes.html" TargetMode="External"/><Relationship Id="rId4" Type="http://schemas.openxmlformats.org/officeDocument/2006/relationships/hyperlink" Target="http://arstechnica.com/gadgets/2013/04/from-touch-displays-to-the-surface-a-brief-history-of-touchscreen-technology/2/" TargetMode="External"/><Relationship Id="rId9" Type="http://schemas.openxmlformats.org/officeDocument/2006/relationships/hyperlink" Target="http://inventors.about.com/od/tstartinventions/a/Touch-Screen.htm" TargetMode="External"/><Relationship Id="rId14" Type="http://schemas.openxmlformats.org/officeDocument/2006/relationships/hyperlink" Target="http://research.microsoft.com/en-us/um/people/bibuxton/buxtoncollection/detail.aspx?id=40" TargetMode="External"/><Relationship Id="rId22" Type="http://schemas.openxmlformats.org/officeDocument/2006/relationships/hyperlink" Target="http://www.walkermobile.com/LCD_In_Cell_Touch_(March_2010)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docid=fvPKFlhn68AGQM&amp;tbnid=xZ79OuulnqNMoM:&amp;ved=0CAUQjRw&amp;url=http://www.alibaba.com/product-gs/443512493/Interactive_Multi_Touch_Screen_Panel_For.html&amp;ei=hqlaUuy4KrSZ0AWGh4DgBg&amp;psig=AFQjCNGqTaks4G5BB7NV7sObyzFjm5PtNg&amp;ust=1381759628200909" TargetMode="External"/><Relationship Id="rId11" Type="http://schemas.openxmlformats.org/officeDocument/2006/relationships/hyperlink" Target="http://www.google.cz/url?sa=i&amp;rct=j&amp;q=&amp;esrc=s&amp;frm=1&amp;source=images&amp;cd=&amp;cad=rja&amp;docid=NaDaH2qKZAbgMM&amp;tbnid=Ci5lhMmFEha1OM:&amp;ved=0CAUQjRw&amp;url=http://www.solacelabs.com.mx/site/Touchscreen.html&amp;ei=EahaUumJOuiu0AXLtoDQDg&amp;bvm=bv.53899372,d.bGE&amp;psig=AFQjCNG-8i6gcniY6YuMLAeW8MF7mU62Og&amp;ust=1381759285817685" TargetMode="External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hyperlink" Target="http://www.google.cz/url?sa=i&amp;rct=j&amp;q=&amp;esrc=s&amp;frm=1&amp;source=images&amp;cd=&amp;cad=rja&amp;docid=Y4QXR3KB3eLaoM&amp;tbnid=RZQP1ko16B7paM:&amp;ved=0CAUQjRw&amp;url=http://www.pixcom-uae.com/Products/TouchScreen_Large.htm&amp;ei=m6haUsTeC8ub0AXGxIHACg&amp;bvm=bv.53899372,d.bGE&amp;psig=AFQjCNEiNGJe2SzAEkkqdomhELIryDH-TA&amp;ust=1381759501888347" TargetMode="External"/><Relationship Id="rId9" Type="http://schemas.openxmlformats.org/officeDocument/2006/relationships/hyperlink" Target="http://www.google.cz/url?sa=i&amp;rct=j&amp;q=&amp;esrc=s&amp;frm=1&amp;source=images&amp;cd=&amp;cad=rja&amp;docid=wJWUSOAMkhEnwM&amp;tbnid=igd3XA3g_f8MRM:&amp;ved=0CAUQjRw&amp;url=http://www.bornrich.com/the-touch-me-not-touch-screen-monitor.html&amp;ei=wKhaUvzoFeeM0wXRiYE4&amp;bvm=bv.53899372,d.bGE&amp;psig=AFQjCNEiNGJe2SzAEkkqdomhELIryDH-TA&amp;ust=138175950188834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google.cz/url?sa=i&amp;rct=j&amp;q=smart+table&amp;source=images&amp;cd=&amp;cad=rja&amp;docid=S6fIkRUnfNfrxM&amp;tbnid=mtFP6QjGpid62M:&amp;ved=0CAUQjRw&amp;url=http://creativeimagetech.com/blog/?p%3D138&amp;ei=IJRZUf_IGsfAtAba9YGYAQ&amp;bvm=bv.44442042,d.Yms&amp;psig=AFQjCNGiq52t7LD_SBF3CDsX-MKIA7IHBQ&amp;ust=1364911462982578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A43AC08-61F4-AB53-85F1-A53F62BF7B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783215"/>
            <a:ext cx="8564562" cy="5745162"/>
          </a:xfrm>
        </p:spPr>
        <p:txBody>
          <a:bodyPr/>
          <a:lstStyle/>
          <a:p>
            <a:pPr marL="266700" indent="-266700"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4400" b="1" dirty="0">
              <a:cs typeface="Times New Roman" pitchFamily="18" charset="0"/>
            </a:endParaRPr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cs-CZ" sz="6000" b="1" dirty="0">
                <a:latin typeface="Times New Roman" pitchFamily="18" charset="0"/>
                <a:cs typeface="Times New Roman" pitchFamily="18" charset="0"/>
              </a:rPr>
              <a:t>Interaktivní technika 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7" descr="Kinect na PC">
            <a:extLst>
              <a:ext uri="{FF2B5EF4-FFF2-40B4-BE49-F238E27FC236}">
                <a16:creationId xmlns:a16="http://schemas.microsoft.com/office/drawing/2014/main" id="{CBBBCBF2-A38F-C8CB-9754-4743FD80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731838"/>
            <a:ext cx="7991475" cy="39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8">
            <a:extLst>
              <a:ext uri="{FF2B5EF4-FFF2-40B4-BE49-F238E27FC236}">
                <a16:creationId xmlns:a16="http://schemas.microsoft.com/office/drawing/2014/main" id="{7229E8BF-8C9E-2E99-7759-304F32E3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3321050"/>
            <a:ext cx="64357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http://www.magbox.cz/images/html/MAGICBOX_ENG_2013_horni_750_1.jpg">
            <a:extLst>
              <a:ext uri="{FF2B5EF4-FFF2-40B4-BE49-F238E27FC236}">
                <a16:creationId xmlns:a16="http://schemas.microsoft.com/office/drawing/2014/main" id="{BE2BCE1A-BED0-CF24-09FE-4A82F8C3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1925638"/>
            <a:ext cx="585946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472A679E-1A83-DC6F-9137-62588F322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pic>
        <p:nvPicPr>
          <p:cNvPr id="12292" name="Picture 2" descr="http://g.idnes.cz/u/free.gif">
            <a:extLst>
              <a:ext uri="{FF2B5EF4-FFF2-40B4-BE49-F238E27FC236}">
                <a16:creationId xmlns:a16="http://schemas.microsoft.com/office/drawing/2014/main" id="{1C704489-2F00-C2EE-DB49-0D422A5D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g.idnes.cz/u/free.gif">
            <a:extLst>
              <a:ext uri="{FF2B5EF4-FFF2-40B4-BE49-F238E27FC236}">
                <a16:creationId xmlns:a16="http://schemas.microsoft.com/office/drawing/2014/main" id="{57D47F42-84F2-6D8A-38A7-B2737778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bdélník 1">
            <a:extLst>
              <a:ext uri="{FF2B5EF4-FFF2-40B4-BE49-F238E27FC236}">
                <a16:creationId xmlns:a16="http://schemas.microsoft.com/office/drawing/2014/main" id="{705CB815-73D2-43E0-DA33-71D60A46A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1093788"/>
            <a:ext cx="7140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FF00"/>
                </a:solidFill>
              </a:rPr>
              <a:t>Interaktivní koberec – Smart Cube - Magic box </a:t>
            </a:r>
          </a:p>
          <a:p>
            <a:r>
              <a:rPr lang="cs-CZ" altLang="cs-CZ"/>
              <a:t>pracovní plocha 200 x 125 cm  (109 000 Kč)</a:t>
            </a:r>
          </a:p>
        </p:txBody>
      </p:sp>
      <p:pic>
        <p:nvPicPr>
          <p:cNvPr id="12295" name="Zástupný symbol pro obsah 2">
            <a:extLst>
              <a:ext uri="{FF2B5EF4-FFF2-40B4-BE49-F238E27FC236}">
                <a16:creationId xmlns:a16="http://schemas.microsoft.com/office/drawing/2014/main" id="{8181DD35-F147-32A5-786D-AE9E44A81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150" y="4341813"/>
            <a:ext cx="3244850" cy="2433637"/>
          </a:xfrm>
        </p:spPr>
      </p:pic>
      <p:pic>
        <p:nvPicPr>
          <p:cNvPr id="12296" name="Obrázek 3">
            <a:extLst>
              <a:ext uri="{FF2B5EF4-FFF2-40B4-BE49-F238E27FC236}">
                <a16:creationId xmlns:a16="http://schemas.microsoft.com/office/drawing/2014/main" id="{DE022267-C8F0-B9EA-F095-CB542435A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093788"/>
            <a:ext cx="17113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8196AC6-3BDB-DCBE-A9AB-0BC2AEE96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D9DAD81-500D-2C08-A1F3-057F48699A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f) Interaktivní stěny</a:t>
            </a:r>
          </a:p>
          <a:p>
            <a:pPr marL="514350" indent="-514350">
              <a:buFont typeface="Wingdings 2" panose="05020102010507070707" pitchFamily="18" charset="2"/>
              <a:buNone/>
            </a:pP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2" descr="http://g.idnes.cz/u/free.gif">
            <a:extLst>
              <a:ext uri="{FF2B5EF4-FFF2-40B4-BE49-F238E27FC236}">
                <a16:creationId xmlns:a16="http://schemas.microsoft.com/office/drawing/2014/main" id="{B85D2C0A-5354-0383-5B4A-A15205DA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g.idnes.cz/u/free.gif">
            <a:extLst>
              <a:ext uri="{FF2B5EF4-FFF2-40B4-BE49-F238E27FC236}">
                <a16:creationId xmlns:a16="http://schemas.microsoft.com/office/drawing/2014/main" id="{8D338A90-6A90-F386-148C-6353CDA1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>
            <a:extLst>
              <a:ext uri="{FF2B5EF4-FFF2-40B4-BE49-F238E27FC236}">
                <a16:creationId xmlns:a16="http://schemas.microsoft.com/office/drawing/2014/main" id="{78D30225-655C-3009-0CFD-1122193C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917950"/>
            <a:ext cx="67357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319" name="Picture 10" descr="http://www.hammock.com/tshirt/upload/thartford.jpg">
            <a:extLst>
              <a:ext uri="{FF2B5EF4-FFF2-40B4-BE49-F238E27FC236}">
                <a16:creationId xmlns:a16="http://schemas.microsoft.com/office/drawing/2014/main" id="{01755FC1-E6B5-A37A-4716-4DA854C5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046163"/>
            <a:ext cx="36004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2" descr="http://0.gvt0.com/vi/SYyIJJ0SrLQ/default.jpg">
            <a:hlinkClick r:id="rId6"/>
            <a:extLst>
              <a:ext uri="{FF2B5EF4-FFF2-40B4-BE49-F238E27FC236}">
                <a16:creationId xmlns:a16="http://schemas.microsoft.com/office/drawing/2014/main" id="{BB0AB40B-ABD5-66EF-A0BD-0EB2499C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4491038"/>
            <a:ext cx="17399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http://endigy.com/im_thumbs/solutions/Multimedia/1.3_Interactive_walls/Immersive_digital_signange_wall.jpg">
            <a:hlinkClick r:id="rId8" tooltip="Interactive walls"/>
            <a:extLst>
              <a:ext uri="{FF2B5EF4-FFF2-40B4-BE49-F238E27FC236}">
                <a16:creationId xmlns:a16="http://schemas.microsoft.com/office/drawing/2014/main" id="{1BCD4697-BB23-7FB6-7F45-312F130F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728788"/>
            <a:ext cx="37623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CC776EA-1D80-B641-0F00-F55DE1C0F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48995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principy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4E82E64-EE29-1710-0A8E-2CFE876500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7813" y="1238250"/>
            <a:ext cx="8866187" cy="5619750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 odporové (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rezistivní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technologie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 kapacitní technologie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 elektromagnetické technologie (indukce)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technologie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e) systémy s optickým snímáním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f) infračervené technologie (triangulace, IR síť, ukazatel) 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g) ultrazvukové technologie (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akusická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vlna, paralaxa)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h) ultrazvuková + infračervená technologie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i) rozpoznání akustického, resp. mechanického pulzu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alt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j) in-cell technologie – snímače v pixelech (on/</a:t>
            </a:r>
            <a:r>
              <a:rPr lang="cs-CZ" alt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cs-CZ" alt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-cell)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B62B20B-FA85-E842-9143-27A7DA8FB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odporové (rezistivní) technologie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0E729C-973B-C9F2-9DAD-AB342A4D28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813" y="844550"/>
            <a:ext cx="8842375" cy="6013450"/>
          </a:xfrm>
        </p:spPr>
        <p:txBody>
          <a:bodyPr/>
          <a:lstStyle/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Dvě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rezistivní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(el. vodivé) plochy jsou odděleny mezerou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Při dotyku se v daném místě plochy spojí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uzavření el. obvodu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Hodnota odporu závisí na místě spojení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souřadnice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Y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dotyku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Dotyk je možný prstem i nevodivým předmětem (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Nové displeje též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multidotykové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ovládání </a:t>
            </a: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AutoNum type="alphaLcParenR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11">
            <a:extLst>
              <a:ext uri="{FF2B5EF4-FFF2-40B4-BE49-F238E27FC236}">
                <a16:creationId xmlns:a16="http://schemas.microsoft.com/office/drawing/2014/main" id="{78CD5D22-26BF-BA0C-7A6D-0FABF5F3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05125"/>
            <a:ext cx="5824538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5" name="Picture 10" descr="http://www.apple-mac.cz/obrazky/iphone/iphone-hry.jpg">
            <a:extLst>
              <a:ext uri="{FF2B5EF4-FFF2-40B4-BE49-F238E27FC236}">
                <a16:creationId xmlns:a16="http://schemas.microsoft.com/office/drawing/2014/main" id="{974F8217-C560-8B45-5132-9CEEAB29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710113"/>
            <a:ext cx="29289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nokia-5530-stylus">
            <a:extLst>
              <a:ext uri="{FF2B5EF4-FFF2-40B4-BE49-F238E27FC236}">
                <a16:creationId xmlns:a16="http://schemas.microsoft.com/office/drawing/2014/main" id="{12D73507-A88F-EA55-2698-EBF58DFC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903538"/>
            <a:ext cx="29686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91BAFA5-AF05-584B-EE25-A70AD7045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8229600" cy="784225"/>
          </a:xfrm>
        </p:spPr>
        <p:txBody>
          <a:bodyPr/>
          <a:lstStyle/>
          <a:p>
            <a:b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kapacitní technologie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7B18DA0-97FA-78AB-F944-EE2402EB8F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844550"/>
            <a:ext cx="8647113" cy="6013450"/>
          </a:xfrm>
        </p:spPr>
        <p:txBody>
          <a:bodyPr/>
          <a:lstStyle/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Za povrchem displeje či tabule je soustava vodičů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Při dotyku (popř. jen přiblížení se) vodivou rukou či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dojde k ovlivnění el. pole plochy a ke změně hodnoty kapacity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Řídící jednotka analýzou kapacit určí souřadnice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dotyku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Dotyk možný pouze prstem nebo vodivým předmětem (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Přesnější a trvanlivější než odporová a umožňuje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  <a:endParaRPr lang="cs-CZ" sz="2800" b="1" dirty="0"/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2" descr="http://g.idnes.cz/u/free.gif">
            <a:extLst>
              <a:ext uri="{FF2B5EF4-FFF2-40B4-BE49-F238E27FC236}">
                <a16:creationId xmlns:a16="http://schemas.microsoft.com/office/drawing/2014/main" id="{5D460C2D-7619-2773-E17F-79DCA578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g.idnes.cz/u/free.gif">
            <a:extLst>
              <a:ext uri="{FF2B5EF4-FFF2-40B4-BE49-F238E27FC236}">
                <a16:creationId xmlns:a16="http://schemas.microsoft.com/office/drawing/2014/main" id="{1C2C4D1E-41B9-CBFC-AE5E-5D0C28A7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22F8A20E-818D-082B-3EA3-1EC2913C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370388"/>
            <a:ext cx="31226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91" name="Picture 8">
            <a:extLst>
              <a:ext uri="{FF2B5EF4-FFF2-40B4-BE49-F238E27FC236}">
                <a16:creationId xmlns:a16="http://schemas.microsoft.com/office/drawing/2014/main" id="{C0CCD767-DE14-9881-7691-E3D9EEB31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819650"/>
            <a:ext cx="19923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92" name="Picture 2">
            <a:extLst>
              <a:ext uri="{FF2B5EF4-FFF2-40B4-BE49-F238E27FC236}">
                <a16:creationId xmlns:a16="http://schemas.microsoft.com/office/drawing/2014/main" id="{FE4E2CF6-726E-C6F6-BABB-347BBDD6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962400"/>
            <a:ext cx="41703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93" name="Picture 8">
            <a:extLst>
              <a:ext uri="{FF2B5EF4-FFF2-40B4-BE49-F238E27FC236}">
                <a16:creationId xmlns:a16="http://schemas.microsoft.com/office/drawing/2014/main" id="{4AC9261B-43EE-0A0A-E6D4-A0B09618E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3163888"/>
            <a:ext cx="2425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94" name="Obrázek 1">
            <a:extLst>
              <a:ext uri="{FF2B5EF4-FFF2-40B4-BE49-F238E27FC236}">
                <a16:creationId xmlns:a16="http://schemas.microsoft.com/office/drawing/2014/main" id="{311D5922-C649-6D26-E593-B203DB826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163888"/>
            <a:ext cx="25908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http://images.techhive.com/images/article/2015/10/101215-3d-touch-100621382-large.idge.png">
            <a:hlinkClick r:id="rId9"/>
            <a:extLst>
              <a:ext uri="{FF2B5EF4-FFF2-40B4-BE49-F238E27FC236}">
                <a16:creationId xmlns:a16="http://schemas.microsoft.com/office/drawing/2014/main" id="{88E2BCCD-6174-F02D-AEB9-D65500BE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159125"/>
            <a:ext cx="235426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9251734-D36F-54BE-8908-4DF642228E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663" y="-7938"/>
            <a:ext cx="8599487" cy="784226"/>
          </a:xfrm>
        </p:spPr>
        <p:txBody>
          <a:bodyPr/>
          <a:lstStyle/>
          <a:p>
            <a:b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elektromagnetické technologie</a:t>
            </a:r>
            <a:endParaRPr lang="cs-CZ" altLang="cs-CZ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6306CCF-0F6C-2519-1688-5D66329644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963" y="903288"/>
            <a:ext cx="8936037" cy="5954712"/>
          </a:xfrm>
        </p:spPr>
        <p:txBody>
          <a:bodyPr/>
          <a:lstStyle/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Pod tvrdým povrchem je jemná mřížka vodičů pod malým napětím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Dotyk se prování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pasivním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v jehož hrotu je cívka (cívky)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Principem elektromagnetické indukce je daný bod mřížky aktivován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Indukované napětí je sejmuto a řídící jednotka určí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souřadnice 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Dotyk pouze pasivním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odolný povrch, možný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spcBef>
                <a:spcPts val="0"/>
              </a:spcBef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spcBef>
                <a:spcPts val="0"/>
              </a:spcBef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2" descr="http://g.idnes.cz/u/free.gif">
            <a:extLst>
              <a:ext uri="{FF2B5EF4-FFF2-40B4-BE49-F238E27FC236}">
                <a16:creationId xmlns:a16="http://schemas.microsoft.com/office/drawing/2014/main" id="{15E87F60-DC59-D350-CA58-35D70305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g.idnes.cz/u/free.gif">
            <a:extLst>
              <a:ext uri="{FF2B5EF4-FFF2-40B4-BE49-F238E27FC236}">
                <a16:creationId xmlns:a16="http://schemas.microsoft.com/office/drawing/2014/main" id="{212BF77C-3618-76D0-7EB0-0C254702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>
            <a:extLst>
              <a:ext uri="{FF2B5EF4-FFF2-40B4-BE49-F238E27FC236}">
                <a16:creationId xmlns:a16="http://schemas.microsoft.com/office/drawing/2014/main" id="{CCD500CC-053C-4CAE-A91B-69081188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913063"/>
            <a:ext cx="3681412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15" name="Picture 11" descr="http://www.empoweredlearning.com.au/public/image/Products/ActivBoard+2%20Fixed%20300%20Pro(1).bmp">
            <a:extLst>
              <a:ext uri="{FF2B5EF4-FFF2-40B4-BE49-F238E27FC236}">
                <a16:creationId xmlns:a16="http://schemas.microsoft.com/office/drawing/2014/main" id="{AF1AAD5D-138C-D06C-9B18-49FCA901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917825"/>
            <a:ext cx="36036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ovéPole 10">
            <a:extLst>
              <a:ext uri="{FF2B5EF4-FFF2-40B4-BE49-F238E27FC236}">
                <a16:creationId xmlns:a16="http://schemas.microsoft.com/office/drawing/2014/main" id="{7C965BF9-7BE0-6E65-A38A-6327A9A1C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3924300"/>
            <a:ext cx="177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ActivBoard</a:t>
            </a:r>
          </a:p>
        </p:txBody>
      </p:sp>
      <p:pic>
        <p:nvPicPr>
          <p:cNvPr id="17417" name="Picture 12">
            <a:extLst>
              <a:ext uri="{FF2B5EF4-FFF2-40B4-BE49-F238E27FC236}">
                <a16:creationId xmlns:a16="http://schemas.microsoft.com/office/drawing/2014/main" id="{0B569117-CC45-572D-6021-89AD457C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911475"/>
            <a:ext cx="19034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18" name="TextovéPole 13">
            <a:extLst>
              <a:ext uri="{FF2B5EF4-FFF2-40B4-BE49-F238E27FC236}">
                <a16:creationId xmlns:a16="http://schemas.microsoft.com/office/drawing/2014/main" id="{C8343C58-1B1F-6F2A-C7CC-07D0CD30C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249988"/>
            <a:ext cx="177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InterWrite</a:t>
            </a:r>
          </a:p>
        </p:txBody>
      </p:sp>
      <p:pic>
        <p:nvPicPr>
          <p:cNvPr id="17419" name="Picture 14">
            <a:extLst>
              <a:ext uri="{FF2B5EF4-FFF2-40B4-BE49-F238E27FC236}">
                <a16:creationId xmlns:a16="http://schemas.microsoft.com/office/drawing/2014/main" id="{DEC8ED5E-D4CB-05FA-656C-1A4B80B9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3819525"/>
            <a:ext cx="95091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20" name="Picture 13">
            <a:extLst>
              <a:ext uri="{FF2B5EF4-FFF2-40B4-BE49-F238E27FC236}">
                <a16:creationId xmlns:a16="http://schemas.microsoft.com/office/drawing/2014/main" id="{6CB850E4-F5E1-3D38-BCBA-7A1D0F0C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838575"/>
            <a:ext cx="519112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DC3D79E-AEF9-BCB3-5EB7-E97411647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763" y="-7938"/>
            <a:ext cx="8561387" cy="784226"/>
          </a:xfrm>
        </p:spPr>
        <p:txBody>
          <a:bodyPr/>
          <a:lstStyle/>
          <a:p>
            <a:b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bluetooth technologie </a:t>
            </a:r>
            <a:endParaRPr lang="cs-CZ" altLang="cs-CZ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205D804-BD72-D9ED-CBE0-7A03B1D5D0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963" y="903288"/>
            <a:ext cx="8936037" cy="5954712"/>
          </a:xfrm>
        </p:spPr>
        <p:txBody>
          <a:bodyPr/>
          <a:lstStyle/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Pod tvrdým povrchem je jemná pasivní mřížka vodičů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Dotyk se prování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aktivním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v jehož hrotu je cívka (cívky) napájená baterií a v těle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vysílač 2,4 GHz </a:t>
            </a:r>
          </a:p>
          <a:p>
            <a:pPr marL="358775" indent="-358775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 daném místě dotyku je stylus aktivován a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vysílač předá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bezdrátově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informaci o poloze dotyku do počítače </a:t>
            </a:r>
          </a:p>
          <a:p>
            <a:pPr marL="358775" indent="-358775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58775" indent="-358775">
              <a:spcBef>
                <a:spcPts val="0"/>
              </a:spcBef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2" descr="http://g.idnes.cz/u/free.gif">
            <a:extLst>
              <a:ext uri="{FF2B5EF4-FFF2-40B4-BE49-F238E27FC236}">
                <a16:creationId xmlns:a16="http://schemas.microsoft.com/office/drawing/2014/main" id="{61BA9C0E-C080-4AAD-21C0-5440D4BA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g.idnes.cz/u/free.gif">
            <a:extLst>
              <a:ext uri="{FF2B5EF4-FFF2-40B4-BE49-F238E27FC236}">
                <a16:creationId xmlns:a16="http://schemas.microsoft.com/office/drawing/2014/main" id="{AE9A2C4C-88A1-6E8B-9C99-B682DD98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Polyvision eno 2610A">
            <a:extLst>
              <a:ext uri="{FF2B5EF4-FFF2-40B4-BE49-F238E27FC236}">
                <a16:creationId xmlns:a16="http://schemas.microsoft.com/office/drawing/2014/main" id="{965B6824-8E2E-133C-EAB9-F996FDEBF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844800"/>
            <a:ext cx="29448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http://www.electrobeans.de/bilder/20090217-eno-whiteboard-polyvision-02.jpg">
            <a:extLst>
              <a:ext uri="{FF2B5EF4-FFF2-40B4-BE49-F238E27FC236}">
                <a16:creationId xmlns:a16="http://schemas.microsoft.com/office/drawing/2014/main" id="{2A44E778-141D-4BA9-4C31-1353635F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2847975"/>
            <a:ext cx="3859213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ovéPole 9">
            <a:extLst>
              <a:ext uri="{FF2B5EF4-FFF2-40B4-BE49-F238E27FC236}">
                <a16:creationId xmlns:a16="http://schemas.microsoft.com/office/drawing/2014/main" id="{F031E2CE-E1B2-7863-90C1-86290D84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6134100"/>
            <a:ext cx="193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PolyVision Eno</a:t>
            </a: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437DC911-E98B-CF10-7246-FB00CCB6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2570163"/>
            <a:ext cx="210661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54035D4-0BBB-09E2-C1AB-51F46F681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systémy s optickým snímáním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62A2DAA-D961-E190-36D3-83FC0778C1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663" y="842963"/>
            <a:ext cx="8956675" cy="60150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Obraz promítaný na keramický povrch tabule je snímán kamerami       v rozích, které vyhodnocují principem triangulace pozice dotyku rukou, prstů či popisovačů</a:t>
            </a:r>
          </a:p>
          <a:p>
            <a:pPr>
              <a:spcBef>
                <a:spcPct val="0"/>
              </a:spcBef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2" descr="http://g.idnes.cz/u/free.gif">
            <a:extLst>
              <a:ext uri="{FF2B5EF4-FFF2-40B4-BE49-F238E27FC236}">
                <a16:creationId xmlns:a16="http://schemas.microsoft.com/office/drawing/2014/main" id="{6C9EFD66-062C-C92B-80FD-18411AEB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g.idnes.cz/u/free.gif">
            <a:extLst>
              <a:ext uri="{FF2B5EF4-FFF2-40B4-BE49-F238E27FC236}">
                <a16:creationId xmlns:a16="http://schemas.microsoft.com/office/drawing/2014/main" id="{2541964F-E030-660C-D85D-90498029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1">
            <a:extLst>
              <a:ext uri="{FF2B5EF4-FFF2-40B4-BE49-F238E27FC236}">
                <a16:creationId xmlns:a16="http://schemas.microsoft.com/office/drawing/2014/main" id="{8EB74B9A-C9B9-CDA9-98A7-55C7E1E7B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724025"/>
            <a:ext cx="29098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ázek 2">
            <a:extLst>
              <a:ext uri="{FF2B5EF4-FFF2-40B4-BE49-F238E27FC236}">
                <a16:creationId xmlns:a16="http://schemas.microsoft.com/office/drawing/2014/main" id="{C62BD2B0-530F-1532-F593-E7859265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430463"/>
            <a:ext cx="2743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Obrázek 3">
            <a:extLst>
              <a:ext uri="{FF2B5EF4-FFF2-40B4-BE49-F238E27FC236}">
                <a16:creationId xmlns:a16="http://schemas.microsoft.com/office/drawing/2014/main" id="{5D57BFAC-2AF8-1D67-B9D5-7BC358B36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4303713"/>
            <a:ext cx="3148013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5" name="Skupina 2">
            <a:extLst>
              <a:ext uri="{FF2B5EF4-FFF2-40B4-BE49-F238E27FC236}">
                <a16:creationId xmlns:a16="http://schemas.microsoft.com/office/drawing/2014/main" id="{15FFC1A2-95D7-C647-E33D-04A3A008AAEC}"/>
              </a:ext>
            </a:extLst>
          </p:cNvPr>
          <p:cNvGrpSpPr>
            <a:grpSpLocks/>
          </p:cNvGrpSpPr>
          <p:nvPr/>
        </p:nvGrpSpPr>
        <p:grpSpPr bwMode="auto">
          <a:xfrm>
            <a:off x="3273425" y="2019300"/>
            <a:ext cx="2387600" cy="2225675"/>
            <a:chOff x="6639445" y="4401010"/>
            <a:chExt cx="2232323" cy="2082371"/>
          </a:xfrm>
        </p:grpSpPr>
        <p:grpSp>
          <p:nvGrpSpPr>
            <p:cNvPr id="19467" name="Skupina 1">
              <a:extLst>
                <a:ext uri="{FF2B5EF4-FFF2-40B4-BE49-F238E27FC236}">
                  <a16:creationId xmlns:a16="http://schemas.microsoft.com/office/drawing/2014/main" id="{FDFB9749-73A8-2D5D-F7C3-EAF3EF782A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9445" y="4477116"/>
              <a:ext cx="2232323" cy="2006265"/>
              <a:chOff x="6639445" y="4477116"/>
              <a:chExt cx="2232323" cy="2006265"/>
            </a:xfrm>
          </p:grpSpPr>
          <p:pic>
            <p:nvPicPr>
              <p:cNvPr id="19469" name="Picture 12">
                <a:extLst>
                  <a:ext uri="{FF2B5EF4-FFF2-40B4-BE49-F238E27FC236}">
                    <a16:creationId xmlns:a16="http://schemas.microsoft.com/office/drawing/2014/main" id="{BBDFB755-DD87-678A-91CB-504C6F48F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9445" y="4477116"/>
                <a:ext cx="2232323" cy="200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sp>
            <p:nvSpPr>
              <p:cNvPr id="19470" name="TextovéPole 9">
                <a:extLst>
                  <a:ext uri="{FF2B5EF4-FFF2-40B4-BE49-F238E27FC236}">
                    <a16:creationId xmlns:a16="http://schemas.microsoft.com/office/drawing/2014/main" id="{CAC7F974-662B-B1B5-5227-9F82AF6ED7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3808" y="4477116"/>
                <a:ext cx="927046" cy="21712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cs-CZ" altLang="cs-CZ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468" name="TextovéPole 9">
              <a:extLst>
                <a:ext uri="{FF2B5EF4-FFF2-40B4-BE49-F238E27FC236}">
                  <a16:creationId xmlns:a16="http://schemas.microsoft.com/office/drawing/2014/main" id="{984B3CBB-B6FB-93A8-F441-10385925B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2245" y="4401010"/>
              <a:ext cx="1050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cs-CZ" sz="1800">
                  <a:solidFill>
                    <a:schemeClr val="bg1"/>
                  </a:solidFill>
                </a:rPr>
                <a:t>kamery</a:t>
              </a:r>
            </a:p>
          </p:txBody>
        </p:sp>
      </p:grpSp>
      <p:pic>
        <p:nvPicPr>
          <p:cNvPr id="19466" name="Obrázek 2">
            <a:extLst>
              <a:ext uri="{FF2B5EF4-FFF2-40B4-BE49-F238E27FC236}">
                <a16:creationId xmlns:a16="http://schemas.microsoft.com/office/drawing/2014/main" id="{6BB93C0A-CB65-1C89-E0EC-A58B6AD33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4665663"/>
            <a:ext cx="326707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>
            <a:extLst>
              <a:ext uri="{FF2B5EF4-FFF2-40B4-BE49-F238E27FC236}">
                <a16:creationId xmlns:a16="http://schemas.microsoft.com/office/drawing/2014/main" id="{14741C7A-BFE1-1529-5EB1-5AF4C78A8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328863"/>
            <a:ext cx="4098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68CCF6B2-3815-17BF-D3F1-1D75A09F5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8575675" cy="779463"/>
          </a:xfrm>
        </p:spPr>
        <p:txBody>
          <a:bodyPr/>
          <a:lstStyle/>
          <a:p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systémy s optickým snímáním</a:t>
            </a:r>
            <a:endParaRPr lang="cs-CZ" altLang="cs-CZ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2" descr="http://g.idnes.cz/u/free.gif">
            <a:extLst>
              <a:ext uri="{FF2B5EF4-FFF2-40B4-BE49-F238E27FC236}">
                <a16:creationId xmlns:a16="http://schemas.microsoft.com/office/drawing/2014/main" id="{BA2E93B7-D6AF-745B-9F68-223D8448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ttp://g.idnes.cz/u/free.gif">
            <a:extLst>
              <a:ext uri="{FF2B5EF4-FFF2-40B4-BE49-F238E27FC236}">
                <a16:creationId xmlns:a16="http://schemas.microsoft.com/office/drawing/2014/main" id="{216E73DA-C55D-845B-D259-3FB87514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3">
            <a:extLst>
              <a:ext uri="{FF2B5EF4-FFF2-40B4-BE49-F238E27FC236}">
                <a16:creationId xmlns:a16="http://schemas.microsoft.com/office/drawing/2014/main" id="{579A94BF-78CE-5593-7BCA-ADB62010A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2328863"/>
            <a:ext cx="34036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6E7136-A57A-6B0B-11A3-828934018179}"/>
              </a:ext>
            </a:extLst>
          </p:cNvPr>
          <p:cNvSpPr/>
          <p:nvPr/>
        </p:nvSpPr>
        <p:spPr>
          <a:xfrm>
            <a:off x="327025" y="1084263"/>
            <a:ext cx="84724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Např. dotykové LCD displeje různých formátů                            (55</a:t>
            </a:r>
            <a:r>
              <a:rPr lang="cs-CZ" dirty="0">
                <a:cs typeface="Times New Roman" panose="02020603050405020304" pitchFamily="18" charset="0"/>
              </a:rPr>
              <a:t>"</a:t>
            </a:r>
            <a:r>
              <a:rPr lang="cs-CZ" altLang="cs-CZ" dirty="0">
                <a:cs typeface="Times New Roman" panose="02020603050405020304" pitchFamily="18" charset="0"/>
              </a:rPr>
              <a:t>- 103</a:t>
            </a:r>
            <a:r>
              <a:rPr lang="cs-CZ" dirty="0">
                <a:cs typeface="Times New Roman" panose="02020603050405020304" pitchFamily="18" charset="0"/>
              </a:rPr>
              <a:t>"  v ceně 95 - 440 tis. Kč) </a:t>
            </a:r>
          </a:p>
          <a:p>
            <a:pPr marL="355600" indent="-355600"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Snímání dotyků (</a:t>
            </a:r>
            <a:r>
              <a:rPr lang="cs-CZ" altLang="cs-CZ" dirty="0" err="1">
                <a:cs typeface="Times New Roman" panose="02020603050405020304" pitchFamily="18" charset="0"/>
              </a:rPr>
              <a:t>multidotyk</a:t>
            </a:r>
            <a:r>
              <a:rPr lang="cs-CZ" altLang="cs-CZ" dirty="0">
                <a:cs typeface="Times New Roman" panose="02020603050405020304" pitchFamily="18" charset="0"/>
              </a:rPr>
              <a:t> 5x) prostřednictvím kamer v rozích</a:t>
            </a:r>
          </a:p>
          <a:p>
            <a:pPr marL="355600" indent="-355600">
              <a:defRPr/>
            </a:pP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20488" name="Obrázek 1">
            <a:extLst>
              <a:ext uri="{FF2B5EF4-FFF2-40B4-BE49-F238E27FC236}">
                <a16:creationId xmlns:a16="http://schemas.microsoft.com/office/drawing/2014/main" id="{C0183D2C-CBE0-48E8-E2A9-9EBAC60D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4776788"/>
            <a:ext cx="5991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0B819F9-4446-09DB-49F0-4519B90B9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systémy s optickým snímáním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B277D3B-C5D7-96EA-95DD-82BA90C24B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663" y="842963"/>
            <a:ext cx="8956675" cy="60150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Obraz promítaný na akrylovou plochu je snímán kamerou, kamerami či IR kamerami, které vyhodnocují pohyby rukou nebo těla 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sytém Microsoft Surface (cca 250 000 Kč) s 5 kamerami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systém SMART Table (cca 150 000) se 4 kamerami v rozích</a:t>
            </a:r>
          </a:p>
          <a:p>
            <a:pPr>
              <a:spcBef>
                <a:spcPct val="0"/>
              </a:spcBef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2" descr="http://g.idnes.cz/u/free.gif">
            <a:extLst>
              <a:ext uri="{FF2B5EF4-FFF2-40B4-BE49-F238E27FC236}">
                <a16:creationId xmlns:a16="http://schemas.microsoft.com/office/drawing/2014/main" id="{2F731C63-DAB2-EC93-49C2-8C4DC0D7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http://g.idnes.cz/u/free.gif">
            <a:extLst>
              <a:ext uri="{FF2B5EF4-FFF2-40B4-BE49-F238E27FC236}">
                <a16:creationId xmlns:a16="http://schemas.microsoft.com/office/drawing/2014/main" id="{78A7F273-45D2-12ED-CE7A-C1ACB06E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http://img.ihned.cz/attachment.php/410/20436410/EHIwoKGhnNav98sBjVmiSJ0kQCPfq4eW/microsoft_surface_computer.jpg">
            <a:extLst>
              <a:ext uri="{FF2B5EF4-FFF2-40B4-BE49-F238E27FC236}">
                <a16:creationId xmlns:a16="http://schemas.microsoft.com/office/drawing/2014/main" id="{E579399C-527A-3FF4-9D45-FBBAAFB3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533650"/>
            <a:ext cx="3376613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 descr="Microsoft Surface">
            <a:extLst>
              <a:ext uri="{FF2B5EF4-FFF2-40B4-BE49-F238E27FC236}">
                <a16:creationId xmlns:a16="http://schemas.microsoft.com/office/drawing/2014/main" id="{1E2B7793-D96F-5D62-DFB4-B16B7ABF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714875"/>
            <a:ext cx="32146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http://www.tactable.com/images/homeimage1.jpg">
            <a:extLst>
              <a:ext uri="{FF2B5EF4-FFF2-40B4-BE49-F238E27FC236}">
                <a16:creationId xmlns:a16="http://schemas.microsoft.com/office/drawing/2014/main" id="{3EE701D8-EA4A-9C5B-6AA6-5273233C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519363"/>
            <a:ext cx="50419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http://www.bradfordschools.net/curriculumict/images/stories/stuff/smarttable2_600.jpg">
            <a:extLst>
              <a:ext uri="{FF2B5EF4-FFF2-40B4-BE49-F238E27FC236}">
                <a16:creationId xmlns:a16="http://schemas.microsoft.com/office/drawing/2014/main" id="{F977F317-FE9E-884D-278A-546B1B4E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4954588"/>
            <a:ext cx="25781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4" descr="http://www2.smarttech.com/NR/rdonlyres/D5A6E678-F4D2-43B3-BCDD-C19CDA430D12/0/dvit_3000icorner.jpg">
            <a:extLst>
              <a:ext uri="{FF2B5EF4-FFF2-40B4-BE49-F238E27FC236}">
                <a16:creationId xmlns:a16="http://schemas.microsoft.com/office/drawing/2014/main" id="{0CD2CE60-B8EB-5187-4C51-F270E183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049838"/>
            <a:ext cx="17145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C7E2DC88-8C63-1294-C695-DA78E5DEF3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041400"/>
            <a:ext cx="8707437" cy="58166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Reciproční efekty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(dialog, gestika, pantominika, změny duševních stavů) mezi člověkem a  člověkem (human-human)</a:t>
            </a:r>
          </a:p>
          <a:p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Reciproční efekty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mezi člověkem a neorganickým prvkem (televize, video hra nebo počítač)</a:t>
            </a:r>
          </a:p>
          <a:p>
            <a:pPr>
              <a:spcBef>
                <a:spcPts val="1200"/>
              </a:spcBef>
            </a:pPr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Vlastnost systému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, např. programu, umožňující aktivní přizpůsobení se uživateli a jeho podíl na řízení průběhu procesů - přijímá data a příkazy a reaguje na vstup od člověka</a:t>
            </a:r>
          </a:p>
          <a:p>
            <a:pPr>
              <a:spcBef>
                <a:spcPts val="1200"/>
              </a:spcBef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Úroveň interaktivity systému obecně vyjadřují 	    Brenda Laurelovy interaktivní proměnné</a:t>
            </a:r>
          </a:p>
          <a:p>
            <a:pPr lvl="1"/>
            <a:r>
              <a:rPr lang="cs-CZ" altLang="cs-CZ" sz="2500">
                <a:latin typeface="Times New Roman" panose="02020603050405020304" pitchFamily="18" charset="0"/>
                <a:cs typeface="Times New Roman" panose="02020603050405020304" pitchFamily="18" charset="0"/>
              </a:rPr>
              <a:t>Četnost - jak často uživatel interaguje na události zařízení</a:t>
            </a:r>
          </a:p>
          <a:p>
            <a:pPr lvl="1"/>
            <a:r>
              <a:rPr lang="cs-CZ" altLang="cs-CZ" sz="2500">
                <a:latin typeface="Times New Roman" panose="02020603050405020304" pitchFamily="18" charset="0"/>
                <a:cs typeface="Times New Roman" panose="02020603050405020304" pitchFamily="18" charset="0"/>
              </a:rPr>
              <a:t>Význam - stupeň odezvy, jak ovlivní výsledek</a:t>
            </a:r>
          </a:p>
          <a:p>
            <a:pPr lvl="1"/>
            <a:r>
              <a:rPr lang="cs-CZ" altLang="cs-CZ" sz="2500">
                <a:latin typeface="Times New Roman" panose="02020603050405020304" pitchFamily="18" charset="0"/>
                <a:cs typeface="Times New Roman" panose="02020603050405020304" pitchFamily="18" charset="0"/>
              </a:rPr>
              <a:t>Rozsah - počet voleb, které má uživatel k dispozici</a:t>
            </a:r>
          </a:p>
          <a:p>
            <a:endParaRPr lang="cs-CZ" altLang="cs-CZ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1CFD7DD-10DD-6EC6-9DFC-0F1FE96A9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 err="1">
                <a:latin typeface="Times New Roman" pitchFamily="18" charset="0"/>
                <a:cs typeface="Times New Roman" pitchFamily="18" charset="0"/>
              </a:rPr>
              <a:t>Interaktivita</a:t>
            </a: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 - pojem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386AF3A-A532-3B01-6BE5-BACE81EA6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systémy s optickým snímáním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A7A47D3-4F3D-7D3A-AE18-F5196F0C25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550" y="736600"/>
            <a:ext cx="8464550" cy="6121400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Dotyk nebo gesta lze snímat: </a:t>
            </a:r>
          </a:p>
          <a:p>
            <a:pPr>
              <a:spcBef>
                <a:spcPct val="0"/>
              </a:spcBef>
              <a:buClr>
                <a:schemeClr val="tx1"/>
              </a:buCl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kamerami v rozích plochy – např. SMART Table (4 kamery)</a:t>
            </a:r>
          </a:p>
          <a:p>
            <a:pPr>
              <a:spcBef>
                <a:spcPct val="0"/>
              </a:spcBef>
              <a:buClr>
                <a:schemeClr val="tx1"/>
              </a:buCl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kamerou nebo kamerami za (pod) plochou a před plochou (gesta)</a:t>
            </a:r>
          </a:p>
          <a:p>
            <a:pPr>
              <a:spcBef>
                <a:spcPct val="0"/>
              </a:spcBef>
              <a:buClr>
                <a:schemeClr val="tx1"/>
              </a:buCl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IR kamerou nebo různými kamerami za (pod)                                 plochou – např. Microsoft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(5 kamer)</a:t>
            </a:r>
          </a:p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 descr="http://g.idnes.cz/u/free.gif">
            <a:extLst>
              <a:ext uri="{FF2B5EF4-FFF2-40B4-BE49-F238E27FC236}">
                <a16:creationId xmlns:a16="http://schemas.microsoft.com/office/drawing/2014/main" id="{9CD912C2-7F39-D5F6-75CC-A5FEF936E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g.idnes.cz/u/free.gif">
            <a:extLst>
              <a:ext uri="{FF2B5EF4-FFF2-40B4-BE49-F238E27FC236}">
                <a16:creationId xmlns:a16="http://schemas.microsoft.com/office/drawing/2014/main" id="{78049E39-63F3-1643-0A1F-ABE407DA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Skupina 4">
            <a:extLst>
              <a:ext uri="{FF2B5EF4-FFF2-40B4-BE49-F238E27FC236}">
                <a16:creationId xmlns:a16="http://schemas.microsoft.com/office/drawing/2014/main" id="{1B986882-A266-4635-0F1D-59AA8BC17D5F}"/>
              </a:ext>
            </a:extLst>
          </p:cNvPr>
          <p:cNvGrpSpPr>
            <a:grpSpLocks/>
          </p:cNvGrpSpPr>
          <p:nvPr/>
        </p:nvGrpSpPr>
        <p:grpSpPr bwMode="auto">
          <a:xfrm>
            <a:off x="69850" y="3525838"/>
            <a:ext cx="9012238" cy="3292475"/>
            <a:chOff x="-1517364" y="2785800"/>
            <a:chExt cx="9615224" cy="4017957"/>
          </a:xfrm>
        </p:grpSpPr>
        <p:pic>
          <p:nvPicPr>
            <p:cNvPr id="22540" name="Picture 3">
              <a:extLst>
                <a:ext uri="{FF2B5EF4-FFF2-40B4-BE49-F238E27FC236}">
                  <a16:creationId xmlns:a16="http://schemas.microsoft.com/office/drawing/2014/main" id="{5E8F83A0-4085-C1AE-3138-E4C62206D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60" y="2785800"/>
              <a:ext cx="7024400" cy="4017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A4655730-D17F-C24B-2277-DE92E4FFA979}"/>
                </a:ext>
              </a:extLst>
            </p:cNvPr>
            <p:cNvSpPr/>
            <p:nvPr/>
          </p:nvSpPr>
          <p:spPr>
            <a:xfrm>
              <a:off x="2039439" y="4182592"/>
              <a:ext cx="1119547" cy="521134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úplný </a:t>
              </a:r>
            </a:p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odraz</a:t>
              </a:r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653DDA40-1A65-4917-9677-1AC7B6BB586D}"/>
                </a:ext>
              </a:extLst>
            </p:cNvPr>
            <p:cNvSpPr/>
            <p:nvPr/>
          </p:nvSpPr>
          <p:spPr>
            <a:xfrm>
              <a:off x="3446917" y="6052085"/>
              <a:ext cx="2355958" cy="542444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rozptýlené světlo sejmuté kamerou</a:t>
              </a: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42CA6723-B97A-C9C5-12B8-36FC38099D21}"/>
                </a:ext>
              </a:extLst>
            </p:cNvPr>
            <p:cNvSpPr/>
            <p:nvPr/>
          </p:nvSpPr>
          <p:spPr>
            <a:xfrm>
              <a:off x="1162094" y="5290726"/>
              <a:ext cx="345518" cy="348714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7D90CA9A-A86A-43FB-FB41-F2071811ED58}"/>
                </a:ext>
              </a:extLst>
            </p:cNvPr>
            <p:cNvSpPr/>
            <p:nvPr/>
          </p:nvSpPr>
          <p:spPr>
            <a:xfrm>
              <a:off x="1265411" y="5900976"/>
              <a:ext cx="1424414" cy="716800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7105E5E3-37C3-D353-A844-AC50AD1C7C1A}"/>
                </a:ext>
              </a:extLst>
            </p:cNvPr>
            <p:cNvSpPr/>
            <p:nvPr/>
          </p:nvSpPr>
          <p:spPr>
            <a:xfrm>
              <a:off x="1084183" y="5633629"/>
              <a:ext cx="755397" cy="554067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IR</a:t>
              </a:r>
            </a:p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LED </a:t>
              </a:r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ACC7D8E8-1DC1-2800-6594-40CBDAB2384C}"/>
                </a:ext>
              </a:extLst>
            </p:cNvPr>
            <p:cNvSpPr/>
            <p:nvPr/>
          </p:nvSpPr>
          <p:spPr>
            <a:xfrm>
              <a:off x="5802875" y="4608797"/>
              <a:ext cx="1593787" cy="546318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akrylová</a:t>
              </a:r>
            </a:p>
            <a:p>
              <a:pPr algn="ctr">
                <a:defRPr/>
              </a:pP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plocha</a:t>
              </a: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D0356D5D-52CF-ED90-0E0B-CB50B9E68261}"/>
                </a:ext>
              </a:extLst>
            </p:cNvPr>
            <p:cNvSpPr/>
            <p:nvPr/>
          </p:nvSpPr>
          <p:spPr>
            <a:xfrm>
              <a:off x="-1517364" y="4926514"/>
              <a:ext cx="2281435" cy="1567275"/>
            </a:xfrm>
            <a:prstGeom prst="rect">
              <a:avLst/>
            </a:prstGeom>
            <a:solidFill>
              <a:schemeClr val="bg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cs-CZ" sz="1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akrylová plocha</a:t>
              </a:r>
            </a:p>
            <a:p>
              <a:pPr>
                <a:defRPr/>
              </a:pPr>
              <a:r>
                <a:rPr lang="cs-CZ" sz="1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kamera</a:t>
              </a:r>
            </a:p>
            <a:p>
              <a:pPr>
                <a:defRPr/>
              </a:pPr>
              <a:r>
                <a:rPr lang="cs-CZ" sz="1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IR kamery</a:t>
              </a:r>
            </a:p>
            <a:p>
              <a:pPr>
                <a:defRPr/>
              </a:pPr>
              <a:r>
                <a:rPr lang="cs-CZ" sz="1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cs-CZ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projektor</a:t>
              </a:r>
            </a:p>
          </p:txBody>
        </p:sp>
      </p:grpSp>
      <p:pic>
        <p:nvPicPr>
          <p:cNvPr id="22535" name="Picture 4">
            <a:extLst>
              <a:ext uri="{FF2B5EF4-FFF2-40B4-BE49-F238E27FC236}">
                <a16:creationId xmlns:a16="http://schemas.microsoft.com/office/drawing/2014/main" id="{97E1C527-2EB7-1512-67A5-B56EECA6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066925"/>
            <a:ext cx="21939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6" name="Picture 4" descr="Vnitřek Microsoft Surface">
            <a:extLst>
              <a:ext uri="{FF2B5EF4-FFF2-40B4-BE49-F238E27FC236}">
                <a16:creationId xmlns:a16="http://schemas.microsoft.com/office/drawing/2014/main" id="{FB79AA65-7D97-75A9-03B5-71EB3ABB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682875"/>
            <a:ext cx="34544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4" descr="http://www2.smarttech.com/NR/rdonlyres/D5A6E678-F4D2-43B3-BCDD-C19CDA430D12/0/dvit_3000icorner.jpg">
            <a:extLst>
              <a:ext uri="{FF2B5EF4-FFF2-40B4-BE49-F238E27FC236}">
                <a16:creationId xmlns:a16="http://schemas.microsoft.com/office/drawing/2014/main" id="{C9B6716B-3442-D179-AC26-6F3A8397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385763"/>
            <a:ext cx="11699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5">
            <a:extLst>
              <a:ext uri="{FF2B5EF4-FFF2-40B4-BE49-F238E27FC236}">
                <a16:creationId xmlns:a16="http://schemas.microsoft.com/office/drawing/2014/main" id="{A2EA3F9E-C064-6244-5B20-E82C3FB6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678113"/>
            <a:ext cx="32750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2539" name="Obdélník 1">
            <a:extLst>
              <a:ext uri="{FF2B5EF4-FFF2-40B4-BE49-F238E27FC236}">
                <a16:creationId xmlns:a16="http://schemas.microsoft.com/office/drawing/2014/main" id="{2A8079BB-B485-F03E-529E-86F41796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3265488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>
                <a:solidFill>
                  <a:schemeClr val="bg1"/>
                </a:solidFill>
              </a:rPr>
              <a:t>Kinect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30E8375-739A-A543-5D3C-65B586003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988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infračervená technologie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triangulace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AC2D736-B202-66B9-3FE2-966B7EA277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842963"/>
            <a:ext cx="8647113" cy="60150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V rozích plochy tabule jsou vysílače a snímače infračerveného   (IR - infrared) laserového paprsku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Rotující zrcadlové plochy promítají paprsky po celé ploše obdobně jako světelný maják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Prst nebo reflektor na stylusu odráží paprsek ke snímači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Principem triangulace se vypočítává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Y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pozice prstu/stylusu </a:t>
            </a:r>
          </a:p>
        </p:txBody>
      </p:sp>
      <p:pic>
        <p:nvPicPr>
          <p:cNvPr id="23556" name="Picture 2" descr="http://g.idnes.cz/u/free.gif">
            <a:extLst>
              <a:ext uri="{FF2B5EF4-FFF2-40B4-BE49-F238E27FC236}">
                <a16:creationId xmlns:a16="http://schemas.microsoft.com/office/drawing/2014/main" id="{79FD1C36-1930-A0D2-7EF4-9E3EE128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g.idnes.cz/u/free.gif">
            <a:extLst>
              <a:ext uri="{FF2B5EF4-FFF2-40B4-BE49-F238E27FC236}">
                <a16:creationId xmlns:a16="http://schemas.microsoft.com/office/drawing/2014/main" id="{23396C59-7B09-973E-B451-D9FD3BA2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http://www.made-in-china.com/image/2f0j00FMSTOzhRfWqvM/Infrared-Interactive-Whiteboard-DS-9082HI-.jpg">
            <a:extLst>
              <a:ext uri="{FF2B5EF4-FFF2-40B4-BE49-F238E27FC236}">
                <a16:creationId xmlns:a16="http://schemas.microsoft.com/office/drawing/2014/main" id="{88A9BAE9-0763-717A-4E2B-D785B46F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3500438"/>
            <a:ext cx="28797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 descr="Infrared Interactive Whiteboard">
            <a:extLst>
              <a:ext uri="{FF2B5EF4-FFF2-40B4-BE49-F238E27FC236}">
                <a16:creationId xmlns:a16="http://schemas.microsoft.com/office/drawing/2014/main" id="{3AEC9073-2805-1E53-02FE-9BA4025B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3500438"/>
            <a:ext cx="27622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3">
            <a:extLst>
              <a:ext uri="{FF2B5EF4-FFF2-40B4-BE49-F238E27FC236}">
                <a16:creationId xmlns:a16="http://schemas.microsoft.com/office/drawing/2014/main" id="{E336DB43-286B-0A6F-A23B-0DA8D374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502025"/>
            <a:ext cx="28956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02B7C27-9DC1-F0A6-4358-4FE05BCFE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988"/>
            <a:ext cx="84328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infračervená technologie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IR LED síť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5E34AC3-BA87-0F88-5690-30EB2B58C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728075" cy="57927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Systém je tvořen hustou sítí infračervených paprsků, která se vsunutím jakéhokoli předmětu na určitém místě přeruší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 aktivaci některého bodu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lze užít ruku nebo jakýkoli předmět 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Není nutné dotýkat se přímo podkladu a je zde i možný multi-touch </a:t>
            </a: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2" descr="http://g.idnes.cz/u/free.gif">
            <a:extLst>
              <a:ext uri="{FF2B5EF4-FFF2-40B4-BE49-F238E27FC236}">
                <a16:creationId xmlns:a16="http://schemas.microsoft.com/office/drawing/2014/main" id="{F4261A3F-9AB8-BB81-1B55-F21D0E51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g.idnes.cz/u/free.gif">
            <a:extLst>
              <a:ext uri="{FF2B5EF4-FFF2-40B4-BE49-F238E27FC236}">
                <a16:creationId xmlns:a16="http://schemas.microsoft.com/office/drawing/2014/main" id="{003FAC12-F882-C86A-4B28-89A62BC3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http://upload.ecvv.com/upload/Product/20091/China_57_inch_Infrared_touch_display_Advertising_Touch_Screen2009131735104.gif">
            <a:extLst>
              <a:ext uri="{FF2B5EF4-FFF2-40B4-BE49-F238E27FC236}">
                <a16:creationId xmlns:a16="http://schemas.microsoft.com/office/drawing/2014/main" id="{CF3A3202-8F0C-9248-5381-83D231365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928938"/>
            <a:ext cx="47498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http://www.minniscomms.com.au/images/Minnis/ET08May_Hitachi.jpg">
            <a:extLst>
              <a:ext uri="{FF2B5EF4-FFF2-40B4-BE49-F238E27FC236}">
                <a16:creationId xmlns:a16="http://schemas.microsoft.com/office/drawing/2014/main" id="{8C239FE5-57D2-2603-73A7-7B1E7F63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925763"/>
            <a:ext cx="3992563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ovéPole 7">
            <a:extLst>
              <a:ext uri="{FF2B5EF4-FFF2-40B4-BE49-F238E27FC236}">
                <a16:creationId xmlns:a16="http://schemas.microsoft.com/office/drawing/2014/main" id="{5A3D35E7-331E-9578-9A05-BC53EB5A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300" y="3014663"/>
            <a:ext cx="193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/>
              <a:t>Hitachi</a:t>
            </a:r>
          </a:p>
        </p:txBody>
      </p:sp>
      <p:sp>
        <p:nvSpPr>
          <p:cNvPr id="24585" name="TextovéPole 9">
            <a:extLst>
              <a:ext uri="{FF2B5EF4-FFF2-40B4-BE49-F238E27FC236}">
                <a16:creationId xmlns:a16="http://schemas.microsoft.com/office/drawing/2014/main" id="{2C6FF4A7-4FD5-82BB-244F-37D27E42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548" y="5708650"/>
            <a:ext cx="20267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solidFill>
                  <a:schemeClr val="bg1"/>
                </a:solidFill>
              </a:rPr>
              <a:t>Panasonic Plasma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www.onfinity.cz/~info/on_cz/files/obrazky/schema_cm2.jpg">
            <a:extLst>
              <a:ext uri="{FF2B5EF4-FFF2-40B4-BE49-F238E27FC236}">
                <a16:creationId xmlns:a16="http://schemas.microsoft.com/office/drawing/2014/main" id="{72CD2436-92CE-8354-13B4-9AFE0532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811713"/>
            <a:ext cx="48037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8315682D-C3F5-E3C4-2970-EB44AC4C1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988"/>
            <a:ext cx="8229600" cy="784225"/>
          </a:xfrm>
        </p:spPr>
        <p:txBody>
          <a:bodyPr/>
          <a:lstStyle/>
          <a:p>
            <a:pPr marL="514350" indent="-514350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infračervená technologie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IR ukazatel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E9C22A1-2300-2AE7-37CC-E1527F843E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8288" y="873125"/>
            <a:ext cx="8647112" cy="59848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libovolnou plochu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je promítán obraz z projektoru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Obraz je snímán IR kamerou nebo speciálním IR snímačem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Ovládání se provádí pomocí IR LED stylusu, IR LED ukazovátka nebo laserového IR ukazovátka 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projektory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mají snímače a vysílače IR zabudovány </a:t>
            </a:r>
          </a:p>
        </p:txBody>
      </p:sp>
      <p:pic>
        <p:nvPicPr>
          <p:cNvPr id="25605" name="Picture 2" descr="http://g.idnes.cz/u/free.gif">
            <a:extLst>
              <a:ext uri="{FF2B5EF4-FFF2-40B4-BE49-F238E27FC236}">
                <a16:creationId xmlns:a16="http://schemas.microsoft.com/office/drawing/2014/main" id="{032FC696-75F7-2BE1-42C6-FDF2FBDD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g.idnes.cz/u/free.gif">
            <a:extLst>
              <a:ext uri="{FF2B5EF4-FFF2-40B4-BE49-F238E27FC236}">
                <a16:creationId xmlns:a16="http://schemas.microsoft.com/office/drawing/2014/main" id="{91344DC8-469A-6019-4321-64131557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>
            <a:extLst>
              <a:ext uri="{FF2B5EF4-FFF2-40B4-BE49-F238E27FC236}">
                <a16:creationId xmlns:a16="http://schemas.microsoft.com/office/drawing/2014/main" id="{843A69E2-0A58-49DC-D836-EBDAA544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782888"/>
            <a:ext cx="21002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08" name="Picture 10">
            <a:extLst>
              <a:ext uri="{FF2B5EF4-FFF2-40B4-BE49-F238E27FC236}">
                <a16:creationId xmlns:a16="http://schemas.microsoft.com/office/drawing/2014/main" id="{FAF2E25F-19BF-3755-6A82-27DF03E6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826000"/>
            <a:ext cx="28638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09" name="Picture 1">
            <a:extLst>
              <a:ext uri="{FF2B5EF4-FFF2-40B4-BE49-F238E27FC236}">
                <a16:creationId xmlns:a16="http://schemas.microsoft.com/office/drawing/2014/main" id="{57F4E008-A708-FAED-280B-567B0041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782888"/>
            <a:ext cx="19605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10" name="Picture 5">
            <a:extLst>
              <a:ext uri="{FF2B5EF4-FFF2-40B4-BE49-F238E27FC236}">
                <a16:creationId xmlns:a16="http://schemas.microsoft.com/office/drawing/2014/main" id="{FE6C2C88-CD57-4D65-B6B4-3E1CBCCD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952875"/>
            <a:ext cx="42179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11" name="Picture 9">
            <a:extLst>
              <a:ext uri="{FF2B5EF4-FFF2-40B4-BE49-F238E27FC236}">
                <a16:creationId xmlns:a16="http://schemas.microsoft.com/office/drawing/2014/main" id="{F327FBF6-2B73-7178-57BC-185F8C25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906713"/>
            <a:ext cx="1570037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12" name="Picture 6" descr="http://www.ppc-online.cz/administrace/data/userfiles/image/CM2MAX_a_CM2.jpg">
            <a:extLst>
              <a:ext uri="{FF2B5EF4-FFF2-40B4-BE49-F238E27FC236}">
                <a16:creationId xmlns:a16="http://schemas.microsoft.com/office/drawing/2014/main" id="{6FB8CDC6-B143-CC8A-584B-120CE7DD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906713"/>
            <a:ext cx="2503488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80A2E45-96EE-6B32-618D-FC1634301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8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g) ultrazvuková technologie </a:t>
            </a:r>
            <a:r>
              <a:rPr lang="cs-CZ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akustická vlna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45421CE-62BF-71F0-1615-2AE7B7A8D6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842963"/>
            <a:ext cx="8647113" cy="6015037"/>
          </a:xfrm>
        </p:spPr>
        <p:txBody>
          <a:bodyPr/>
          <a:lstStyle/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Displej s povrchovou akustickou vlnou  (Surface Acoustic Wave). 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V rozích pevné průhledné vrstvy nad displejem jsou umístěny vysílače a přijímače signálu s frekvencí 5 MHz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Vložením předmětu se šíření vln změní a jednotka vyhodnotí polohu </a:t>
            </a: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2" descr="http://g.idnes.cz/u/free.gif">
            <a:extLst>
              <a:ext uri="{FF2B5EF4-FFF2-40B4-BE49-F238E27FC236}">
                <a16:creationId xmlns:a16="http://schemas.microsoft.com/office/drawing/2014/main" id="{9E0A107D-05E3-7324-EC7D-E4CC7564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g.idnes.cz/u/free.gif">
            <a:extLst>
              <a:ext uri="{FF2B5EF4-FFF2-40B4-BE49-F238E27FC236}">
                <a16:creationId xmlns:a16="http://schemas.microsoft.com/office/drawing/2014/main" id="{9F6737D2-61AD-2B0A-E874-834EE232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http://www.planarembedded.com/technology/touch/images/SAW_final.jpg">
            <a:extLst>
              <a:ext uri="{FF2B5EF4-FFF2-40B4-BE49-F238E27FC236}">
                <a16:creationId xmlns:a16="http://schemas.microsoft.com/office/drawing/2014/main" id="{70F49A8C-F769-4E65-2455-84963411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760663"/>
            <a:ext cx="4087813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34AAC054-D561-3692-9B68-30E42851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0800"/>
            <a:ext cx="28305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632" name="Picture 8">
            <a:extLst>
              <a:ext uri="{FF2B5EF4-FFF2-40B4-BE49-F238E27FC236}">
                <a16:creationId xmlns:a16="http://schemas.microsoft.com/office/drawing/2014/main" id="{7A318A16-226A-909E-E7B1-7C6D3FA4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5211763"/>
            <a:ext cx="20224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633" name="Picture 11">
            <a:extLst>
              <a:ext uri="{FF2B5EF4-FFF2-40B4-BE49-F238E27FC236}">
                <a16:creationId xmlns:a16="http://schemas.microsoft.com/office/drawing/2014/main" id="{3D626349-00C9-3561-44EB-5061D415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73600"/>
            <a:ext cx="253206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6634" name="Obdélník 1">
            <a:extLst>
              <a:ext uri="{FF2B5EF4-FFF2-40B4-BE49-F238E27FC236}">
                <a16:creationId xmlns:a16="http://schemas.microsoft.com/office/drawing/2014/main" id="{114A66EF-1E56-615A-1E40-23619907A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2503488"/>
            <a:ext cx="452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http://www.elotouch.com/Technologies/IntelliTouch/howitworks.asp</a:t>
            </a:r>
            <a:endParaRPr lang="cs-CZ" altLang="cs-CZ" sz="1200" dirty="0">
              <a:solidFill>
                <a:srgbClr val="FFFF00"/>
              </a:solidFill>
            </a:endParaRPr>
          </a:p>
          <a:p>
            <a:endParaRPr lang="cs-CZ" altLang="cs-CZ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823A624-8150-3D8F-DF9E-B5EF6896D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0"/>
            <a:ext cx="8229600" cy="779463"/>
          </a:xfrm>
        </p:spPr>
        <p:txBody>
          <a:bodyPr/>
          <a:lstStyle/>
          <a:p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ultrazvuková technologie </a:t>
            </a:r>
            <a:r>
              <a:rPr lang="cs-CZ" altLang="cs-CZ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paralaxa</a:t>
            </a:r>
            <a:endParaRPr lang="cs-CZ" altLang="cs-CZ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742854D-94C4-2456-C306-16D495322D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Sytém se skládá ze základové stanice snímající dvěma mikrofony ultrazvukové signály jednotlivých stylusů – vysílačů ultrazvuku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Z rozdílů časů odezvy stylusu mezi mikrofony se vypočte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poloha stylusu a předá se spolu s informací o použité barvě do počítače </a:t>
            </a:r>
          </a:p>
          <a:p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2" descr="http://g.idnes.cz/u/free.gif">
            <a:extLst>
              <a:ext uri="{FF2B5EF4-FFF2-40B4-BE49-F238E27FC236}">
                <a16:creationId xmlns:a16="http://schemas.microsoft.com/office/drawing/2014/main" id="{10CF94C7-9925-B2B6-F439-4C831F63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g.idnes.cz/u/free.gif">
            <a:extLst>
              <a:ext uri="{FF2B5EF4-FFF2-40B4-BE49-F238E27FC236}">
                <a16:creationId xmlns:a16="http://schemas.microsoft.com/office/drawing/2014/main" id="{6CAFD1C7-5950-02C6-0CFD-960BAD90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>
            <a:extLst>
              <a:ext uri="{FF2B5EF4-FFF2-40B4-BE49-F238E27FC236}">
                <a16:creationId xmlns:a16="http://schemas.microsoft.com/office/drawing/2014/main" id="{17814113-4DF0-DE79-7002-B335234F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795588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5" name="Picture 3">
            <a:extLst>
              <a:ext uri="{FF2B5EF4-FFF2-40B4-BE49-F238E27FC236}">
                <a16:creationId xmlns:a16="http://schemas.microsoft.com/office/drawing/2014/main" id="{4295A393-E155-9216-170F-00F60F75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4468813"/>
            <a:ext cx="239236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6" name="Picture 12" descr="http://www.luidiauk.com/products/images/eBeam%20Integral%20in%20use_large.jpg">
            <a:extLst>
              <a:ext uri="{FF2B5EF4-FFF2-40B4-BE49-F238E27FC236}">
                <a16:creationId xmlns:a16="http://schemas.microsoft.com/office/drawing/2014/main" id="{FD1D469A-E7F2-FB78-DAB5-A3B24AD5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809875"/>
            <a:ext cx="27320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ovéPole 7">
            <a:extLst>
              <a:ext uri="{FF2B5EF4-FFF2-40B4-BE49-F238E27FC236}">
                <a16:creationId xmlns:a16="http://schemas.microsoft.com/office/drawing/2014/main" id="{4F6395A5-10D8-FF63-9962-B722E365A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775" y="2801938"/>
            <a:ext cx="1403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eBeam</a:t>
            </a:r>
          </a:p>
        </p:txBody>
      </p:sp>
      <p:pic>
        <p:nvPicPr>
          <p:cNvPr id="27658" name="Picture 12" descr="http://www.luidia.com/typo3temp/pics/96a935c66a.jpg">
            <a:extLst>
              <a:ext uri="{FF2B5EF4-FFF2-40B4-BE49-F238E27FC236}">
                <a16:creationId xmlns:a16="http://schemas.microsoft.com/office/drawing/2014/main" id="{E5496C1F-B659-C5C0-A0B8-F9EEEE22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3016250"/>
            <a:ext cx="23812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3">
            <a:extLst>
              <a:ext uri="{FF2B5EF4-FFF2-40B4-BE49-F238E27FC236}">
                <a16:creationId xmlns:a16="http://schemas.microsoft.com/office/drawing/2014/main" id="{AED033B1-5DD9-0AF2-EB2D-DA125374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5095875"/>
            <a:ext cx="282733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60" name="TextovéPole 7">
            <a:extLst>
              <a:ext uri="{FF2B5EF4-FFF2-40B4-BE49-F238E27FC236}">
                <a16:creationId xmlns:a16="http://schemas.microsoft.com/office/drawing/2014/main" id="{D3E5160E-C53E-4711-9BCF-80AC89379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5095875"/>
            <a:ext cx="155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eBeam Edge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://www.blogcdn.com/www.engadget.com/media/2007/10/hitachi-starboard-fx77.jpg">
            <a:hlinkClick r:id="rId3"/>
            <a:extLst>
              <a:ext uri="{FF2B5EF4-FFF2-40B4-BE49-F238E27FC236}">
                <a16:creationId xmlns:a16="http://schemas.microsoft.com/office/drawing/2014/main" id="{ABA6A619-69E5-43F7-9E36-AEAE22CE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586038"/>
            <a:ext cx="407035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5AFC249D-72BA-F9CD-CDE8-83C57F168F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55675"/>
            <a:ext cx="8647113" cy="5902325"/>
          </a:xfrm>
        </p:spPr>
        <p:txBody>
          <a:bodyPr/>
          <a:lstStyle/>
          <a:p>
            <a:pPr marL="355600" indent="-355600"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Tabule má v rozích ultrazvukové a infračervené snímače</a:t>
            </a:r>
          </a:p>
          <a:p>
            <a:pPr marL="355600" indent="-355600"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Stylus (pero) vysílá ultrazvuk a zároveň infračervený paprsek</a:t>
            </a:r>
          </a:p>
          <a:p>
            <a:pPr marL="355600" indent="-355600"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 přijmutí obou signálů se vyhodnotí prodleva mezi oběma signály (podobně jako blesk a hrom) a vypočte se poloha stylusu. 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4877B19-ABA4-8660-EFD2-FC024568C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8575675" cy="7794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h) ultrazvuková + infračervená technologie</a:t>
            </a:r>
            <a:endParaRPr lang="cs-CZ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2" descr="http://g.idnes.cz/u/free.gif">
            <a:extLst>
              <a:ext uri="{FF2B5EF4-FFF2-40B4-BE49-F238E27FC236}">
                <a16:creationId xmlns:a16="http://schemas.microsoft.com/office/drawing/2014/main" id="{7F52F988-380A-08D2-6432-8577512B8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http://g.idnes.cz/u/free.gif">
            <a:extLst>
              <a:ext uri="{FF2B5EF4-FFF2-40B4-BE49-F238E27FC236}">
                <a16:creationId xmlns:a16="http://schemas.microsoft.com/office/drawing/2014/main" id="{84F4181A-0065-2E82-97AA-536ACB69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ovéPole 7">
            <a:extLst>
              <a:ext uri="{FF2B5EF4-FFF2-40B4-BE49-F238E27FC236}">
                <a16:creationId xmlns:a16="http://schemas.microsoft.com/office/drawing/2014/main" id="{53FA6DEF-ED96-E2FD-DD70-EF8DD8606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316663"/>
            <a:ext cx="1760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Hitachi FX 77</a:t>
            </a:r>
          </a:p>
        </p:txBody>
      </p:sp>
      <p:pic>
        <p:nvPicPr>
          <p:cNvPr id="28680" name="Picture 4" descr="http://www.elektrodirect.cz/obrazky/127620/triumph-board-ultra-78-usb-interaktivni-tabule-original.jpg">
            <a:extLst>
              <a:ext uri="{FF2B5EF4-FFF2-40B4-BE49-F238E27FC236}">
                <a16:creationId xmlns:a16="http://schemas.microsoft.com/office/drawing/2014/main" id="{72B026AB-9FE9-93A7-4789-D53853C9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586038"/>
            <a:ext cx="40433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" descr="http://www.triumphboard.com/media/uploads/products/products/tb-portable.png">
            <a:extLst>
              <a:ext uri="{FF2B5EF4-FFF2-40B4-BE49-F238E27FC236}">
                <a16:creationId xmlns:a16="http://schemas.microsoft.com/office/drawing/2014/main" id="{3C5214D9-ED58-E3C9-C00F-EB0C12DE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5380038"/>
            <a:ext cx="14525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ovéPole 7">
            <a:extLst>
              <a:ext uri="{FF2B5EF4-FFF2-40B4-BE49-F238E27FC236}">
                <a16:creationId xmlns:a16="http://schemas.microsoft.com/office/drawing/2014/main" id="{CE240A32-2531-B5ED-3917-77CEF8CE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4752975"/>
            <a:ext cx="1760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Triumph Board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54C4B93C-236B-1E02-3F66-1DA16EF64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55675"/>
            <a:ext cx="8782050" cy="5902325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Disperzní signál - detekce mechanické energie (2002 - 3M)</a:t>
            </a:r>
          </a:p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Rozpoznání akustického pulzu  (2006 – Elo) </a:t>
            </a:r>
          </a:p>
          <a:p>
            <a:pPr marL="355600" indent="-355600">
              <a:spcBef>
                <a:spcPts val="12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Piezoelektrické snímače umístěné na různých místech okolo obrazovky</a:t>
            </a:r>
          </a:p>
          <a:p>
            <a:pPr marL="355600" indent="-355600">
              <a:spcBef>
                <a:spcPct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Snímače přeměňují mechanickou energii doteku (vibrace) na elektrický signál</a:t>
            </a:r>
          </a:p>
          <a:p>
            <a:pPr marL="355600" indent="-355600">
              <a:spcBef>
                <a:spcPct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Signály zpracuje algoritmus pro určení místa doteku </a:t>
            </a: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079153D-BE45-CDB2-D718-2970209F0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8575675" cy="779463"/>
          </a:xfrm>
        </p:spPr>
        <p:txBody>
          <a:bodyPr/>
          <a:lstStyle/>
          <a:p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 rozpoznání pulzu</a:t>
            </a:r>
            <a:endParaRPr lang="cs-CZ" altLang="cs-CZ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2" descr="http://g.idnes.cz/u/free.gif">
            <a:extLst>
              <a:ext uri="{FF2B5EF4-FFF2-40B4-BE49-F238E27FC236}">
                <a16:creationId xmlns:a16="http://schemas.microsoft.com/office/drawing/2014/main" id="{6B5EEF64-D251-4E19-A02B-6E9A610A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http://g.idnes.cz/u/free.gif">
            <a:extLst>
              <a:ext uri="{FF2B5EF4-FFF2-40B4-BE49-F238E27FC236}">
                <a16:creationId xmlns:a16="http://schemas.microsoft.com/office/drawing/2014/main" id="{A5E74933-E0E7-D914-66D5-DEC46309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Skupina 3">
            <a:extLst>
              <a:ext uri="{FF2B5EF4-FFF2-40B4-BE49-F238E27FC236}">
                <a16:creationId xmlns:a16="http://schemas.microsoft.com/office/drawing/2014/main" id="{469DA1A4-607A-4D03-6BFF-32ED39DDB312}"/>
              </a:ext>
            </a:extLst>
          </p:cNvPr>
          <p:cNvGrpSpPr>
            <a:grpSpLocks/>
          </p:cNvGrpSpPr>
          <p:nvPr/>
        </p:nvGrpSpPr>
        <p:grpSpPr bwMode="auto">
          <a:xfrm>
            <a:off x="727075" y="4010025"/>
            <a:ext cx="6665913" cy="2628900"/>
            <a:chOff x="727129" y="4009727"/>
            <a:chExt cx="6665563" cy="2628901"/>
          </a:xfrm>
        </p:grpSpPr>
        <p:pic>
          <p:nvPicPr>
            <p:cNvPr id="29703" name="Picture 2" descr="http://touchsystems.com/images/acousticpulse.jpg">
              <a:extLst>
                <a:ext uri="{FF2B5EF4-FFF2-40B4-BE49-F238E27FC236}">
                  <a16:creationId xmlns:a16="http://schemas.microsoft.com/office/drawing/2014/main" id="{632A82FF-255F-526D-E351-151166809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29" y="4009727"/>
              <a:ext cx="5048250" cy="262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ovéPole 7">
              <a:extLst>
                <a:ext uri="{FF2B5EF4-FFF2-40B4-BE49-F238E27FC236}">
                  <a16:creationId xmlns:a16="http://schemas.microsoft.com/office/drawing/2014/main" id="{563AFE10-C451-ECCD-F383-1F0AE640D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6167" y="5930847"/>
              <a:ext cx="2646525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cs-CZ" sz="2000">
                  <a:solidFill>
                    <a:schemeClr val="bg1"/>
                  </a:solidFill>
                  <a:cs typeface="Times New Roman" panose="02020603050405020304" pitchFamily="18" charset="0"/>
                </a:rPr>
                <a:t>Piezoelektrické snímače</a:t>
              </a:r>
              <a:endParaRPr lang="cs-CZ" altLang="cs-CZ" sz="2000">
                <a:solidFill>
                  <a:schemeClr val="bg1"/>
                </a:solidFill>
              </a:endParaRPr>
            </a:p>
          </p:txBody>
        </p:sp>
        <p:sp>
          <p:nvSpPr>
            <p:cNvPr id="29705" name="Obdélník 2">
              <a:extLst>
                <a:ext uri="{FF2B5EF4-FFF2-40B4-BE49-F238E27FC236}">
                  <a16:creationId xmlns:a16="http://schemas.microsoft.com/office/drawing/2014/main" id="{2D49D694-4B67-F26F-01F9-D32DCFFE3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304" y="5533325"/>
              <a:ext cx="184731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9706" name="Obdélník 15">
              <a:extLst>
                <a:ext uri="{FF2B5EF4-FFF2-40B4-BE49-F238E27FC236}">
                  <a16:creationId xmlns:a16="http://schemas.microsoft.com/office/drawing/2014/main" id="{B72FF78D-2DE3-B9A4-F3A0-138A203F6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304" y="6284790"/>
              <a:ext cx="863593" cy="3352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4914AC10-5F89-294C-BE65-1D1FA74DE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8275" y="955675"/>
            <a:ext cx="8867775" cy="5902325"/>
          </a:xfrm>
        </p:spPr>
        <p:txBody>
          <a:bodyPr/>
          <a:lstStyle/>
          <a:p>
            <a:pPr marL="355600" indent="-355600">
              <a:spcBef>
                <a:spcPct val="0"/>
              </a:spcBef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Dotykový senzor je umístěn uvnitř pixelů (jako součást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subpixelu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55600" indent="-355600">
              <a:spcBef>
                <a:spcPct val="0"/>
              </a:spcBef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se jednat o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fotosenzor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mikrospínač, nebo kapacitní čidlo</a:t>
            </a: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Bef>
                <a:spcPct val="0"/>
              </a:spcBef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Kapacitní či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resistivní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senzory mohou </a:t>
            </a:r>
          </a:p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být umístěny jako XY mřížka též  nad </a:t>
            </a:r>
          </a:p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nebo pod RGB filtry (</a:t>
            </a:r>
            <a:r>
              <a:rPr lang="cs-CZ" altLang="cs-CZ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on-cell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55600" indent="-355600">
              <a:spcBef>
                <a:spcPct val="0"/>
              </a:spcBef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Kapacitní či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resistivní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senzory mohou </a:t>
            </a:r>
          </a:p>
          <a:p>
            <a:pPr marL="0" indent="0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být natištěny jako XY mřížka svrchu na plochu displeje (</a:t>
            </a:r>
            <a:r>
              <a:rPr lang="cs-CZ" altLang="cs-CZ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cs-CZ" altLang="cs-CZ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-cell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6677297-1727-86B8-C5B4-FC41D8E6C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8575675" cy="779463"/>
          </a:xfrm>
        </p:spPr>
        <p:txBody>
          <a:bodyPr/>
          <a:lstStyle/>
          <a:p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j) in-cell (on-cell, out-cell) technologie</a:t>
            </a:r>
            <a:endParaRPr lang="cs-CZ" altLang="cs-CZ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2" descr="http://g.idnes.cz/u/free.gif">
            <a:extLst>
              <a:ext uri="{FF2B5EF4-FFF2-40B4-BE49-F238E27FC236}">
                <a16:creationId xmlns:a16="http://schemas.microsoft.com/office/drawing/2014/main" id="{328B1159-FA62-AF11-7C7E-72BC6594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g.idnes.cz/u/free.gif">
            <a:extLst>
              <a:ext uri="{FF2B5EF4-FFF2-40B4-BE49-F238E27FC236}">
                <a16:creationId xmlns:a16="http://schemas.microsoft.com/office/drawing/2014/main" id="{A8F2C0E4-F2AF-5B46-3F16-93F46CAA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 descr="http://www.sidmembers.org/idonline/issues/2010/03/art5/GIFS/Fig_1.jpg">
            <a:hlinkClick r:id="rId4"/>
            <a:extLst>
              <a:ext uri="{FF2B5EF4-FFF2-40B4-BE49-F238E27FC236}">
                <a16:creationId xmlns:a16="http://schemas.microsoft.com/office/drawing/2014/main" id="{8DE725CF-F700-6894-8D47-58469C94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792288"/>
            <a:ext cx="45212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>
            <a:extLst>
              <a:ext uri="{FF2B5EF4-FFF2-40B4-BE49-F238E27FC236}">
                <a16:creationId xmlns:a16="http://schemas.microsoft.com/office/drawing/2014/main" id="{CC276F09-3FA3-0481-5AAE-FA104292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792288"/>
            <a:ext cx="16097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728" name="Picture 11">
            <a:extLst>
              <a:ext uri="{FF2B5EF4-FFF2-40B4-BE49-F238E27FC236}">
                <a16:creationId xmlns:a16="http://schemas.microsoft.com/office/drawing/2014/main" id="{2FEE1AA4-C10D-2B10-5BA8-455D2B98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792288"/>
            <a:ext cx="1590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729" name="Picture 12">
            <a:extLst>
              <a:ext uri="{FF2B5EF4-FFF2-40B4-BE49-F238E27FC236}">
                <a16:creationId xmlns:a16="http://schemas.microsoft.com/office/drawing/2014/main" id="{AA4A138A-D156-95DF-D83F-FE43C89D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805238"/>
            <a:ext cx="18002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30730" name="Skupina 1">
            <a:extLst>
              <a:ext uri="{FF2B5EF4-FFF2-40B4-BE49-F238E27FC236}">
                <a16:creationId xmlns:a16="http://schemas.microsoft.com/office/drawing/2014/main" id="{72FE9728-31E8-F9E2-3E7C-F68E15A1A07A}"/>
              </a:ext>
            </a:extLst>
          </p:cNvPr>
          <p:cNvGrpSpPr>
            <a:grpSpLocks/>
          </p:cNvGrpSpPr>
          <p:nvPr/>
        </p:nvGrpSpPr>
        <p:grpSpPr bwMode="auto">
          <a:xfrm>
            <a:off x="7196138" y="3795713"/>
            <a:ext cx="1876425" cy="2076450"/>
            <a:chOff x="6746912" y="3795309"/>
            <a:chExt cx="2181225" cy="2076450"/>
          </a:xfrm>
        </p:grpSpPr>
        <p:pic>
          <p:nvPicPr>
            <p:cNvPr id="30731" name="Picture 13">
              <a:extLst>
                <a:ext uri="{FF2B5EF4-FFF2-40B4-BE49-F238E27FC236}">
                  <a16:creationId xmlns:a16="http://schemas.microsoft.com/office/drawing/2014/main" id="{9A5EED85-72C8-B536-5377-4E998FC8A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912" y="3795309"/>
              <a:ext cx="2181225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0732" name="Obdélník 15">
              <a:extLst>
                <a:ext uri="{FF2B5EF4-FFF2-40B4-BE49-F238E27FC236}">
                  <a16:creationId xmlns:a16="http://schemas.microsoft.com/office/drawing/2014/main" id="{199BE78E-C411-E5D9-D929-A19D4FD18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3299" y="5076960"/>
              <a:ext cx="337716" cy="3352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733" name="Obdélník 15">
              <a:extLst>
                <a:ext uri="{FF2B5EF4-FFF2-40B4-BE49-F238E27FC236}">
                  <a16:creationId xmlns:a16="http://schemas.microsoft.com/office/drawing/2014/main" id="{793DE330-91DE-3EA0-3328-9FD3FB4CD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3299" y="5519402"/>
              <a:ext cx="337716" cy="3352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24122AE-5666-9A13-F05A-38A7A3C86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82EFCDA-768B-482F-787C-D16FC2DFB9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663" y="1000125"/>
            <a:ext cx="9050337" cy="5857875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1965  E.A. Johnson - první monitor ovládaný dotykem 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		  - kapacitní technologie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		           (1973 využitelné)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4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1971 - G. Samuel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Hurst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resistivní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technologie          							   (1975 patent, 1982 využitelné)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2" descr="http://g.idnes.cz/u/free.gif">
            <a:extLst>
              <a:ext uri="{FF2B5EF4-FFF2-40B4-BE49-F238E27FC236}">
                <a16:creationId xmlns:a16="http://schemas.microsoft.com/office/drawing/2014/main" id="{92A6D1DA-BF20-3E42-D4D7-B3773B49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http://g.idnes.cz/u/free.gif">
            <a:extLst>
              <a:ext uri="{FF2B5EF4-FFF2-40B4-BE49-F238E27FC236}">
                <a16:creationId xmlns:a16="http://schemas.microsoft.com/office/drawing/2014/main" id="{42AEE871-67AF-DCF8-B001-44D97A8A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http://www.billbuxton.com/inputTimelineAssets/Johnson%201965%20touchscreen.jpg">
            <a:extLst>
              <a:ext uri="{FF2B5EF4-FFF2-40B4-BE49-F238E27FC236}">
                <a16:creationId xmlns:a16="http://schemas.microsoft.com/office/drawing/2014/main" id="{A6EFD857-0F55-A9A9-79A1-10B98B6D1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547813"/>
            <a:ext cx="28368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http://cdn.arstechnica.net/wp-content/uploads/2013/03/accusk.jpg">
            <a:extLst>
              <a:ext uri="{FF2B5EF4-FFF2-40B4-BE49-F238E27FC236}">
                <a16:creationId xmlns:a16="http://schemas.microsoft.com/office/drawing/2014/main" id="{A4430CB0-5400-A276-FC6E-48C4F1EF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265613"/>
            <a:ext cx="3810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C6F5241-84F5-9375-EDB0-19CE072F5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263" y="1000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média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B58D07B-EE84-CBF0-0F12-632B780FCD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884238"/>
            <a:ext cx="8982075" cy="5973762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Multiméduim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(obecně)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užívání různých médií k efektivnímu zprostředkování informací pomocí technických prostředků (počítače) a jejich kombinovanou komunikaci po více kanálech</a:t>
            </a:r>
          </a:p>
          <a:p>
            <a:pPr>
              <a:defRPr/>
            </a:pP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Lineární multimédium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obsah kontinuálně zprostředkováván 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Nelineární (pravé, interaktivní) multimédium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označuje funkční celek uzpůsobený pro přenos různorodých dat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práci s nimi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Představuje integraci textu, grafiky, zvuku, videa i animací         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 spojení s interaktivitou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za účelem efektivního zprostředkování informací.  </a:t>
            </a:r>
          </a:p>
          <a:p>
            <a:pPr lvl="1"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Umožňuje uživateli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interaktivně zasahovat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do jednotlivých informačních bloků rozličným, volitelným přístupem.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Hypermédium</a:t>
            </a:r>
            <a:r>
              <a:rPr lang="cs-CZ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 pravé multimédium obohacené o možnost provádět propojení nesekvenčních asociací (nelineární postup) mezi médii prostřednictvím sítě uzlů a vazeb</a:t>
            </a:r>
          </a:p>
          <a:p>
            <a:pPr lvl="1">
              <a:defRPr/>
            </a:pPr>
            <a:endParaRPr lang="cs-CZ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C75748D-D249-3C5B-817B-246332612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5E6DA0E-9C5A-EFC1-F9CB-10AF504AA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9713" y="1065213"/>
            <a:ext cx="8772525" cy="5792787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1972  terminál systému PLATO IV - infračervená technologie          					      v rámečku 16x16 bodů 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1982 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Nimish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Mehta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Multi-Touch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Input – optická technologie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         snímání kamerou pod plochou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 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první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multidotykový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multi-touch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displej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 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" descr="http://g.idnes.cz/u/free.gif">
            <a:extLst>
              <a:ext uri="{FF2B5EF4-FFF2-40B4-BE49-F238E27FC236}">
                <a16:creationId xmlns:a16="http://schemas.microsoft.com/office/drawing/2014/main" id="{5B3F2F96-22B5-EBC0-1F7B-AED882DC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g.idnes.cz/u/free.gif">
            <a:extLst>
              <a:ext uri="{FF2B5EF4-FFF2-40B4-BE49-F238E27FC236}">
                <a16:creationId xmlns:a16="http://schemas.microsoft.com/office/drawing/2014/main" id="{B4E513F8-1443-401A-69A3-7ECD6223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4" name="Skupina 9">
            <a:extLst>
              <a:ext uri="{FF2B5EF4-FFF2-40B4-BE49-F238E27FC236}">
                <a16:creationId xmlns:a16="http://schemas.microsoft.com/office/drawing/2014/main" id="{FE0A51FD-17D7-B01B-2234-29537DE9B9E6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1968500"/>
            <a:ext cx="7826375" cy="2001838"/>
            <a:chOff x="650929" y="2023208"/>
            <a:chExt cx="7913462" cy="2388720"/>
          </a:xfrm>
        </p:grpSpPr>
        <p:pic>
          <p:nvPicPr>
            <p:cNvPr id="32777" name="Picture 5">
              <a:extLst>
                <a:ext uri="{FF2B5EF4-FFF2-40B4-BE49-F238E27FC236}">
                  <a16:creationId xmlns:a16="http://schemas.microsoft.com/office/drawing/2014/main" id="{E7A1C47F-87E6-864C-16F1-FD0CA72F3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668" y="2023208"/>
              <a:ext cx="2368103" cy="237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il_fi" descr="PLATO_IV">
              <a:extLst>
                <a:ext uri="{FF2B5EF4-FFF2-40B4-BE49-F238E27FC236}">
                  <a16:creationId xmlns:a16="http://schemas.microsoft.com/office/drawing/2014/main" id="{1A9CBA7E-7E0A-3C2D-9E50-6E31670ED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9" y="2025189"/>
              <a:ext cx="2386739" cy="238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4" descr="http://www.explorergroup.info/editorial/wp-content/uploads/2010/02/plato-terminal.jpg">
              <a:extLst>
                <a:ext uri="{FF2B5EF4-FFF2-40B4-BE49-F238E27FC236}">
                  <a16:creationId xmlns:a16="http://schemas.microsoft.com/office/drawing/2014/main" id="{53D202A8-6219-4242-E4E3-617668B82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775" y="2030426"/>
              <a:ext cx="3189616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5" name="Picture 2" descr="http://www.billbuxton.com/inputTimelineAssets/Mehta%20Device.jpg">
            <a:extLst>
              <a:ext uri="{FF2B5EF4-FFF2-40B4-BE49-F238E27FC236}">
                <a16:creationId xmlns:a16="http://schemas.microsoft.com/office/drawing/2014/main" id="{12CE1F9E-E7FC-AECC-6E73-25B79A674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4589463"/>
            <a:ext cx="247967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1">
            <a:extLst>
              <a:ext uri="{FF2B5EF4-FFF2-40B4-BE49-F238E27FC236}">
                <a16:creationId xmlns:a16="http://schemas.microsoft.com/office/drawing/2014/main" id="{21A65930-6C6B-AE4F-E989-7C132E66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292725"/>
            <a:ext cx="203676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3C00309-4CF8-11E3-7465-0AF4E76F25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6B23504-DE98-6AF0-1046-9A49657FA1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68375"/>
            <a:ext cx="8642350" cy="5889625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1983  Myron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Krueger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Video Place - gesta - předchůdce Xbox 					  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první optický systém, který může 			                           sledovat pohyby rukou 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1983  HP-150 - infračervená technologie ovládání MS DOS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2" descr="http://g.idnes.cz/u/free.gif">
            <a:extLst>
              <a:ext uri="{FF2B5EF4-FFF2-40B4-BE49-F238E27FC236}">
                <a16:creationId xmlns:a16="http://schemas.microsoft.com/office/drawing/2014/main" id="{145D4F06-7B0B-6C72-58CD-0F5F8C58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ttp://g.idnes.cz/u/free.gif">
            <a:extLst>
              <a:ext uri="{FF2B5EF4-FFF2-40B4-BE49-F238E27FC236}">
                <a16:creationId xmlns:a16="http://schemas.microsoft.com/office/drawing/2014/main" id="{5731A369-5B5C-AA03-DE51-6EB3FF10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http://cdn.arstechnica.net/wp-content/uploads/2013/03/videoplace_systemarchit.gif">
            <a:extLst>
              <a:ext uri="{FF2B5EF4-FFF2-40B4-BE49-F238E27FC236}">
                <a16:creationId xmlns:a16="http://schemas.microsoft.com/office/drawing/2014/main" id="{6BFC0122-A9C4-CCCD-9388-A0369FFD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566863"/>
            <a:ext cx="31623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 descr="http://www.billbuxton.com/MultitouchAssets/myronOvalSM.jpg">
            <a:extLst>
              <a:ext uri="{FF2B5EF4-FFF2-40B4-BE49-F238E27FC236}">
                <a16:creationId xmlns:a16="http://schemas.microsoft.com/office/drawing/2014/main" id="{159E33E0-A8CB-0427-3384-28E581E6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127250"/>
            <a:ext cx="250348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" descr="http://www.revistaproware.com/wp-content/uploads/2013/08/touch-screen-2.jpg">
            <a:hlinkClick r:id="rId6"/>
            <a:extLst>
              <a:ext uri="{FF2B5EF4-FFF2-40B4-BE49-F238E27FC236}">
                <a16:creationId xmlns:a16="http://schemas.microsoft.com/office/drawing/2014/main" id="{DBBECF45-C479-43AE-FC86-532265F8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4551363"/>
            <a:ext cx="337661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6" descr="http://cdn.arstechnica.net/wp-content/uploads/2013/03/800px-Hp150_touchscreen_20081129.jpg">
            <a:extLst>
              <a:ext uri="{FF2B5EF4-FFF2-40B4-BE49-F238E27FC236}">
                <a16:creationId xmlns:a16="http://schemas.microsoft.com/office/drawing/2014/main" id="{D0F38D10-7AE2-93D0-183D-54D9C766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551363"/>
            <a:ext cx="32099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" descr="http://www.zakros.com/ucb/idpF98/Class3/90gnI-videoplace1.jpeg">
            <a:extLst>
              <a:ext uri="{FF2B5EF4-FFF2-40B4-BE49-F238E27FC236}">
                <a16:creationId xmlns:a16="http://schemas.microsoft.com/office/drawing/2014/main" id="{81D5F6BC-8591-9261-6F89-A3694F8F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470150"/>
            <a:ext cx="21701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D35C2CA-7F16-D135-616A-001C36A75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38DFB7D-10A3-1845-73C0-0194F0808B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1985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Multi-Touch Tablet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kapacitní technologie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1985  Sensor Frame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optická technologie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  snímání senzory v rozích plochy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            ovládání až třemi prsty  </a:t>
            </a:r>
          </a:p>
        </p:txBody>
      </p:sp>
      <p:pic>
        <p:nvPicPr>
          <p:cNvPr id="34820" name="Picture 2" descr="http://g.idnes.cz/u/free.gif">
            <a:extLst>
              <a:ext uri="{FF2B5EF4-FFF2-40B4-BE49-F238E27FC236}">
                <a16:creationId xmlns:a16="http://schemas.microsoft.com/office/drawing/2014/main" id="{D22390F9-1D8C-DDC4-7C80-E165EBE3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g.idnes.cz/u/free.gif">
            <a:extLst>
              <a:ext uri="{FF2B5EF4-FFF2-40B4-BE49-F238E27FC236}">
                <a16:creationId xmlns:a16="http://schemas.microsoft.com/office/drawing/2014/main" id="{D163C12C-D0C5-68B3-18EB-72A4F835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http://www.billbuxton.com/DGPtouch.jpg">
            <a:extLst>
              <a:ext uri="{FF2B5EF4-FFF2-40B4-BE49-F238E27FC236}">
                <a16:creationId xmlns:a16="http://schemas.microsoft.com/office/drawing/2014/main" id="{5A354702-BDF5-3665-6BE5-BF164E4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600200"/>
            <a:ext cx="341947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http://www.billbuxton.com/MultitouchAssets/sensorFrameSM.jpg">
            <a:extLst>
              <a:ext uri="{FF2B5EF4-FFF2-40B4-BE49-F238E27FC236}">
                <a16:creationId xmlns:a16="http://schemas.microsoft.com/office/drawing/2014/main" id="{CF485A88-E827-0A0E-E411-C044456D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940050"/>
            <a:ext cx="250507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25EE7E3-33A7-7753-2B0B-D8E551C2D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047FD7C-DB69-3E9D-8D5B-5DBA2B381A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362950" cy="5319712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1992:  IBM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Smartphone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Simon - kapacitní technologie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1993  Apple - Newton </a:t>
            </a:r>
            <a:r>
              <a:rPr lang="cs-CZ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ersonal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igital </a:t>
            </a:r>
            <a:r>
              <a:rPr lang="cs-CZ" sz="2400" b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ssistant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  první rozpoznávání rukopisu u PDA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2" descr="http://g.idnes.cz/u/free.gif">
            <a:extLst>
              <a:ext uri="{FF2B5EF4-FFF2-40B4-BE49-F238E27FC236}">
                <a16:creationId xmlns:a16="http://schemas.microsoft.com/office/drawing/2014/main" id="{F37A142D-567A-BE7F-390D-9F853F95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g.idnes.cz/u/free.gif">
            <a:extLst>
              <a:ext uri="{FF2B5EF4-FFF2-40B4-BE49-F238E27FC236}">
                <a16:creationId xmlns:a16="http://schemas.microsoft.com/office/drawing/2014/main" id="{09D0A432-992A-D1C5-18AA-1A59B6459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 descr="http://www.billbuxton.com/MultitouchAssets/simon.jpg">
            <a:extLst>
              <a:ext uri="{FF2B5EF4-FFF2-40B4-BE49-F238E27FC236}">
                <a16:creationId xmlns:a16="http://schemas.microsoft.com/office/drawing/2014/main" id="{E2631667-8D5A-1F6F-3D30-D278713F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1630363"/>
            <a:ext cx="9985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http://cdn.arstechnica.net/wp-content/uploads/2013/03/IBM_Simon.jpeg">
            <a:extLst>
              <a:ext uri="{FF2B5EF4-FFF2-40B4-BE49-F238E27FC236}">
                <a16:creationId xmlns:a16="http://schemas.microsoft.com/office/drawing/2014/main" id="{CAE7056E-56B7-E975-3E7D-663E841A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630363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>
            <a:extLst>
              <a:ext uri="{FF2B5EF4-FFF2-40B4-BE49-F238E27FC236}">
                <a16:creationId xmlns:a16="http://schemas.microsoft.com/office/drawing/2014/main" id="{1213EED2-A58C-C0EA-212A-1E764E22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4911725"/>
            <a:ext cx="2703512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9" name="Picture 12">
            <a:extLst>
              <a:ext uri="{FF2B5EF4-FFF2-40B4-BE49-F238E27FC236}">
                <a16:creationId xmlns:a16="http://schemas.microsoft.com/office/drawing/2014/main" id="{9DA291D1-203F-C668-2FC2-330E52A1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3316288"/>
            <a:ext cx="22955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1642FDF-EA64-9D36-28B6-936E8D919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F226BCA-0CF4-74BF-ECE3-AFB1B179BF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1997  Palm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Computing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Palm Pilot 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                       rozpoznávání rukopisu 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1998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Fingerworks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iGesture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  ovládání počítače pomocí kombinace dotyků a pohybů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2" descr="http://g.idnes.cz/u/free.gif">
            <a:extLst>
              <a:ext uri="{FF2B5EF4-FFF2-40B4-BE49-F238E27FC236}">
                <a16:creationId xmlns:a16="http://schemas.microsoft.com/office/drawing/2014/main" id="{D5225810-CD5C-FC39-079B-816D27EB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g.idnes.cz/u/free.gif">
            <a:extLst>
              <a:ext uri="{FF2B5EF4-FFF2-40B4-BE49-F238E27FC236}">
                <a16:creationId xmlns:a16="http://schemas.microsoft.com/office/drawing/2014/main" id="{215B71D4-E36F-BA89-F2C1-91C10732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http://cdn.arstechnica.net/wp-content/uploads/2013/03/Palmpilot5000_eu.png">
            <a:extLst>
              <a:ext uri="{FF2B5EF4-FFF2-40B4-BE49-F238E27FC236}">
                <a16:creationId xmlns:a16="http://schemas.microsoft.com/office/drawing/2014/main" id="{545F54A6-1C68-AC3B-EC1C-9AE140FD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039813"/>
            <a:ext cx="20193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http://www.billbuxton.com/MultitouchAssets/fingerworks.jpg">
            <a:extLst>
              <a:ext uri="{FF2B5EF4-FFF2-40B4-BE49-F238E27FC236}">
                <a16:creationId xmlns:a16="http://schemas.microsoft.com/office/drawing/2014/main" id="{B375DFCE-D669-AE72-D8B6-ADBDDC91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630738"/>
            <a:ext cx="337978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2" name="Skupina 1">
            <a:extLst>
              <a:ext uri="{FF2B5EF4-FFF2-40B4-BE49-F238E27FC236}">
                <a16:creationId xmlns:a16="http://schemas.microsoft.com/office/drawing/2014/main" id="{85E80256-126C-A3A4-794A-BB4013BCC778}"/>
              </a:ext>
            </a:extLst>
          </p:cNvPr>
          <p:cNvGrpSpPr>
            <a:grpSpLocks/>
          </p:cNvGrpSpPr>
          <p:nvPr/>
        </p:nvGrpSpPr>
        <p:grpSpPr bwMode="auto">
          <a:xfrm>
            <a:off x="3478213" y="4630738"/>
            <a:ext cx="5513387" cy="2111375"/>
            <a:chOff x="3503201" y="4259523"/>
            <a:chExt cx="5513361" cy="2110279"/>
          </a:xfrm>
        </p:grpSpPr>
        <p:pic>
          <p:nvPicPr>
            <p:cNvPr id="36873" name="Picture 4" descr="http://cdn.arstechnica.net/wp-content/uploads/2013/03/155500-iGesture-Pad.jpg">
              <a:extLst>
                <a:ext uri="{FF2B5EF4-FFF2-40B4-BE49-F238E27FC236}">
                  <a16:creationId xmlns:a16="http://schemas.microsoft.com/office/drawing/2014/main" id="{330213F2-ACB7-24C3-0E6A-18CEFFEA5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219" y="4259523"/>
              <a:ext cx="2977343" cy="211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6" descr="http://www.cs-software.com/hardware/fingerworks/igesture_numpad.jpg">
              <a:extLst>
                <a:ext uri="{FF2B5EF4-FFF2-40B4-BE49-F238E27FC236}">
                  <a16:creationId xmlns:a16="http://schemas.microsoft.com/office/drawing/2014/main" id="{F9F76109-969D-E093-D5B5-6C6AEA92D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201" y="4259523"/>
              <a:ext cx="2719369" cy="211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D547407-F866-7F10-DB48-30FEE170D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01599DE-AF39-D2F0-B296-BA7AEDAB7A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1938" y="1065213"/>
            <a:ext cx="8642350" cy="5792787"/>
          </a:xfrm>
        </p:spPr>
        <p:txBody>
          <a:bodyPr/>
          <a:lstStyle/>
          <a:p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Portfolio Wall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- ovládání gesty</a:t>
            </a:r>
          </a:p>
          <a:p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Mitsubishi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iamond Touch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- gesta různých osob, tlak </a:t>
            </a:r>
          </a:p>
        </p:txBody>
      </p:sp>
      <p:pic>
        <p:nvPicPr>
          <p:cNvPr id="37892" name="Picture 2" descr="http://g.idnes.cz/u/free.gif">
            <a:extLst>
              <a:ext uri="{FF2B5EF4-FFF2-40B4-BE49-F238E27FC236}">
                <a16:creationId xmlns:a16="http://schemas.microsoft.com/office/drawing/2014/main" id="{2FEE135F-E8F9-B298-9D8E-222D6862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g.idnes.cz/u/free.gif">
            <a:extLst>
              <a:ext uri="{FF2B5EF4-FFF2-40B4-BE49-F238E27FC236}">
                <a16:creationId xmlns:a16="http://schemas.microsoft.com/office/drawing/2014/main" id="{B744E36A-1107-3448-42B0-3AFFECB34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http://www.billbuxton.com/MultitouchAssets/PWflickSm.jpg">
            <a:extLst>
              <a:ext uri="{FF2B5EF4-FFF2-40B4-BE49-F238E27FC236}">
                <a16:creationId xmlns:a16="http://schemas.microsoft.com/office/drawing/2014/main" id="{FA58D719-DBF0-DF0B-F485-E06E8BE2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92263"/>
            <a:ext cx="27066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http://cdn.arstechnica.net/wp-content/uploads/2013/03/siggraph112.jpg">
            <a:extLst>
              <a:ext uri="{FF2B5EF4-FFF2-40B4-BE49-F238E27FC236}">
                <a16:creationId xmlns:a16="http://schemas.microsoft.com/office/drawing/2014/main" id="{BAF7BD18-C86B-DC32-7F1A-FAF90E234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159226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http://www.billbuxton.com/MultitouchAssets/merl1.jpg">
            <a:extLst>
              <a:ext uri="{FF2B5EF4-FFF2-40B4-BE49-F238E27FC236}">
                <a16:creationId xmlns:a16="http://schemas.microsoft.com/office/drawing/2014/main" id="{D2B5C28B-CBE0-5AC3-1BC6-A80DA2E4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141788"/>
            <a:ext cx="2724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>
            <a:extLst>
              <a:ext uri="{FF2B5EF4-FFF2-40B4-BE49-F238E27FC236}">
                <a16:creationId xmlns:a16="http://schemas.microsoft.com/office/drawing/2014/main" id="{20A31E79-C7CC-040C-00FD-1C4A2995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4144963"/>
            <a:ext cx="438626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5A36ADCC-DCB2-2142-3E12-17C2F1613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829675" cy="579278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2002  Sony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SmartSkin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kapacitní snímáni dotyků a gest bez kamer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Datotech</a:t>
            </a:r>
            <a:r>
              <a:rPr lang="en-US" sz="2400" dirty="0"/>
              <a:t> </a:t>
            </a:r>
            <a:r>
              <a:rPr lang="cs-CZ" sz="2400" dirty="0"/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HandGear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multidotykový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tablet, snímání gest</a:t>
            </a:r>
            <a:endParaRPr lang="cs-CZ" sz="2400" dirty="0"/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3406775"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2002  Windows XP Tablet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CAB37648-97E8-57B3-CAA7-DF637D84B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pic>
        <p:nvPicPr>
          <p:cNvPr id="38916" name="Picture 2" descr="http://g.idnes.cz/u/free.gif">
            <a:extLst>
              <a:ext uri="{FF2B5EF4-FFF2-40B4-BE49-F238E27FC236}">
                <a16:creationId xmlns:a16="http://schemas.microsoft.com/office/drawing/2014/main" id="{6228C5C1-F1B8-69CD-A197-21C5499B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://g.idnes.cz/u/free.gif">
            <a:extLst>
              <a:ext uri="{FF2B5EF4-FFF2-40B4-BE49-F238E27FC236}">
                <a16:creationId xmlns:a16="http://schemas.microsoft.com/office/drawing/2014/main" id="{2DB3B5B8-5766-FA72-CBEF-CCAFE08E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>
            <a:extLst>
              <a:ext uri="{FF2B5EF4-FFF2-40B4-BE49-F238E27FC236}">
                <a16:creationId xmlns:a16="http://schemas.microsoft.com/office/drawing/2014/main" id="{F1F75F48-17AF-984B-81D5-5A7CB3DA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486025"/>
            <a:ext cx="3124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8919" name="Picture 11">
            <a:extLst>
              <a:ext uri="{FF2B5EF4-FFF2-40B4-BE49-F238E27FC236}">
                <a16:creationId xmlns:a16="http://schemas.microsoft.com/office/drawing/2014/main" id="{9AA7FE3D-9B6F-E8A8-7DCD-6C52CD76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35113"/>
            <a:ext cx="3124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8920" name="Picture 13" descr="http://www.billbuxton.com/MultitouchAssets/handgear.jpg">
            <a:extLst>
              <a:ext uri="{FF2B5EF4-FFF2-40B4-BE49-F238E27FC236}">
                <a16:creationId xmlns:a16="http://schemas.microsoft.com/office/drawing/2014/main" id="{633BA702-85AA-602D-0BC3-5BF133EC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46563"/>
            <a:ext cx="2562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5" descr="http://www.billbuxton.com/MultitouchAssets/jun.jpg">
            <a:extLst>
              <a:ext uri="{FF2B5EF4-FFF2-40B4-BE49-F238E27FC236}">
                <a16:creationId xmlns:a16="http://schemas.microsoft.com/office/drawing/2014/main" id="{659F36B7-A091-BCD7-657B-895D7A40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535113"/>
            <a:ext cx="277177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1" descr="http://www.abctechrentals.com/images/8-4.jpg">
            <a:extLst>
              <a:ext uri="{FF2B5EF4-FFF2-40B4-BE49-F238E27FC236}">
                <a16:creationId xmlns:a16="http://schemas.microsoft.com/office/drawing/2014/main" id="{3AC94351-6699-B9B8-ECDE-D0BF6E4C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4181475"/>
            <a:ext cx="18034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2DF5B79-962E-7B43-4490-44F81986F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FFC5BF0-A678-0A1D-7887-E6F078E19B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2004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Microsoft Research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TouchLight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 kamera + zadní projekce </a:t>
            </a:r>
          </a:p>
          <a:p>
            <a:pPr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Microsoft Research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PlayAnywhere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snímání stínu rukou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						    rozpoznávání objektů</a:t>
            </a:r>
          </a:p>
        </p:txBody>
      </p:sp>
      <p:pic>
        <p:nvPicPr>
          <p:cNvPr id="39940" name="Picture 2" descr="http://g.idnes.cz/u/free.gif">
            <a:extLst>
              <a:ext uri="{FF2B5EF4-FFF2-40B4-BE49-F238E27FC236}">
                <a16:creationId xmlns:a16="http://schemas.microsoft.com/office/drawing/2014/main" id="{6A58ABAB-69A7-3628-64F3-0B155EE7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g.idnes.cz/u/free.gif">
            <a:extLst>
              <a:ext uri="{FF2B5EF4-FFF2-40B4-BE49-F238E27FC236}">
                <a16:creationId xmlns:a16="http://schemas.microsoft.com/office/drawing/2014/main" id="{299A56E5-B39D-65C9-A206-B67A0176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http://www.billbuxton.com/MultitouchAssets/touchLiteSM.jpg">
            <a:extLst>
              <a:ext uri="{FF2B5EF4-FFF2-40B4-BE49-F238E27FC236}">
                <a16:creationId xmlns:a16="http://schemas.microsoft.com/office/drawing/2014/main" id="{E286B28B-5378-563F-07C2-1C7602D3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654175"/>
            <a:ext cx="319087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>
            <a:extLst>
              <a:ext uri="{FF2B5EF4-FFF2-40B4-BE49-F238E27FC236}">
                <a16:creationId xmlns:a16="http://schemas.microsoft.com/office/drawing/2014/main" id="{BDA4DA4C-5962-A52C-3E66-DFD717FB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1681163"/>
            <a:ext cx="300196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4" name="Picture 6" descr="http://www.billbuxton.com/MultitouchAssets/wilsonSM.jpg">
            <a:extLst>
              <a:ext uri="{FF2B5EF4-FFF2-40B4-BE49-F238E27FC236}">
                <a16:creationId xmlns:a16="http://schemas.microsoft.com/office/drawing/2014/main" id="{DC963D87-3BE2-81C7-113C-9987F3CF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421188"/>
            <a:ext cx="226536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8" descr="http://www.guillaumeriviere.name/collection/img/tabletop/playanywhere/playanywhere_2.jpg">
            <a:hlinkClick r:id="rId7"/>
            <a:extLst>
              <a:ext uri="{FF2B5EF4-FFF2-40B4-BE49-F238E27FC236}">
                <a16:creationId xmlns:a16="http://schemas.microsoft.com/office/drawing/2014/main" id="{7DDB83BB-0F2B-0683-C895-876B10F7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4421188"/>
            <a:ext cx="29527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1" descr="Light Touch Interactive Projector">
            <a:extLst>
              <a:ext uri="{FF2B5EF4-FFF2-40B4-BE49-F238E27FC236}">
                <a16:creationId xmlns:a16="http://schemas.microsoft.com/office/drawing/2014/main" id="{227B297D-E523-5EA7-6035-B4A3889A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730750"/>
            <a:ext cx="26003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88CD8DE-687D-6479-33CC-57849AFEE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27A325D-A5E4-8512-00DB-827EE9D0E0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Toshiba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Matsusita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Display Technology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snímání zastínění 						          RGB pixelů prsty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	           první in-cell technologie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neomezený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/>
              <a:t>Je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ff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Han 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Multitouch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sensing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systém vnitřní reflexe</a:t>
            </a: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2" descr="http://g.idnes.cz/u/free.gif">
            <a:extLst>
              <a:ext uri="{FF2B5EF4-FFF2-40B4-BE49-F238E27FC236}">
                <a16:creationId xmlns:a16="http://schemas.microsoft.com/office/drawing/2014/main" id="{82FC0517-8B02-4DC7-5F80-407DF0B7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http://g.idnes.cz/u/free.gif">
            <a:extLst>
              <a:ext uri="{FF2B5EF4-FFF2-40B4-BE49-F238E27FC236}">
                <a16:creationId xmlns:a16="http://schemas.microsoft.com/office/drawing/2014/main" id="{E6C293A0-00D9-EF01-2FFD-81802710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http://www.billbuxton.com/toshibaShadow.jpg">
            <a:extLst>
              <a:ext uri="{FF2B5EF4-FFF2-40B4-BE49-F238E27FC236}">
                <a16:creationId xmlns:a16="http://schemas.microsoft.com/office/drawing/2014/main" id="{C647387D-E256-8B7C-C603-05E96E2C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601788"/>
            <a:ext cx="16779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 descr="http://cdn.arstechnica.net/wp-content/uploads/2013/03/still1.jpg">
            <a:extLst>
              <a:ext uri="{FF2B5EF4-FFF2-40B4-BE49-F238E27FC236}">
                <a16:creationId xmlns:a16="http://schemas.microsoft.com/office/drawing/2014/main" id="{D34DD86E-1068-4A1C-0B78-8529962B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303713"/>
            <a:ext cx="32448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 descr="http://cdn.arstechnica.net/wp-content/uploads/2013/03/ftirschematic.gif">
            <a:extLst>
              <a:ext uri="{FF2B5EF4-FFF2-40B4-BE49-F238E27FC236}">
                <a16:creationId xmlns:a16="http://schemas.microsoft.com/office/drawing/2014/main" id="{E7818476-A77F-CFE1-740C-9C5429D2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4303713"/>
            <a:ext cx="417353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0" descr="Fig4bottom">
            <a:extLst>
              <a:ext uri="{FF2B5EF4-FFF2-40B4-BE49-F238E27FC236}">
                <a16:creationId xmlns:a16="http://schemas.microsoft.com/office/drawing/2014/main" id="{70396E92-4221-2308-4A9D-9F0F9193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4179888"/>
            <a:ext cx="17668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>
            <a:extLst>
              <a:ext uri="{FF2B5EF4-FFF2-40B4-BE49-F238E27FC236}">
                <a16:creationId xmlns:a16="http://schemas.microsoft.com/office/drawing/2014/main" id="{43953D0C-EB53-4334-48AD-5C0D1C64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1601788"/>
            <a:ext cx="27352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B7B12D1-AD15-4552-A2E6-766797589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1F85D9D-7C7B-B96A-AB1F-50802B0492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065213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2007  Microsoft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 snímání 4 kamerami + vnitřní reflexe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2007 – Apple iPhone (primárně dotykové zařízení,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2" descr="http://g.idnes.cz/u/free.gif">
            <a:extLst>
              <a:ext uri="{FF2B5EF4-FFF2-40B4-BE49-F238E27FC236}">
                <a16:creationId xmlns:a16="http://schemas.microsoft.com/office/drawing/2014/main" id="{E3051AE4-CDC6-02E1-83EF-20463164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http://g.idnes.cz/u/free.gif">
            <a:extLst>
              <a:ext uri="{FF2B5EF4-FFF2-40B4-BE49-F238E27FC236}">
                <a16:creationId xmlns:a16="http://schemas.microsoft.com/office/drawing/2014/main" id="{8BAF6198-3CE3-FD31-6B45-753D3356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http://cdn.arstechnica.net/wp-content/uploads/2013/03/surface1.jpg">
            <a:extLst>
              <a:ext uri="{FF2B5EF4-FFF2-40B4-BE49-F238E27FC236}">
                <a16:creationId xmlns:a16="http://schemas.microsoft.com/office/drawing/2014/main" id="{0AC8EF7F-5DE6-93A9-E636-4BF04901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577975"/>
            <a:ext cx="3078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>
            <a:extLst>
              <a:ext uri="{FF2B5EF4-FFF2-40B4-BE49-F238E27FC236}">
                <a16:creationId xmlns:a16="http://schemas.microsoft.com/office/drawing/2014/main" id="{D126B458-D78B-5DF9-FA80-324CC8BA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300538"/>
            <a:ext cx="33782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2" name="Picture 10">
            <a:extLst>
              <a:ext uri="{FF2B5EF4-FFF2-40B4-BE49-F238E27FC236}">
                <a16:creationId xmlns:a16="http://schemas.microsoft.com/office/drawing/2014/main" id="{23014F8C-4BEE-9533-225E-FDAADB56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577975"/>
            <a:ext cx="3078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3" name="Picture 11">
            <a:extLst>
              <a:ext uri="{FF2B5EF4-FFF2-40B4-BE49-F238E27FC236}">
                <a16:creationId xmlns:a16="http://schemas.microsoft.com/office/drawing/2014/main" id="{2B94A0A4-7A94-8D99-7FA7-E521A6B0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294188"/>
            <a:ext cx="3271837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29E35C8-4D44-5B53-275B-E03363734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263" y="1000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68E6BEC-AC22-501B-0510-40A183BD1A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663" y="860425"/>
            <a:ext cx="8990012" cy="5803900"/>
          </a:xfrm>
        </p:spPr>
        <p:txBody>
          <a:bodyPr/>
          <a:lstStyle/>
          <a:p>
            <a:pPr marL="357188" lvl="1" indent="-271463">
              <a:spcBef>
                <a:spcPts val="1200"/>
              </a:spcBef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Technické prostředky uzpůsobené k tomu, </a:t>
            </a:r>
            <a:r>
              <a:rPr lang="cs-CZ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aby reagovaly na </a:t>
            </a:r>
            <a:r>
              <a:rPr lang="cs-CZ" altLang="cs-CZ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vstup od člověka</a:t>
            </a:r>
            <a:r>
              <a:rPr lang="cs-CZ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provedený </a:t>
            </a:r>
            <a:r>
              <a:rPr lang="cs-CZ" sz="2600" dirty="0" err="1"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, dotykem, gestem, pohybem těla, pohybem očí nebo hlasem</a:t>
            </a:r>
          </a:p>
          <a:p>
            <a:pPr marL="357188" lvl="1" indent="-271463">
              <a:spcBef>
                <a:spcPts val="1200"/>
              </a:spcBef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Umožňují uživateli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komunikovat přímo s tím, co je zobrazeno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bez prostřednictví myši, touchpadu apod.</a:t>
            </a:r>
          </a:p>
          <a:p>
            <a:pPr marL="357188" lvl="1" indent="-271463">
              <a:spcBef>
                <a:spcPts val="1200"/>
              </a:spcBef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Umožňují též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dual-touch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dvěma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stylusy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stylusem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a prstem nebo dvěma prsty. Některá zařízení umožňují též </a:t>
            </a:r>
            <a:r>
              <a:rPr lang="cs-CZ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multi-touch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 řešený jako dotyk více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stylusy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více prsty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multi-finger input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), oběma rukama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two-handed input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), více rukama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multi-hand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), resp. více rozlišovanými uživateli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multi-person input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357188" lvl="1" indent="-271463">
              <a:spcBef>
                <a:spcPts val="1200"/>
              </a:spcBef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Současná technologie může rozlišovat též některé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předměty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gesta rukou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hand gesture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 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pohyby těla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gesture recognition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57188" lvl="1" indent="-271463">
              <a:spcBef>
                <a:spcPts val="1200"/>
              </a:spcBef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Dotykové obrazovky někdy podporují hmatovou odezvu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haptics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feedback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např. 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vibrace při stisku widgetu</a:t>
            </a:r>
            <a:endParaRPr lang="cs-CZ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7188" lvl="1" indent="-271463">
              <a:defRPr/>
            </a:pPr>
            <a:endParaRPr lang="cs-CZ" sz="2600" dirty="0">
              <a:latin typeface="Times New Roman" pitchFamily="18" charset="0"/>
              <a:cs typeface="Times New Roman" pitchFamily="18" charset="0"/>
            </a:endParaRPr>
          </a:p>
          <a:p>
            <a:pPr marL="357188" lvl="1" indent="-271463"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57188" lvl="1" indent="-271463">
              <a:defRPr/>
            </a:pPr>
            <a:endParaRPr lang="cs-CZ" sz="2600" dirty="0">
              <a:latin typeface="Times New Roman" pitchFamily="18" charset="0"/>
              <a:cs typeface="Times New Roman" pitchFamily="18" charset="0"/>
            </a:endParaRPr>
          </a:p>
          <a:p>
            <a:pPr marL="357188" lvl="1" indent="-271463">
              <a:defRPr/>
            </a:pPr>
            <a:endParaRPr lang="cs-CZ" sz="2600" dirty="0">
              <a:latin typeface="Times New Roman" pitchFamily="18" charset="0"/>
              <a:cs typeface="Times New Roman" pitchFamily="18" charset="0"/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endParaRPr lang="cs-CZ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714F12E-1876-907D-F0B7-3A3AADB09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AFED58D-8295-B752-DFCA-CB1CBC0EBE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807450" cy="5792787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2007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N-trig 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multidotykový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senzor pro displeje</a:t>
            </a: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spcBef>
                <a:spcPts val="240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2011  Microsoft -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PixelSense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snímání doteku pixelů prsty, objekty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					          technologie on-cell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2" descr="http://g.idnes.cz/u/free.gif">
            <a:extLst>
              <a:ext uri="{FF2B5EF4-FFF2-40B4-BE49-F238E27FC236}">
                <a16:creationId xmlns:a16="http://schemas.microsoft.com/office/drawing/2014/main" id="{287E6D32-7A7B-381B-68EB-923830FB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g.idnes.cz/u/free.gif">
            <a:extLst>
              <a:ext uri="{FF2B5EF4-FFF2-40B4-BE49-F238E27FC236}">
                <a16:creationId xmlns:a16="http://schemas.microsoft.com/office/drawing/2014/main" id="{8B28B95E-D7F4-F2D9-6158-A9243E1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http://www.billbuxton.com/MultitouchAssets/ntrig.jpg">
            <a:extLst>
              <a:ext uri="{FF2B5EF4-FFF2-40B4-BE49-F238E27FC236}">
                <a16:creationId xmlns:a16="http://schemas.microsoft.com/office/drawing/2014/main" id="{1427A453-0FDA-8CBC-1C7B-D1423ABD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579563"/>
            <a:ext cx="39560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5" descr="NTRIG">
            <a:extLst>
              <a:ext uri="{FF2B5EF4-FFF2-40B4-BE49-F238E27FC236}">
                <a16:creationId xmlns:a16="http://schemas.microsoft.com/office/drawing/2014/main" id="{54229856-16DE-8A97-9E6F-3B390780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579563"/>
            <a:ext cx="2857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7" descr="What is Surface?">
            <a:extLst>
              <a:ext uri="{FF2B5EF4-FFF2-40B4-BE49-F238E27FC236}">
                <a16:creationId xmlns:a16="http://schemas.microsoft.com/office/drawing/2014/main" id="{9CFFAE15-9171-9336-AC1B-766E00AC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406900"/>
            <a:ext cx="3911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9" descr="http://4.bp.blogspot.com/-m9Q3PI12NvM/T9_S_H8-2II/AAAAAAAAAWI/yFiHCRrpWRI/s1600/SUR40.png">
            <a:extLst>
              <a:ext uri="{FF2B5EF4-FFF2-40B4-BE49-F238E27FC236}">
                <a16:creationId xmlns:a16="http://schemas.microsoft.com/office/drawing/2014/main" id="{4EAB9459-53C8-C533-11DA-69505FE3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4370388"/>
            <a:ext cx="32988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3" descr="http://obrazki.elektroda.pl/3711230000_1367313923.jpg">
            <a:hlinkClick r:id="rId9"/>
            <a:extLst>
              <a:ext uri="{FF2B5EF4-FFF2-40B4-BE49-F238E27FC236}">
                <a16:creationId xmlns:a16="http://schemas.microsoft.com/office/drawing/2014/main" id="{267EC23F-4125-8264-4D33-9DA71E74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313113"/>
            <a:ext cx="24225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Obdélník 1">
            <a:extLst>
              <a:ext uri="{FF2B5EF4-FFF2-40B4-BE49-F238E27FC236}">
                <a16:creationId xmlns:a16="http://schemas.microsoft.com/office/drawing/2014/main" id="{2161E8D6-C8EC-AF5F-EA33-E287488AB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6065838"/>
            <a:ext cx="2008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cs typeface="Times New Roman" panose="02020603050405020304" pitchFamily="18" charset="0"/>
              </a:rPr>
              <a:t>Samsung SUR40 </a:t>
            </a:r>
            <a:endParaRPr lang="cs-CZ" altLang="cs-CZ" sz="2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0874D61-5CD3-E32B-046F-EBA9B30BE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59B3A84-9105-A563-509A-04A2A247DA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8275" y="1065213"/>
            <a:ext cx="8975725" cy="5792787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2015 Technologie 3D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(Apple), resp.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Force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Huawei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2" descr="http://g.idnes.cz/u/free.gif">
            <a:extLst>
              <a:ext uri="{FF2B5EF4-FFF2-40B4-BE49-F238E27FC236}">
                <a16:creationId xmlns:a16="http://schemas.microsoft.com/office/drawing/2014/main" id="{D8266CB9-D224-869F-C348-B7C596EC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http://g.idnes.cz/u/free.gif">
            <a:extLst>
              <a:ext uri="{FF2B5EF4-FFF2-40B4-BE49-F238E27FC236}">
                <a16:creationId xmlns:a16="http://schemas.microsoft.com/office/drawing/2014/main" id="{B9ED07A5-187D-3525-F372-214CEFAB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Obdélník 1">
            <a:extLst>
              <a:ext uri="{FF2B5EF4-FFF2-40B4-BE49-F238E27FC236}">
                <a16:creationId xmlns:a16="http://schemas.microsoft.com/office/drawing/2014/main" id="{F9702DC3-694A-A99E-4A4B-6C53FBD2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5694363"/>
            <a:ext cx="3894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/>
              <a:t>Krycí sklo</a:t>
            </a:r>
          </a:p>
          <a:p>
            <a:r>
              <a:rPr lang="cs-CZ" altLang="cs-CZ" sz="2000"/>
              <a:t>        Kapacitní snímače</a:t>
            </a:r>
          </a:p>
          <a:p>
            <a:r>
              <a:rPr lang="cs-CZ" altLang="cs-CZ" sz="2000"/>
              <a:t>	      Vrstva tenzometrů</a:t>
            </a:r>
          </a:p>
        </p:txBody>
      </p:sp>
      <p:sp>
        <p:nvSpPr>
          <p:cNvPr id="44039" name="Obdélník 10">
            <a:extLst>
              <a:ext uri="{FF2B5EF4-FFF2-40B4-BE49-F238E27FC236}">
                <a16:creationId xmlns:a16="http://schemas.microsoft.com/office/drawing/2014/main" id="{1914BFBC-326F-E26E-D7B6-A3E4038A2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1508125"/>
            <a:ext cx="8328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Displej  rozeznává tři stavy – dotyk, lehký stisk a silný stisk</a:t>
            </a:r>
            <a:r>
              <a:rPr lang="en-US" altLang="cs-CZ"/>
              <a:t> </a:t>
            </a:r>
            <a:endParaRPr lang="cs-CZ" altLang="cs-CZ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Kapacitní snímání dotyku je doplněno vrstvou </a:t>
            </a:r>
            <a:r>
              <a:rPr lang="en-US" altLang="cs-CZ"/>
              <a:t>tenzometr</a:t>
            </a:r>
            <a:r>
              <a:rPr lang="cs-CZ" altLang="cs-CZ"/>
              <a:t>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cs-CZ"/>
              <a:t>Součástí </a:t>
            </a:r>
            <a:r>
              <a:rPr lang="cs-CZ" altLang="cs-CZ"/>
              <a:t>displejů </a:t>
            </a:r>
            <a:r>
              <a:rPr lang="en-US" altLang="cs-CZ"/>
              <a:t> iPhonů je haptický motorek</a:t>
            </a:r>
            <a:r>
              <a:rPr lang="cs-CZ" altLang="cs-CZ"/>
              <a:t> (Taptic engine)</a:t>
            </a:r>
            <a:r>
              <a:rPr lang="en-US" altLang="cs-CZ"/>
              <a:t>, který slouží k vyvolání hmatové odezvy. </a:t>
            </a:r>
            <a:r>
              <a:rPr lang="cs-CZ" altLang="cs-CZ"/>
              <a:t>(reakce </a:t>
            </a:r>
            <a:r>
              <a:rPr lang="en-US" altLang="cs-CZ"/>
              <a:t>10 ms </a:t>
            </a:r>
            <a:r>
              <a:rPr lang="cs-CZ" altLang="cs-CZ"/>
              <a:t>- </a:t>
            </a:r>
            <a:r>
              <a:rPr lang="en-US" altLang="cs-CZ"/>
              <a:t>15 ms</a:t>
            </a:r>
            <a:r>
              <a:rPr lang="cs-CZ" altLang="cs-CZ"/>
              <a:t>)</a:t>
            </a:r>
            <a:r>
              <a:rPr lang="en-US" altLang="cs-CZ"/>
              <a:t> </a:t>
            </a:r>
            <a:endParaRPr lang="cs-CZ" altLang="cs-CZ"/>
          </a:p>
        </p:txBody>
      </p:sp>
      <p:pic>
        <p:nvPicPr>
          <p:cNvPr id="44040" name="Picture 1">
            <a:extLst>
              <a:ext uri="{FF2B5EF4-FFF2-40B4-BE49-F238E27FC236}">
                <a16:creationId xmlns:a16="http://schemas.microsoft.com/office/drawing/2014/main" id="{60F70D21-C37E-77FF-C969-D5AF6A7D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094038"/>
            <a:ext cx="3810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2">
            <a:extLst>
              <a:ext uri="{FF2B5EF4-FFF2-40B4-BE49-F238E27FC236}">
                <a16:creationId xmlns:a16="http://schemas.microsoft.com/office/drawing/2014/main" id="{4A0E2F37-48CE-455C-3455-366C723E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4735513"/>
            <a:ext cx="34004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4">
            <a:extLst>
              <a:ext uri="{FF2B5EF4-FFF2-40B4-BE49-F238E27FC236}">
                <a16:creationId xmlns:a16="http://schemas.microsoft.com/office/drawing/2014/main" id="{F1814B83-E843-5AE7-65EE-0A2C2810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086100"/>
            <a:ext cx="25558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EEFF3C5-495F-0AB7-B169-5FBE49556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historie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C75DCAA-8EE3-BAA9-B078-F32DF2C806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8275" y="1065213"/>
            <a:ext cx="8975725" cy="5792787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Současnost - snímání prstů v prostoru, pohybů celého těla, hlasu, očí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2" descr="http://g.idnes.cz/u/free.gif">
            <a:extLst>
              <a:ext uri="{FF2B5EF4-FFF2-40B4-BE49-F238E27FC236}">
                <a16:creationId xmlns:a16="http://schemas.microsoft.com/office/drawing/2014/main" id="{38AAD04C-5ABA-9B6E-2E33-ECBC8B02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http://g.idnes.cz/u/free.gif">
            <a:extLst>
              <a:ext uri="{FF2B5EF4-FFF2-40B4-BE49-F238E27FC236}">
                <a16:creationId xmlns:a16="http://schemas.microsoft.com/office/drawing/2014/main" id="{7B11592D-BF2B-848C-BF50-A6CA3742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2" descr="http://cdn3.sbnation.com/entry_photo_images/4476160/Still_for_article-hero_large_verge_medium_landscape.jpg">
            <a:extLst>
              <a:ext uri="{FF2B5EF4-FFF2-40B4-BE49-F238E27FC236}">
                <a16:creationId xmlns:a16="http://schemas.microsoft.com/office/drawing/2014/main" id="{F3A3E593-1944-6E84-9C0C-F41EDCC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651000"/>
            <a:ext cx="748665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Obdélník 1">
            <a:extLst>
              <a:ext uri="{FF2B5EF4-FFF2-40B4-BE49-F238E27FC236}">
                <a16:creationId xmlns:a16="http://schemas.microsoft.com/office/drawing/2014/main" id="{8A35538F-84E0-06D4-A1E5-AF778949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6396038"/>
            <a:ext cx="833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https://www.youtube.com/watch?feature=player_embedded&amp;v=3b4w749Tud8</a:t>
            </a:r>
            <a:endParaRPr lang="cs-CZ" altLang="cs-CZ" sz="1400" dirty="0">
              <a:solidFill>
                <a:srgbClr val="FFFF00"/>
              </a:solidFill>
            </a:endParaRPr>
          </a:p>
        </p:txBody>
      </p:sp>
      <p:sp>
        <p:nvSpPr>
          <p:cNvPr id="45064" name="Obdélník 2">
            <a:extLst>
              <a:ext uri="{FF2B5EF4-FFF2-40B4-BE49-F238E27FC236}">
                <a16:creationId xmlns:a16="http://schemas.microsoft.com/office/drawing/2014/main" id="{2907C18D-8ACD-1EBA-CE57-8766B7182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5997575"/>
            <a:ext cx="383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https://www.leapmotion.com</a:t>
            </a:r>
            <a:endParaRPr lang="cs-CZ" altLang="cs-CZ" dirty="0">
              <a:solidFill>
                <a:srgbClr val="FFFF00"/>
              </a:solidFill>
            </a:endParaRPr>
          </a:p>
        </p:txBody>
      </p:sp>
      <p:pic>
        <p:nvPicPr>
          <p:cNvPr id="45065" name="Picture 10" descr="http://e3fabhckvfadprm2.zippykid.netdna-cdn.com/wp-content/uploads/2010/08/Minority_report_Touch-Screen.jpg">
            <a:hlinkClick r:id="rId8"/>
            <a:extLst>
              <a:ext uri="{FF2B5EF4-FFF2-40B4-BE49-F238E27FC236}">
                <a16:creationId xmlns:a16="http://schemas.microsoft.com/office/drawing/2014/main" id="{26B79155-AD20-26F7-0065-2095A84C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205288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E87A0F2-658E-E134-592D-B4BBC2802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188913"/>
            <a:ext cx="8950325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– zdroje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6B747EA-55F2-29BC-19B4-232F8E922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8125" y="1011238"/>
            <a:ext cx="8642350" cy="5792787"/>
          </a:xfrm>
        </p:spPr>
        <p:txBody>
          <a:bodyPr/>
          <a:lstStyle/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http://www.billbuxton.com/multitouchOverview.html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http://arstechnica.com/gadgets/2013/04/from-touch-displays-to-the-surface-a-brief-history-of-touchscreen-technology/2/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http://www.touchuserinterface.com/2008/11/collection-of-illustrations-how-touch.html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http://www.sidmembers.org/idonline/article.cfm?year=2010&amp;issue=03&amp;file=art5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http://en.wikipedia.org/wiki/Touchscreen</a:t>
            </a:r>
            <a:endParaRPr lang="cs-CZ" altLang="cs-CZ" sz="1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http://www.zive.cz/clanky/dotykova-technologie-zacalo-to-pred-50-lety/historie-a-prvni-dotykovy-pocitac/sc-3-a-170384-ch-88578/default.aspx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http://inventors.about.com/od/tstartinventions/a/Touch-Screen.htm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http://www.revistaproware.com/wp-content/uploads/2013/08/touch-screen-2.jpg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HP 150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http://www.explorergroup.info/editorial/wp-content/uploads/2010/02/plato-terminal.jpg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PLATO IV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http://img.weburbanist.com/wp-content/uploads/2009/05/terminals_8.jpg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PLATO IV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http://oldcomputers.net/apple-newton.html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NEWTON PDA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http://research.microsoft.com/en-us/um/people/bibuxton/buxtoncollection/detail.aspx?id=40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SIMON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http://www.divict.cz/index.php?page=windows&amp;pagename=x4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XP TABLET</a:t>
            </a: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http://www.zive.cz/clanky/dotykova-technologie-zacalo-to-pred-50-lety/multitouch-kdyz-jeden-prst-nestaci/sc-3-a-170384-ch-88581/default.aspx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http://ergocanada.com/products/keyboards/fingerworks_lp.html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http://www.zakros.com/ucb/idpF98/Class3/VideoPlace4.jpeg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altLang="cs-CZ" sz="1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videoplace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http://www.zakros.com/ucb/idpF98/Class3/class3notes.html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http://www.zive.cz/clanky/dotykova-technologie-zacalo-to-pred-50-lety/rozmanita-budoucnost/sc-3-a-170384-ch-88583/default.aspx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https://www.leapmotion.com/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alt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http://www.walkermobile.com/LCD_In_Cell_Touch_(March_2010).pdf</a:t>
            </a:r>
            <a:endParaRPr lang="cs-CZ" altLang="cs-CZ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sz="1200" dirty="0">
                <a:solidFill>
                  <a:srgbClr val="FFFF00"/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http://www.techneology.org/2010/10/transparent-cell-phone-displays.html</a:t>
            </a:r>
            <a:endParaRPr lang="cs-CZ" sz="1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1200" dirty="0">
                <a:solidFill>
                  <a:srgbClr val="FFFF00"/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http://www.elotouch.com/products/touchscreens/AcousticPulseRecognition/</a:t>
            </a:r>
            <a:endParaRPr lang="cs-CZ" sz="1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1200" dirty="0">
                <a:solidFill>
                  <a:srgbClr val="FFFF00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http://techglobal.com/pdf/DST%20Profile.pdf</a:t>
            </a:r>
            <a:endParaRPr lang="cs-CZ" sz="1200" dirty="0">
              <a:solidFill>
                <a:srgbClr val="FFFF0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altLang="cs-CZ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2" descr="http://g.idnes.cz/u/free.gif">
            <a:extLst>
              <a:ext uri="{FF2B5EF4-FFF2-40B4-BE49-F238E27FC236}">
                <a16:creationId xmlns:a16="http://schemas.microsoft.com/office/drawing/2014/main" id="{536E4F26-C180-17F1-4009-16929A222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http://g.idnes.cz/u/free.gif">
            <a:extLst>
              <a:ext uri="{FF2B5EF4-FFF2-40B4-BE49-F238E27FC236}">
                <a16:creationId xmlns:a16="http://schemas.microsoft.com/office/drawing/2014/main" id="{73585F7C-CA49-2A40-1976-6D0A6C7A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780EF7C-DE27-171B-BFF9-B3D059E1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A19F7AF-45D9-E255-4D31-691C89A968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a) Dotykové displeje a tablety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2" descr="http://g.idnes.cz/u/free.gif">
            <a:extLst>
              <a:ext uri="{FF2B5EF4-FFF2-40B4-BE49-F238E27FC236}">
                <a16:creationId xmlns:a16="http://schemas.microsoft.com/office/drawing/2014/main" id="{2F9DC736-A592-80A4-5763-C72009F0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http://g.idnes.cz/u/free.gif">
            <a:extLst>
              <a:ext uri="{FF2B5EF4-FFF2-40B4-BE49-F238E27FC236}">
                <a16:creationId xmlns:a16="http://schemas.microsoft.com/office/drawing/2014/main" id="{B88F87A3-6993-6FA9-625F-01A57552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www.pclaunches.com/entry_images/0909/15/fujitsu_lifebook-t5010-multi-touch-thumb-450x337.jpg">
            <a:extLst>
              <a:ext uri="{FF2B5EF4-FFF2-40B4-BE49-F238E27FC236}">
                <a16:creationId xmlns:a16="http://schemas.microsoft.com/office/drawing/2014/main" id="{6ABCC7AD-CB89-2B31-88E5-ACED3124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714750"/>
            <a:ext cx="39243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http://audiovisual.ivci.com/images/crestron-tps-g-series-isys-tilt-touchpanels.jpg">
            <a:extLst>
              <a:ext uri="{FF2B5EF4-FFF2-40B4-BE49-F238E27FC236}">
                <a16:creationId xmlns:a16="http://schemas.microsoft.com/office/drawing/2014/main" id="{A2C66FCE-2A66-C090-C46B-A171839E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022350"/>
            <a:ext cx="306705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http://www.mshop.cz/shop/foto/iPodTouch8G.jpg">
            <a:extLst>
              <a:ext uri="{FF2B5EF4-FFF2-40B4-BE49-F238E27FC236}">
                <a16:creationId xmlns:a16="http://schemas.microsoft.com/office/drawing/2014/main" id="{A4690A94-D8E5-6138-5751-7BE4BC862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724025"/>
            <a:ext cx="22129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C9A09236-6BE6-B86F-FE63-838E069B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4133850"/>
            <a:ext cx="33988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8" name="Picture 12">
            <a:extLst>
              <a:ext uri="{FF2B5EF4-FFF2-40B4-BE49-F238E27FC236}">
                <a16:creationId xmlns:a16="http://schemas.microsoft.com/office/drawing/2014/main" id="{38DC2DE5-3C7F-DE02-5FA1-8FA05063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881563"/>
            <a:ext cx="201136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9" name="Picture 12" descr="http://www.byubpc.com/wp-content/uploads/2011/03/iped-2.jpg">
            <a:extLst>
              <a:ext uri="{FF2B5EF4-FFF2-40B4-BE49-F238E27FC236}">
                <a16:creationId xmlns:a16="http://schemas.microsoft.com/office/drawing/2014/main" id="{CDB464BD-49F8-D540-F9F5-01DCEDBB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722438"/>
            <a:ext cx="31908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85C4FF7-2CF7-C029-72FB-B7912E243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9F2F86E-AD73-A785-04ED-95B6191ED4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b) Interaktivní monitory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2" descr="http://g.idnes.cz/u/free.gif">
            <a:extLst>
              <a:ext uri="{FF2B5EF4-FFF2-40B4-BE49-F238E27FC236}">
                <a16:creationId xmlns:a16="http://schemas.microsoft.com/office/drawing/2014/main" id="{27050A79-C235-AAAE-7102-65BC352D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g.idnes.cz/u/free.gif">
            <a:extLst>
              <a:ext uri="{FF2B5EF4-FFF2-40B4-BE49-F238E27FC236}">
                <a16:creationId xmlns:a16="http://schemas.microsoft.com/office/drawing/2014/main" id="{7536E154-4026-5E66-6E42-CE5C70C04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>
            <a:extLst>
              <a:ext uri="{FF2B5EF4-FFF2-40B4-BE49-F238E27FC236}">
                <a16:creationId xmlns:a16="http://schemas.microsoft.com/office/drawing/2014/main" id="{EFCFE76E-03D1-E150-C8EB-631F67AD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708150"/>
            <a:ext cx="23891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9" name="Picture 6">
            <a:extLst>
              <a:ext uri="{FF2B5EF4-FFF2-40B4-BE49-F238E27FC236}">
                <a16:creationId xmlns:a16="http://schemas.microsoft.com/office/drawing/2014/main" id="{EE8EAEA7-5C98-FB84-B86A-3BFCE49F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27200"/>
            <a:ext cx="1895475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0" name="Picture 2">
            <a:extLst>
              <a:ext uri="{FF2B5EF4-FFF2-40B4-BE49-F238E27FC236}">
                <a16:creationId xmlns:a16="http://schemas.microsoft.com/office/drawing/2014/main" id="{B34E2D64-E9B1-ACEB-3F8E-F4E394E6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176338"/>
            <a:ext cx="308927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1" name="Picture 3">
            <a:extLst>
              <a:ext uri="{FF2B5EF4-FFF2-40B4-BE49-F238E27FC236}">
                <a16:creationId xmlns:a16="http://schemas.microsoft.com/office/drawing/2014/main" id="{C1C85432-B00E-8B9D-94C8-806CCA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068763"/>
            <a:ext cx="38115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1136063-17D1-0126-B307-CAAC07759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067B535-8A90-79F1-D461-85E56970E1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c) Interaktivní obrazovky a panely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2" descr="http://g.idnes.cz/u/free.gif">
            <a:extLst>
              <a:ext uri="{FF2B5EF4-FFF2-40B4-BE49-F238E27FC236}">
                <a16:creationId xmlns:a16="http://schemas.microsoft.com/office/drawing/2014/main" id="{A13DBDBF-DF3D-7EC6-CF96-84A5F002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g.idnes.cz/u/free.gif">
            <a:extLst>
              <a:ext uri="{FF2B5EF4-FFF2-40B4-BE49-F238E27FC236}">
                <a16:creationId xmlns:a16="http://schemas.microsoft.com/office/drawing/2014/main" id="{63A0672D-7794-0F04-64CC-36277790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www.pixcom-uae.com/Products/Images/TouchScreen/Large_Plasma-Touch-Screen.jpg">
            <a:hlinkClick r:id="rId4"/>
            <a:extLst>
              <a:ext uri="{FF2B5EF4-FFF2-40B4-BE49-F238E27FC236}">
                <a16:creationId xmlns:a16="http://schemas.microsoft.com/office/drawing/2014/main" id="{E2790228-838B-0750-5B81-8594B02AD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649413"/>
            <a:ext cx="2643187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http://i00.i.aliimg.com/img/pb/716/723/371/371723716_003.jpg">
            <a:hlinkClick r:id="rId6"/>
            <a:extLst>
              <a:ext uri="{FF2B5EF4-FFF2-40B4-BE49-F238E27FC236}">
                <a16:creationId xmlns:a16="http://schemas.microsoft.com/office/drawing/2014/main" id="{DF72E280-DEF5-CFEA-4858-BE8186F1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21138"/>
            <a:ext cx="2076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rázek 2">
            <a:extLst>
              <a:ext uri="{FF2B5EF4-FFF2-40B4-BE49-F238E27FC236}">
                <a16:creationId xmlns:a16="http://schemas.microsoft.com/office/drawing/2014/main" id="{03F77386-FFDD-1CC0-1CC9-143A9F196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023938"/>
            <a:ext cx="259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ttp://www.bornrich.com/wp-content/uploads/s3/images/2007/03/20/touch-screen-monitor_12.jpg">
            <a:hlinkClick r:id="rId9"/>
            <a:extLst>
              <a:ext uri="{FF2B5EF4-FFF2-40B4-BE49-F238E27FC236}">
                <a16:creationId xmlns:a16="http://schemas.microsoft.com/office/drawing/2014/main" id="{B97D066B-0B3E-C968-748C-3E2A248A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592263"/>
            <a:ext cx="40862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http://www.solacelabs.com.mx/site/imagenes/Touchscreen/touch-screenss1.jpg">
            <a:hlinkClick r:id="rId11"/>
            <a:extLst>
              <a:ext uri="{FF2B5EF4-FFF2-40B4-BE49-F238E27FC236}">
                <a16:creationId xmlns:a16="http://schemas.microsoft.com/office/drawing/2014/main" id="{D6646EA5-E036-9859-22F3-6C463A2C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937000"/>
            <a:ext cx="32639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7BA8E4-E4E9-3C49-8DA1-8A091C59C1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0DA241D-3EFA-05F4-2A65-C6C84AE6EF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d) Interaktivní tabule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2" descr="http://g.idnes.cz/u/free.gif">
            <a:extLst>
              <a:ext uri="{FF2B5EF4-FFF2-40B4-BE49-F238E27FC236}">
                <a16:creationId xmlns:a16="http://schemas.microsoft.com/office/drawing/2014/main" id="{2B7278DA-7C2F-F230-AEE7-743873F6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g.idnes.cz/u/free.gif">
            <a:extLst>
              <a:ext uri="{FF2B5EF4-FFF2-40B4-BE49-F238E27FC236}">
                <a16:creationId xmlns:a16="http://schemas.microsoft.com/office/drawing/2014/main" id="{80579530-4E39-1640-90A9-95FAB72E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ttp://www.infacom.co.uk/images/products/smartboard.jpg">
            <a:extLst>
              <a:ext uri="{FF2B5EF4-FFF2-40B4-BE49-F238E27FC236}">
                <a16:creationId xmlns:a16="http://schemas.microsoft.com/office/drawing/2014/main" id="{FBA5E878-61A5-0629-1669-623985B1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658938"/>
            <a:ext cx="28860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 descr="http://www.dalebasler.com/wp-content/uploads/2008/01/interwrite.jpg">
            <a:extLst>
              <a:ext uri="{FF2B5EF4-FFF2-40B4-BE49-F238E27FC236}">
                <a16:creationId xmlns:a16="http://schemas.microsoft.com/office/drawing/2014/main" id="{E4CD868B-0F15-3EA2-1101-64EB823B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843338"/>
            <a:ext cx="3425825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http://www.glenwoodhighschool.co.za/images/photos/whiteboard2.jpg">
            <a:extLst>
              <a:ext uri="{FF2B5EF4-FFF2-40B4-BE49-F238E27FC236}">
                <a16:creationId xmlns:a16="http://schemas.microsoft.com/office/drawing/2014/main" id="{558BEB36-4626-ECD2-9632-46FD0CA12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58938"/>
            <a:ext cx="34099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Obrázek 1">
            <a:extLst>
              <a:ext uri="{FF2B5EF4-FFF2-40B4-BE49-F238E27FC236}">
                <a16:creationId xmlns:a16="http://schemas.microsoft.com/office/drawing/2014/main" id="{577BBDD3-5E4F-D22C-4D62-219E98201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173163"/>
            <a:ext cx="24384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356BAA1-0C05-7E06-A0E4-131C51397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technika - druhy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EDA5BE6-2184-82C5-C523-A0004ADC33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Interaktivní stolky</a:t>
            </a:r>
          </a:p>
          <a:p>
            <a:pPr marL="514350" indent="-514350">
              <a:buFont typeface="Wingdings 2" panose="05020102010507070707" pitchFamily="18" charset="2"/>
              <a:buNone/>
            </a:pP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2" descr="http://g.idnes.cz/u/free.gif">
            <a:extLst>
              <a:ext uri="{FF2B5EF4-FFF2-40B4-BE49-F238E27FC236}">
                <a16:creationId xmlns:a16="http://schemas.microsoft.com/office/drawing/2014/main" id="{513BBB54-A15E-0383-280D-FCD2427C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g.idnes.cz/u/free.gif">
            <a:extLst>
              <a:ext uri="{FF2B5EF4-FFF2-40B4-BE49-F238E27FC236}">
                <a16:creationId xmlns:a16="http://schemas.microsoft.com/office/drawing/2014/main" id="{7C951376-1E9B-1FBD-ECE7-96461C17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 descr="The Displax Oqtopus - a 10 independent multi-touch interactive flat surface table with a 47">
            <a:extLst>
              <a:ext uri="{FF2B5EF4-FFF2-40B4-BE49-F238E27FC236}">
                <a16:creationId xmlns:a16="http://schemas.microsoft.com/office/drawing/2014/main" id="{4684A7E7-29A6-B499-2149-471347AF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04900"/>
            <a:ext cx="33988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http://creativeimagetech.com/blog/wp-content/uploads/2013/02/New-SMART-Table-442i.jpg">
            <a:hlinkClick r:id="rId5"/>
            <a:extLst>
              <a:ext uri="{FF2B5EF4-FFF2-40B4-BE49-F238E27FC236}">
                <a16:creationId xmlns:a16="http://schemas.microsoft.com/office/drawing/2014/main" id="{C08AFD75-D9BE-2142-D3A2-7682FC9A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732213"/>
            <a:ext cx="34067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Obdélník 2">
            <a:extLst>
              <a:ext uri="{FF2B5EF4-FFF2-40B4-BE49-F238E27FC236}">
                <a16:creationId xmlns:a16="http://schemas.microsoft.com/office/drawing/2014/main" id="{AFDF2801-C6ED-0738-7558-FC27A6F9D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3949700"/>
            <a:ext cx="5005388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altLang="cs-CZ" b="1" dirty="0">
                <a:solidFill>
                  <a:srgbClr val="FFFF00"/>
                </a:solidFill>
              </a:rPr>
              <a:t>SMART Table® 442i </a:t>
            </a:r>
            <a:r>
              <a:rPr lang="cs-CZ" altLang="cs-CZ" dirty="0"/>
              <a:t>(180 000 Kč)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40 dotyků + gesta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technologie optického snímání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DViT</a:t>
            </a:r>
            <a:r>
              <a:rPr lang="en-US" dirty="0"/>
              <a:t>® (Digital Vision Touch) 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116 x 73 cm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42″ </a:t>
            </a:r>
            <a:r>
              <a:rPr lang="cs-CZ" dirty="0"/>
              <a:t>1920 x 1080  (Full HD)         </a:t>
            </a:r>
            <a:r>
              <a:rPr lang="cs-CZ" altLang="cs-CZ" dirty="0"/>
              <a:t>LCD display 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88F1DC7-089C-8AE9-A213-69420C4CB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646238"/>
            <a:ext cx="4594225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altLang="cs-CZ" b="1" dirty="0">
                <a:solidFill>
                  <a:srgbClr val="FFFF00"/>
                </a:solidFill>
              </a:rPr>
              <a:t>DISPLAX </a:t>
            </a:r>
            <a:r>
              <a:rPr lang="cs-CZ" altLang="cs-CZ" b="1" dirty="0" err="1">
                <a:solidFill>
                  <a:srgbClr val="FFFF00"/>
                </a:solidFill>
              </a:rPr>
              <a:t>Oqtopus</a:t>
            </a:r>
            <a:endParaRPr lang="cs-CZ" altLang="cs-CZ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10 nezávislých dotyků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technologie kapacitního snímání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146 x 90 cm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47″ </a:t>
            </a:r>
            <a:r>
              <a:rPr lang="cs-CZ" dirty="0"/>
              <a:t>1920 x 1080  (Full HD)       </a:t>
            </a:r>
            <a:r>
              <a:rPr lang="cs-CZ" altLang="cs-CZ" dirty="0"/>
              <a:t>LED display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11368</TotalTime>
  <Words>2432</Words>
  <Application>Microsoft Office PowerPoint</Application>
  <PresentationFormat>Předvádění na obrazovce (4:3)</PresentationFormat>
  <Paragraphs>412</Paragraphs>
  <Slides>43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Constantia</vt:lpstr>
      <vt:lpstr>Times New Roman</vt:lpstr>
      <vt:lpstr>Wingdings 2</vt:lpstr>
      <vt:lpstr>Tok</vt:lpstr>
      <vt:lpstr>Prezentace aplikace PowerPoint</vt:lpstr>
      <vt:lpstr>Interaktivita - pojem</vt:lpstr>
      <vt:lpstr>Interaktivní média</vt:lpstr>
      <vt:lpstr>Interaktivní technika</vt:lpstr>
      <vt:lpstr>Interaktivní technika - druhy</vt:lpstr>
      <vt:lpstr>Interaktivní technika - druhy</vt:lpstr>
      <vt:lpstr>Interaktivní technika - druhy</vt:lpstr>
      <vt:lpstr>Interaktivní technika - druhy</vt:lpstr>
      <vt:lpstr>Interaktivní technika - druhy</vt:lpstr>
      <vt:lpstr>Interaktivní technika - druhy</vt:lpstr>
      <vt:lpstr>Interaktivní technika - druhy</vt:lpstr>
      <vt:lpstr>Interaktivní technika - principy</vt:lpstr>
      <vt:lpstr>a) odporové (rezistivní) technologie</vt:lpstr>
      <vt:lpstr> b) kapacitní technologie</vt:lpstr>
      <vt:lpstr> c) elektromagnetické technologie</vt:lpstr>
      <vt:lpstr> d) bluetooth technologie </vt:lpstr>
      <vt:lpstr>e) systémy s optickým snímáním</vt:lpstr>
      <vt:lpstr>e) systémy s optickým snímáním</vt:lpstr>
      <vt:lpstr>e) systémy s optickým snímáním</vt:lpstr>
      <vt:lpstr>e) systémy s optickým snímáním</vt:lpstr>
      <vt:lpstr>f) infračervená technologie - triangulace</vt:lpstr>
      <vt:lpstr>f) infračervená technologie – IR LED síť</vt:lpstr>
      <vt:lpstr>f) infračervená technologie – IR ukazatel</vt:lpstr>
      <vt:lpstr>g) ultrazvuková technologie – akustická vlna</vt:lpstr>
      <vt:lpstr>g) ultrazvuková technologie - paralaxa</vt:lpstr>
      <vt:lpstr>h) ultrazvuková + infračervená technologie</vt:lpstr>
      <vt:lpstr>i) rozpoznání pulzu</vt:lpstr>
      <vt:lpstr>j) in-cell (on-cell, out-cell) technologie</vt:lpstr>
      <vt:lpstr>Interaktivní technika -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historie</vt:lpstr>
      <vt:lpstr>Interaktivní technika – zdroje</vt:lpstr>
    </vt:vector>
  </TitlesOfParts>
  <Company>OIT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 na počítači 1</dc:title>
  <dc:creator>ucebna</dc:creator>
  <cp:lastModifiedBy>Jakub Lapeš</cp:lastModifiedBy>
  <cp:revision>816</cp:revision>
  <dcterms:created xsi:type="dcterms:W3CDTF">2000-02-14T08:40:18Z</dcterms:created>
  <dcterms:modified xsi:type="dcterms:W3CDTF">2023-11-06T18:31:11Z</dcterms:modified>
</cp:coreProperties>
</file>