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22" r:id="rId4"/>
    <p:sldId id="324" r:id="rId5"/>
    <p:sldId id="325" r:id="rId6"/>
    <p:sldId id="328" r:id="rId7"/>
    <p:sldId id="331" r:id="rId8"/>
    <p:sldId id="326" r:id="rId9"/>
    <p:sldId id="265" r:id="rId10"/>
    <p:sldId id="327" r:id="rId11"/>
    <p:sldId id="297" r:id="rId12"/>
    <p:sldId id="295" r:id="rId13"/>
    <p:sldId id="296" r:id="rId14"/>
    <p:sldId id="275" r:id="rId15"/>
    <p:sldId id="299" r:id="rId16"/>
    <p:sldId id="298" r:id="rId17"/>
    <p:sldId id="300" r:id="rId18"/>
    <p:sldId id="301" r:id="rId19"/>
    <p:sldId id="264" r:id="rId20"/>
    <p:sldId id="302" r:id="rId21"/>
    <p:sldId id="276" r:id="rId22"/>
    <p:sldId id="303" r:id="rId23"/>
    <p:sldId id="305" r:id="rId24"/>
    <p:sldId id="306" r:id="rId25"/>
    <p:sldId id="307" r:id="rId26"/>
    <p:sldId id="308" r:id="rId27"/>
    <p:sldId id="332" r:id="rId28"/>
    <p:sldId id="334" r:id="rId29"/>
    <p:sldId id="333" r:id="rId30"/>
    <p:sldId id="311" r:id="rId31"/>
    <p:sldId id="316" r:id="rId32"/>
    <p:sldId id="313" r:id="rId33"/>
    <p:sldId id="320" r:id="rId34"/>
    <p:sldId id="314" r:id="rId35"/>
    <p:sldId id="317" r:id="rId36"/>
    <p:sldId id="329" r:id="rId37"/>
    <p:sldId id="318" r:id="rId38"/>
    <p:sldId id="330" r:id="rId39"/>
    <p:sldId id="323" r:id="rId40"/>
    <p:sldId id="319" r:id="rId41"/>
    <p:sldId id="315" r:id="rId42"/>
    <p:sldId id="321" r:id="rId43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E0000"/>
    <a:srgbClr val="FFFFCC"/>
    <a:srgbClr val="5D400D"/>
    <a:srgbClr val="A45200"/>
    <a:srgbClr val="663300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4317A-CBFE-49BE-9A3B-A0A0A46DA2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4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6023-86E7-4CE8-A33D-0A7863987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6390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it_vrs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6"/>
            <a:ext cx="9144000" cy="512763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7585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E2C08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FFFFF0"/>
                </a:solidFill>
                <a:latin typeface="Tahoma" charset="0"/>
              </a:rPr>
              <a:t>Univerzita Karlova v Praze, 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2" y="476250"/>
            <a:ext cx="7437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FFFFF0"/>
                </a:solidFill>
                <a:latin typeface="Tahoma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1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FFFFC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14350" name="Picture 14" descr="logo_hneda_me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7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51" name="Picture 15" descr="logo_hneda_natmave_men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6" y="85726"/>
            <a:ext cx="1116013" cy="1111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7" y="1285860"/>
            <a:ext cx="6772284" cy="4329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2977" y="5643579"/>
            <a:ext cx="6772284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500042"/>
            <a:ext cx="2057400" cy="5819797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500042"/>
            <a:ext cx="6019800" cy="581979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772548" cy="116205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142844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643438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285860"/>
            <a:ext cx="8715436" cy="521497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407196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35771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1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21" y="2174875"/>
            <a:ext cx="4211668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1418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41817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71481"/>
            <a:ext cx="3008313" cy="863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1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572272"/>
            <a:ext cx="9144000" cy="312716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1"/>
            <a:ext cx="9144000" cy="500042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4349" y="1"/>
            <a:ext cx="828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CC"/>
                </a:solidFill>
                <a:latin typeface="Tahoma" charset="0"/>
              </a:rPr>
              <a:t>Multimedi</a:t>
            </a:r>
            <a:r>
              <a:rPr lang="cs-CZ" sz="2400" dirty="0" err="1" smtClean="0">
                <a:solidFill>
                  <a:srgbClr val="FFFFCC"/>
                </a:solidFill>
                <a:latin typeface="Tahoma" charset="0"/>
              </a:rPr>
              <a:t>ální</a:t>
            </a:r>
            <a:r>
              <a:rPr lang="cs-CZ" sz="2400" baseline="0" dirty="0" smtClean="0">
                <a:solidFill>
                  <a:srgbClr val="FFFFCC"/>
                </a:solidFill>
                <a:latin typeface="Tahoma" charset="0"/>
              </a:rPr>
              <a:t> systémy</a:t>
            </a:r>
            <a:endParaRPr lang="cs-CZ" sz="2400" dirty="0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" y="1142984"/>
            <a:ext cx="9034433" cy="71437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0043"/>
            <a:ext cx="880110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5" y="6524625"/>
            <a:ext cx="4427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643701" y="6572273"/>
            <a:ext cx="23626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cs-CZ" b="1" dirty="0">
                <a:solidFill>
                  <a:srgbClr val="FFFFCC"/>
                </a:solidFill>
              </a:rPr>
              <a:t>© Praha UK </a:t>
            </a:r>
            <a:r>
              <a:rPr lang="cs-CZ" b="1" dirty="0" err="1">
                <a:solidFill>
                  <a:srgbClr val="FFFFCC"/>
                </a:solidFill>
              </a:rPr>
              <a:t>PedF</a:t>
            </a:r>
            <a:r>
              <a:rPr lang="cs-CZ" b="1" dirty="0">
                <a:solidFill>
                  <a:srgbClr val="FFFFCC"/>
                </a:solidFill>
              </a:rPr>
              <a:t> </a:t>
            </a:r>
            <a:r>
              <a:rPr lang="cs-CZ" b="1" dirty="0" smtClean="0">
                <a:solidFill>
                  <a:srgbClr val="FFFFCC"/>
                </a:solidFill>
              </a:rPr>
              <a:t>KITTV </a:t>
            </a:r>
            <a:endParaRPr lang="cs-CZ" b="1" dirty="0">
              <a:solidFill>
                <a:srgbClr val="FFFFCC"/>
              </a:solidFill>
            </a:endParaRPr>
          </a:p>
        </p:txBody>
      </p:sp>
      <p:pic>
        <p:nvPicPr>
          <p:cNvPr id="13342" name="Picture 30" descr="logo_hneda_svetla2_mens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6" y="44451"/>
            <a:ext cx="393671" cy="393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61B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D400D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1600" i="1">
          <a:solidFill>
            <a:srgbClr val="361B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kumenty\pedf\vyuka\multimedia\materialy\_zdroje\zvuk\1860-Scott-Torquato-Tassos-Amint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 smtClean="0"/>
              <a:t>Multimediální systémy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cs-CZ" sz="4000" dirty="0" smtClean="0"/>
              <a:t>Zvukové formáty</a:t>
            </a:r>
            <a:endParaRPr lang="cs-CZ" sz="40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 Multimediální </a:t>
            </a:r>
            <a:r>
              <a:rPr lang="en-US" dirty="0" err="1" smtClean="0"/>
              <a:t>syst</a:t>
            </a:r>
            <a:r>
              <a:rPr lang="cs-CZ" dirty="0" err="1" smtClean="0"/>
              <a:t>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Stereofonie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Stereofonie usiluje o prostorový vjem zvuku stejný, jako by posluchač seděl v koncertní síni.</a:t>
            </a:r>
          </a:p>
          <a:p>
            <a:r>
              <a:rPr lang="cs-CZ" dirty="0" smtClean="0"/>
              <a:t>Zvuk se snímá dvěma mikrofony – dvoukanálový přenos</a:t>
            </a:r>
          </a:p>
          <a:p>
            <a:r>
              <a:rPr lang="cs-CZ" dirty="0" smtClean="0"/>
              <a:t>Problém </a:t>
            </a:r>
            <a:r>
              <a:rPr lang="cs-CZ" b="1" dirty="0" smtClean="0"/>
              <a:t>interference</a:t>
            </a:r>
          </a:p>
          <a:p>
            <a:r>
              <a:rPr lang="cs-CZ" dirty="0" smtClean="0"/>
              <a:t>základní systémy:</a:t>
            </a:r>
          </a:p>
          <a:p>
            <a:r>
              <a:rPr lang="cs-CZ" sz="1800" b="1" dirty="0" smtClean="0"/>
              <a:t>systém AB </a:t>
            </a:r>
            <a:r>
              <a:rPr lang="cs-CZ" sz="1800" dirty="0" smtClean="0"/>
              <a:t>- dva všesměrové mikrofony vedle sebe</a:t>
            </a:r>
          </a:p>
          <a:p>
            <a:r>
              <a:rPr lang="cs-CZ" sz="1800" b="1" dirty="0" smtClean="0"/>
              <a:t>systém XY </a:t>
            </a:r>
            <a:r>
              <a:rPr lang="cs-CZ" sz="1800" dirty="0" smtClean="0"/>
              <a:t>-</a:t>
            </a:r>
            <a:r>
              <a:rPr lang="cs-CZ" sz="1800" b="1" dirty="0" smtClean="0"/>
              <a:t> </a:t>
            </a:r>
            <a:r>
              <a:rPr lang="cs-CZ" sz="1800" dirty="0" smtClean="0"/>
              <a:t>zvuk snímán dvěma mikrofony s osmičkovou</a:t>
            </a:r>
            <a:br>
              <a:rPr lang="cs-CZ" sz="1800" dirty="0" smtClean="0"/>
            </a:br>
            <a:r>
              <a:rPr lang="cs-CZ" sz="1800" dirty="0" smtClean="0"/>
              <a:t>charakteristikou, které jsou natočeny do různých</a:t>
            </a:r>
            <a:br>
              <a:rPr lang="cs-CZ" sz="1800" dirty="0" smtClean="0"/>
            </a:br>
            <a:r>
              <a:rPr lang="cs-CZ" sz="1800" dirty="0" smtClean="0"/>
              <a:t>směrů. Rozdílná intenzita zvuků z obou kanálů</a:t>
            </a:r>
            <a:br>
              <a:rPr lang="cs-CZ" sz="1800" dirty="0" smtClean="0"/>
            </a:br>
            <a:r>
              <a:rPr lang="cs-CZ" sz="1800" dirty="0" smtClean="0"/>
              <a:t>vyvolá při reprodukci prostorový vjem.</a:t>
            </a:r>
          </a:p>
          <a:p>
            <a:r>
              <a:rPr lang="cs-CZ" sz="1800" b="1" dirty="0" smtClean="0"/>
              <a:t>systém MS </a:t>
            </a:r>
            <a:r>
              <a:rPr lang="cs-CZ" sz="1800" dirty="0" smtClean="0"/>
              <a:t>-</a:t>
            </a:r>
            <a:r>
              <a:rPr lang="cs-CZ" sz="1800" b="1" dirty="0" smtClean="0"/>
              <a:t> </a:t>
            </a:r>
            <a:r>
              <a:rPr lang="cs-CZ" sz="1800" dirty="0" smtClean="0"/>
              <a:t>dopředu otočený mikrofon s </a:t>
            </a:r>
            <a:r>
              <a:rPr lang="cs-CZ" sz="1800" dirty="0" err="1" smtClean="0"/>
              <a:t>kardioidní</a:t>
            </a:r>
            <a:r>
              <a:rPr lang="cs-CZ" sz="1800" dirty="0" smtClean="0"/>
              <a:t> charakteristikou</a:t>
            </a:r>
            <a:br>
              <a:rPr lang="cs-CZ" sz="1800" dirty="0" smtClean="0"/>
            </a:br>
            <a:r>
              <a:rPr lang="cs-CZ" sz="1800" dirty="0" smtClean="0"/>
              <a:t>snímá monofonní signál. Směrový mikrofon snímá</a:t>
            </a:r>
            <a:br>
              <a:rPr lang="cs-CZ" sz="1800" dirty="0" smtClean="0"/>
            </a:br>
            <a:r>
              <a:rPr lang="cs-CZ" sz="1800" dirty="0" smtClean="0"/>
              <a:t>signál přicházející ze stran. Součtem signálů M+ S</a:t>
            </a:r>
            <a:br>
              <a:rPr lang="cs-CZ" sz="1800" dirty="0" smtClean="0"/>
            </a:br>
            <a:r>
              <a:rPr lang="cs-CZ" sz="1800" dirty="0" smtClean="0"/>
              <a:t>získáme signál pravého kanálu, rozdílem</a:t>
            </a:r>
            <a:br>
              <a:rPr lang="cs-CZ" sz="1800" dirty="0" smtClean="0"/>
            </a:br>
            <a:r>
              <a:rPr lang="cs-CZ" sz="1800" dirty="0" smtClean="0"/>
              <a:t>signálů M - S dostaneme signál kanálu levého.</a:t>
            </a:r>
          </a:p>
          <a:p>
            <a:pPr lvl="2"/>
            <a:endParaRPr lang="cs-CZ" b="1" dirty="0" smtClean="0"/>
          </a:p>
          <a:p>
            <a:endParaRPr lang="cs-CZ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1938" y="2564904"/>
            <a:ext cx="23717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3359" y="4797152"/>
            <a:ext cx="20764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97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Prostorov</a:t>
            </a:r>
            <a:r>
              <a:rPr lang="cs-CZ" dirty="0" smtClean="0"/>
              <a:t>ý zvuk – kvadrofonie – 4:2:4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SQ (Stereo </a:t>
            </a:r>
            <a:r>
              <a:rPr lang="cs-CZ" b="1" dirty="0" err="1" smtClean="0"/>
              <a:t>Quadraphonic</a:t>
            </a:r>
            <a:r>
              <a:rPr lang="cs-CZ" b="1" dirty="0" smtClean="0"/>
              <a:t>) </a:t>
            </a:r>
            <a:r>
              <a:rPr lang="cs-CZ" dirty="0" smtClean="0"/>
              <a:t>- 1971</a:t>
            </a:r>
          </a:p>
          <a:p>
            <a:pPr lvl="1"/>
            <a:r>
              <a:rPr lang="cs-CZ" dirty="0" smtClean="0"/>
              <a:t>4 kanálový matrix systém</a:t>
            </a:r>
          </a:p>
          <a:p>
            <a:pPr lvl="1"/>
            <a:r>
              <a:rPr lang="cs-CZ" dirty="0" smtClean="0"/>
              <a:t>určený pro gramofonová média</a:t>
            </a:r>
          </a:p>
          <a:p>
            <a:pPr lvl="1"/>
            <a:r>
              <a:rPr lang="cs-CZ" dirty="0" smtClean="0"/>
              <a:t>problémy s kompatibilitou s mono</a:t>
            </a:r>
          </a:p>
          <a:p>
            <a:pPr lvl="1"/>
            <a:r>
              <a:rPr lang="cs-CZ" dirty="0" smtClean="0"/>
              <a:t>ztrátová komprese při kódování do stereo signálu</a:t>
            </a:r>
          </a:p>
          <a:p>
            <a:pPr lvl="1"/>
            <a:r>
              <a:rPr lang="cs-CZ" dirty="0" smtClean="0"/>
              <a:t>z počátku umožňoval rozdíl zadních kanálů od předních </a:t>
            </a:r>
            <a:r>
              <a:rPr lang="cs-CZ" dirty="0" err="1" smtClean="0"/>
              <a:t>max</a:t>
            </a:r>
            <a:r>
              <a:rPr lang="cs-CZ" dirty="0" smtClean="0"/>
              <a:t> 3dB, později až 20dB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QS (</a:t>
            </a:r>
            <a:r>
              <a:rPr lang="cs-CZ" b="1" dirty="0" err="1" smtClean="0"/>
              <a:t>Qudraphonic</a:t>
            </a:r>
            <a:r>
              <a:rPr lang="cs-CZ" b="1" dirty="0" smtClean="0"/>
              <a:t> </a:t>
            </a:r>
            <a:r>
              <a:rPr lang="cs-CZ" b="1" dirty="0" err="1" smtClean="0"/>
              <a:t>Sound</a:t>
            </a:r>
            <a:r>
              <a:rPr lang="cs-CZ" b="1" dirty="0" smtClean="0"/>
              <a:t>) </a:t>
            </a:r>
            <a:r>
              <a:rPr lang="cs-CZ" dirty="0" smtClean="0"/>
              <a:t>– 1975 pro film </a:t>
            </a:r>
            <a:r>
              <a:rPr lang="cs-CZ" dirty="0" err="1" smtClean="0"/>
              <a:t>Tommy</a:t>
            </a:r>
            <a:endParaRPr lang="cs-CZ" dirty="0" smtClean="0"/>
          </a:p>
          <a:p>
            <a:pPr lvl="1"/>
            <a:r>
              <a:rPr lang="cs-CZ" dirty="0" smtClean="0"/>
              <a:t>4 kanálový matrix systém</a:t>
            </a:r>
          </a:p>
          <a:p>
            <a:pPr lvl="1"/>
            <a:r>
              <a:rPr lang="cs-CZ" dirty="0" smtClean="0"/>
              <a:t>na filmovém pásu byl jako L a R magnetická stopa</a:t>
            </a:r>
          </a:p>
          <a:p>
            <a:pPr lvl="1"/>
            <a:r>
              <a:rPr lang="cs-CZ" dirty="0" smtClean="0"/>
              <a:t>podobný jako SQ, ale vyvíjený nezávisle</a:t>
            </a:r>
          </a:p>
          <a:p>
            <a:pPr lvl="1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8" name="Obdélník 7"/>
          <p:cNvSpPr/>
          <p:nvPr/>
        </p:nvSpPr>
        <p:spPr bwMode="auto">
          <a:xfrm>
            <a:off x="928662" y="3071810"/>
            <a:ext cx="1857388" cy="1285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Obrázek 9" descr="quadro_symb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571480"/>
            <a:ext cx="636620" cy="6310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357298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256"/>
            <a:ext cx="114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Prostorov</a:t>
            </a:r>
            <a:r>
              <a:rPr lang="cs-CZ" dirty="0" smtClean="0"/>
              <a:t>ý zvuk – kvadrofonie – diskrétní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CD-4 (</a:t>
            </a:r>
            <a:r>
              <a:rPr lang="cs-CZ" b="1" dirty="0" err="1" smtClean="0"/>
              <a:t>Compatible</a:t>
            </a:r>
            <a:r>
              <a:rPr lang="cs-CZ" b="1" dirty="0" smtClean="0"/>
              <a:t> </a:t>
            </a:r>
            <a:r>
              <a:rPr lang="cs-CZ" b="1" dirty="0" err="1" smtClean="0"/>
              <a:t>Discrete</a:t>
            </a:r>
            <a:r>
              <a:rPr lang="cs-CZ" b="1" dirty="0" smtClean="0"/>
              <a:t> 4 </a:t>
            </a:r>
            <a:r>
              <a:rPr lang="en-US" b="1" dirty="0" smtClean="0"/>
              <a:t>“</a:t>
            </a:r>
            <a:r>
              <a:rPr lang="cs-CZ" b="1" dirty="0" err="1" smtClean="0"/>
              <a:t>Quaradisc</a:t>
            </a:r>
            <a:r>
              <a:rPr lang="en-US" b="1" dirty="0" smtClean="0"/>
              <a:t>”</a:t>
            </a:r>
            <a:r>
              <a:rPr lang="cs-CZ" b="1" dirty="0" smtClean="0"/>
              <a:t>) </a:t>
            </a:r>
            <a:r>
              <a:rPr lang="en-US" dirty="0" smtClean="0"/>
              <a:t>– JVC a RCA</a:t>
            </a:r>
            <a:endParaRPr lang="cs-CZ" dirty="0" smtClean="0"/>
          </a:p>
          <a:p>
            <a:pPr lvl="1"/>
            <a:r>
              <a:rPr lang="cs-CZ" i="1" dirty="0" smtClean="0"/>
              <a:t>kompatibilní </a:t>
            </a:r>
            <a:r>
              <a:rPr lang="cs-CZ" dirty="0" smtClean="0"/>
              <a:t>znamená, že</a:t>
            </a:r>
            <a:endParaRPr lang="cs-CZ" i="1" dirty="0" smtClean="0"/>
          </a:p>
          <a:p>
            <a:pPr lvl="2"/>
            <a:r>
              <a:rPr lang="cs-CZ" dirty="0" smtClean="0"/>
              <a:t>mono systém reprodukuje všechny 4 stopy najednou</a:t>
            </a:r>
          </a:p>
          <a:p>
            <a:pPr lvl="2"/>
            <a:r>
              <a:rPr lang="cs-CZ" dirty="0" smtClean="0"/>
              <a:t>stereo systém reprodukuje společně LF+LB a RF+RB</a:t>
            </a:r>
          </a:p>
          <a:p>
            <a:pPr lvl="1"/>
            <a:r>
              <a:rPr lang="cs-CZ" dirty="0" smtClean="0"/>
              <a:t>nejrozšířenější kvadrofonní systém využívaný mnoha nahrávacími společnostmi pro gramofonová média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systém pro poslech CD-4 gramofonových desek</a:t>
            </a:r>
            <a:br>
              <a:rPr lang="cs-CZ" dirty="0" smtClean="0"/>
            </a:br>
            <a:r>
              <a:rPr lang="cs-CZ" dirty="0" smtClean="0"/>
              <a:t>by měl obsahovat</a:t>
            </a:r>
          </a:p>
          <a:p>
            <a:pPr lvl="2"/>
            <a:r>
              <a:rPr lang="cs-CZ" dirty="0" smtClean="0"/>
              <a:t>gramofon s přenoskou CD-4</a:t>
            </a:r>
          </a:p>
          <a:p>
            <a:pPr lvl="2"/>
            <a:r>
              <a:rPr lang="cs-CZ" dirty="0" smtClean="0"/>
              <a:t>CD-4 demodulátor</a:t>
            </a:r>
          </a:p>
          <a:p>
            <a:pPr lvl="2"/>
            <a:r>
              <a:rPr lang="cs-CZ" dirty="0" smtClean="0"/>
              <a:t>4-kanálový zesilovač</a:t>
            </a:r>
          </a:p>
          <a:p>
            <a:pPr lvl="2"/>
            <a:r>
              <a:rPr lang="cs-CZ" dirty="0" smtClean="0"/>
              <a:t>soustavu 4 reprobeden</a:t>
            </a:r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000240"/>
            <a:ext cx="2095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9513" t="28660" r="3436" b="16121"/>
          <a:stretch>
            <a:fillRect/>
          </a:stretch>
        </p:blipFill>
        <p:spPr bwMode="auto">
          <a:xfrm>
            <a:off x="4857752" y="3929066"/>
            <a:ext cx="2714644" cy="25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 bwMode="auto">
          <a:xfrm>
            <a:off x="928662" y="3071810"/>
            <a:ext cx="1857388" cy="1285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Obrázek 9" descr="quadro_symb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52" y="571480"/>
            <a:ext cx="636620" cy="631036"/>
          </a:xfrm>
          <a:prstGeom prst="rect">
            <a:avLst/>
          </a:prstGeom>
        </p:spPr>
      </p:pic>
      <p:pic>
        <p:nvPicPr>
          <p:cNvPr id="11" name="Obrázek 10" descr="cd-4_gramof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377" y="2928934"/>
            <a:ext cx="2375623" cy="201462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42844" y="6215082"/>
            <a:ext cx="4121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?v=zALc67mwa7M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Prostorov</a:t>
            </a:r>
            <a:r>
              <a:rPr lang="cs-CZ" dirty="0" smtClean="0"/>
              <a:t>ý zvuk – kvadrofonie – diskrétní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UD-4 / UMX </a:t>
            </a:r>
            <a:r>
              <a:rPr lang="cs-CZ" dirty="0" smtClean="0"/>
              <a:t>– 1971, Denon</a:t>
            </a:r>
          </a:p>
          <a:p>
            <a:pPr lvl="1"/>
            <a:r>
              <a:rPr lang="cs-CZ" dirty="0" smtClean="0"/>
              <a:t>hybridní matrix/diskrétní systém</a:t>
            </a:r>
          </a:p>
          <a:p>
            <a:pPr lvl="1"/>
            <a:r>
              <a:rPr lang="cs-CZ" dirty="0" smtClean="0"/>
              <a:t>nepříliš rozšířený (pouze ve Velké Británii)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sz="24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Technologie magnetického záznamu</a:t>
            </a:r>
          </a:p>
          <a:p>
            <a:pPr>
              <a:buNone/>
            </a:pPr>
            <a:r>
              <a:rPr lang="en-US" b="1" dirty="0" smtClean="0"/>
              <a:t>Q4 / Quadraphonic Reel To Reel</a:t>
            </a:r>
            <a:endParaRPr lang="cs-CZ" b="1" dirty="0" smtClean="0"/>
          </a:p>
          <a:p>
            <a:pPr lvl="1"/>
            <a:r>
              <a:rPr lang="cs-CZ" dirty="0" smtClean="0"/>
              <a:t>využívá technologie ¼</a:t>
            </a:r>
            <a:r>
              <a:rPr lang="en-US" dirty="0" smtClean="0"/>
              <a:t>” </a:t>
            </a:r>
            <a:r>
              <a:rPr lang="en-US" dirty="0" err="1" smtClean="0"/>
              <a:t>magnetick</a:t>
            </a:r>
            <a:r>
              <a:rPr lang="cs-CZ" dirty="0" err="1" smtClean="0"/>
              <a:t>ého</a:t>
            </a:r>
            <a:r>
              <a:rPr lang="cs-CZ" dirty="0" smtClean="0"/>
              <a:t> pásku</a:t>
            </a:r>
          </a:p>
          <a:p>
            <a:pPr lvl="1"/>
            <a:r>
              <a:rPr lang="cs-CZ" dirty="0" smtClean="0"/>
              <a:t>plně diskrétní (každý kanál jedna stopa), využívá plné pásmo</a:t>
            </a:r>
          </a:p>
          <a:p>
            <a:pPr lvl="1"/>
            <a:r>
              <a:rPr lang="cs-CZ" dirty="0" smtClean="0"/>
              <a:t>dostupný pouze v USA </a:t>
            </a:r>
            <a:endParaRPr lang="en-US" dirty="0" smtClean="0"/>
          </a:p>
          <a:p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Quad</a:t>
            </a:r>
            <a:r>
              <a:rPr lang="cs-CZ" b="1" dirty="0" smtClean="0"/>
              <a:t>-8 (Q8) / </a:t>
            </a:r>
            <a:r>
              <a:rPr lang="cs-CZ" b="1" dirty="0" err="1" smtClean="0"/>
              <a:t>Quadraphonic</a:t>
            </a:r>
            <a:r>
              <a:rPr lang="cs-CZ" b="1" dirty="0" smtClean="0"/>
              <a:t> 8-Track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quadro_symb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571480"/>
            <a:ext cx="636620" cy="6310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vícekanálový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143535"/>
          </a:xfrm>
        </p:spPr>
        <p:txBody>
          <a:bodyPr/>
          <a:lstStyle/>
          <a:p>
            <a:r>
              <a:rPr lang="cs-CZ" dirty="0" smtClean="0"/>
              <a:t>vývoj vícekanálových systémů umožňující prostorový zvuk byl především reakcí na požadavky filmového průmyslu (80. léta 20. stol.)</a:t>
            </a:r>
          </a:p>
          <a:p>
            <a:r>
              <a:rPr lang="cs-CZ" dirty="0" smtClean="0"/>
              <a:t>hlavní využití – kinematografie, </a:t>
            </a:r>
            <a:r>
              <a:rPr lang="cs-CZ" dirty="0" err="1" smtClean="0"/>
              <a:t>soundtrack</a:t>
            </a:r>
            <a:r>
              <a:rPr lang="cs-CZ" dirty="0" smtClean="0"/>
              <a:t> (hudba z filmů), domácí kina</a:t>
            </a:r>
          </a:p>
          <a:p>
            <a:r>
              <a:rPr lang="cs-CZ" dirty="0" smtClean="0"/>
              <a:t>1941 – film </a:t>
            </a:r>
            <a:r>
              <a:rPr lang="cs-CZ" dirty="0" err="1" smtClean="0"/>
              <a:t>Fantasia</a:t>
            </a:r>
            <a:r>
              <a:rPr lang="cs-CZ" dirty="0" smtClean="0"/>
              <a:t> od </a:t>
            </a:r>
            <a:r>
              <a:rPr lang="cs-CZ" dirty="0" err="1" smtClean="0"/>
              <a:t>Walt</a:t>
            </a:r>
            <a:r>
              <a:rPr lang="cs-CZ" dirty="0" smtClean="0"/>
              <a:t> </a:t>
            </a:r>
            <a:r>
              <a:rPr lang="cs-CZ" dirty="0" err="1" smtClean="0"/>
              <a:t>Disney</a:t>
            </a:r>
            <a:r>
              <a:rPr lang="cs-CZ" dirty="0" smtClean="0"/>
              <a:t> (3 optické stopy na separátním 35mm filmovém pásu)</a:t>
            </a:r>
          </a:p>
          <a:p>
            <a:r>
              <a:rPr lang="cs-CZ" dirty="0" smtClean="0"/>
              <a:t>první použití 5.1 </a:t>
            </a:r>
            <a:r>
              <a:rPr lang="cs-CZ" dirty="0" err="1" smtClean="0"/>
              <a:t>Moulin</a:t>
            </a:r>
            <a:r>
              <a:rPr lang="cs-CZ" dirty="0" smtClean="0"/>
              <a:t> Rouge – r. 1987</a:t>
            </a:r>
          </a:p>
          <a:p>
            <a:endParaRPr lang="cs-CZ" dirty="0" smtClean="0"/>
          </a:p>
        </p:txBody>
      </p:sp>
      <p:grpSp>
        <p:nvGrpSpPr>
          <p:cNvPr id="10" name="Skupina 9"/>
          <p:cNvGrpSpPr/>
          <p:nvPr/>
        </p:nvGrpSpPr>
        <p:grpSpPr>
          <a:xfrm>
            <a:off x="71406" y="3357562"/>
            <a:ext cx="8938110" cy="3171828"/>
            <a:chOff x="147600" y="3510000"/>
            <a:chExt cx="7730250" cy="27432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 t="523"/>
            <a:stretch>
              <a:fillRect/>
            </a:stretch>
          </p:blipFill>
          <p:spPr bwMode="auto">
            <a:xfrm>
              <a:off x="147600" y="3514841"/>
              <a:ext cx="4972050" cy="2738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5600" y="3510000"/>
              <a:ext cx="276225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rgbClr val="990000"/>
                </a:solidFill>
              </a:rPr>
              <a:t>Laboratoře Dolby</a:t>
            </a:r>
          </a:p>
          <a:p>
            <a:r>
              <a:rPr lang="cs-CZ" b="1" dirty="0" smtClean="0"/>
              <a:t>Dolby Stereo </a:t>
            </a:r>
            <a:r>
              <a:rPr lang="cs-CZ" dirty="0" smtClean="0"/>
              <a:t>– 70. léta, filmový průmysl</a:t>
            </a:r>
          </a:p>
          <a:p>
            <a:pPr lvl="1"/>
            <a:r>
              <a:rPr lang="cs-CZ" dirty="0" smtClean="0"/>
              <a:t>4 kanály (L,C,R,S) kódovány do dvou kanálů na filmovém pásu (opticky) z důvodu kompatibility s monofonními či stereofonními projektory</a:t>
            </a:r>
          </a:p>
          <a:p>
            <a:pPr lvl="1"/>
            <a:r>
              <a:rPr lang="cs-CZ" dirty="0" smtClean="0"/>
              <a:t>A-Type systém pro redukci šumu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Dolby </a:t>
            </a:r>
            <a:r>
              <a:rPr lang="cs-CZ" b="1" dirty="0" err="1" smtClean="0"/>
              <a:t>Surround</a:t>
            </a:r>
            <a:r>
              <a:rPr lang="cs-CZ" b="1" dirty="0" smtClean="0"/>
              <a:t> </a:t>
            </a:r>
            <a:r>
              <a:rPr lang="cs-CZ" dirty="0" smtClean="0"/>
              <a:t>– 80. léta, spotřebitelský průmysl</a:t>
            </a:r>
          </a:p>
          <a:p>
            <a:pPr lvl="1"/>
            <a:r>
              <a:rPr lang="cs-CZ" dirty="0" smtClean="0"/>
              <a:t>zlepšení redukce šumu, </a:t>
            </a:r>
            <a:r>
              <a:rPr lang="cs-CZ" dirty="0" err="1" smtClean="0"/>
              <a:t>dékóduje</a:t>
            </a:r>
            <a:r>
              <a:rPr lang="cs-CZ" dirty="0" smtClean="0"/>
              <a:t> do 3 kanálů L,R,S</a:t>
            </a:r>
          </a:p>
          <a:p>
            <a:pPr lvl="1"/>
            <a:r>
              <a:rPr lang="cs-CZ" dirty="0" smtClean="0"/>
              <a:t>S kanál pouze 100 Hz – 7 kHz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5500726" cy="21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572140"/>
            <a:ext cx="121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357298"/>
            <a:ext cx="1990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kódování do dvou stop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dekódování ze dvou stop (Dolby </a:t>
            </a:r>
            <a:r>
              <a:rPr lang="cs-CZ" dirty="0" err="1" smtClean="0"/>
              <a:t>Surround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443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6572296" cy="24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357298"/>
            <a:ext cx="2500298" cy="370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Dolby Stereo </a:t>
            </a:r>
            <a:r>
              <a:rPr lang="cs-CZ" b="1" dirty="0" err="1" smtClean="0"/>
              <a:t>Surround</a:t>
            </a:r>
            <a:r>
              <a:rPr lang="cs-CZ" b="1" dirty="0" smtClean="0"/>
              <a:t> </a:t>
            </a:r>
            <a:r>
              <a:rPr lang="cs-CZ" dirty="0" smtClean="0"/>
              <a:t>– filmový průmysl</a:t>
            </a:r>
          </a:p>
          <a:p>
            <a:pPr lvl="1"/>
            <a:r>
              <a:rPr lang="cs-CZ" dirty="0" smtClean="0"/>
              <a:t>magnetický záznam v 6 stopách na 70mm filmovém pásu</a:t>
            </a:r>
          </a:p>
          <a:p>
            <a:pPr lvl="1"/>
            <a:r>
              <a:rPr lang="cs-CZ" dirty="0" smtClean="0"/>
              <a:t>využívá </a:t>
            </a:r>
            <a:r>
              <a:rPr lang="cs-CZ" i="1" dirty="0" smtClean="0"/>
              <a:t>Dolby Stereo 70mm </a:t>
            </a:r>
            <a:r>
              <a:rPr lang="cs-CZ" dirty="0" smtClean="0"/>
              <a:t>pro redukci šumu</a:t>
            </a:r>
            <a:endParaRPr lang="cs-CZ" i="1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Dolby </a:t>
            </a:r>
            <a:r>
              <a:rPr lang="cs-CZ" b="1" dirty="0" err="1" smtClean="0"/>
              <a:t>Surround</a:t>
            </a:r>
            <a:r>
              <a:rPr lang="cs-CZ" b="1" dirty="0" smtClean="0"/>
              <a:t> Pro </a:t>
            </a:r>
            <a:r>
              <a:rPr lang="cs-CZ" b="1" dirty="0" err="1" smtClean="0"/>
              <a:t>Logic</a:t>
            </a:r>
            <a:r>
              <a:rPr lang="cs-CZ" dirty="0" smtClean="0"/>
              <a:t> – spotřebitelský průmysl</a:t>
            </a:r>
          </a:p>
          <a:p>
            <a:pPr lvl="1"/>
            <a:r>
              <a:rPr lang="cs-CZ" dirty="0" smtClean="0"/>
              <a:t>oproti Dolby </a:t>
            </a:r>
            <a:r>
              <a:rPr lang="cs-CZ" dirty="0" err="1" smtClean="0"/>
              <a:t>Surround</a:t>
            </a:r>
            <a:r>
              <a:rPr lang="cs-CZ" dirty="0" smtClean="0"/>
              <a:t> přibyl centrální kanál (C)</a:t>
            </a:r>
          </a:p>
          <a:p>
            <a:pPr lvl="1"/>
            <a:r>
              <a:rPr lang="cs-CZ" dirty="0" smtClean="0"/>
              <a:t>C kanál slouží hlavně k přesnější lokalizaci pozice zvuku</a:t>
            </a:r>
            <a:br>
              <a:rPr lang="cs-CZ" dirty="0" smtClean="0"/>
            </a:br>
            <a:r>
              <a:rPr lang="cs-CZ" dirty="0" smtClean="0"/>
              <a:t>(hlavně dialogů) na velkých projekčních plátnech</a:t>
            </a:r>
          </a:p>
          <a:p>
            <a:pPr lvl="1"/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643578"/>
            <a:ext cx="200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429132"/>
            <a:ext cx="3143272" cy="19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Dolby Digital</a:t>
            </a:r>
            <a:r>
              <a:rPr lang="cs-CZ" dirty="0" smtClean="0"/>
              <a:t> – 1991 </a:t>
            </a:r>
          </a:p>
          <a:p>
            <a:pPr lvl="1"/>
            <a:r>
              <a:rPr lang="cs-CZ" dirty="0" smtClean="0"/>
              <a:t>technologie umožňující 6-ti kanálový zvuk</a:t>
            </a:r>
            <a:endParaRPr lang="en-US" dirty="0" smtClean="0"/>
          </a:p>
          <a:p>
            <a:pPr lvl="1"/>
            <a:r>
              <a:rPr lang="cs-CZ" dirty="0" smtClean="0"/>
              <a:t>jedná se rovněž o technologii ztrátové komprese (AC-3)</a:t>
            </a:r>
          </a:p>
          <a:p>
            <a:pPr lvl="1"/>
            <a:r>
              <a:rPr lang="cs-CZ" dirty="0" smtClean="0"/>
              <a:t>5.1</a:t>
            </a:r>
          </a:p>
          <a:p>
            <a:pPr lvl="2"/>
            <a:r>
              <a:rPr lang="cs-CZ" dirty="0" smtClean="0"/>
              <a:t>5 hlavních plnohodnotných kanálů (L,C,R,LS,RS)</a:t>
            </a:r>
          </a:p>
          <a:p>
            <a:pPr lvl="2"/>
            <a:r>
              <a:rPr lang="cs-CZ" dirty="0" smtClean="0"/>
              <a:t> Použití </a:t>
            </a:r>
            <a:r>
              <a:rPr lang="cs-CZ" dirty="0" err="1" smtClean="0"/>
              <a:t>surroundových</a:t>
            </a:r>
            <a:r>
              <a:rPr lang="cs-CZ" dirty="0" smtClean="0"/>
              <a:t> kanálů může zvýšit vnímanou "hloubku" a prostor konvenční stereofonní reprodukce</a:t>
            </a:r>
          </a:p>
          <a:p>
            <a:pPr lvl="2"/>
            <a:r>
              <a:rPr lang="cs-CZ" dirty="0" smtClean="0"/>
              <a:t>1 nízkofrekvenční kanál (LFE - </a:t>
            </a:r>
            <a:r>
              <a:rPr lang="cs-CZ" dirty="0" err="1" smtClean="0"/>
              <a:t>Low</a:t>
            </a:r>
            <a:r>
              <a:rPr lang="cs-CZ" dirty="0" smtClean="0"/>
              <a:t>-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) - 20 Hz – 1</a:t>
            </a:r>
            <a:r>
              <a:rPr lang="en-US" dirty="0" smtClean="0"/>
              <a:t>20</a:t>
            </a:r>
            <a:r>
              <a:rPr lang="cs-CZ" dirty="0" smtClean="0"/>
              <a:t> </a:t>
            </a:r>
            <a:r>
              <a:rPr lang="en-US" dirty="0" smtClean="0"/>
              <a:t>Hz</a:t>
            </a:r>
            <a:endParaRPr lang="cs-CZ" dirty="0" smtClean="0"/>
          </a:p>
          <a:p>
            <a:pPr lvl="1"/>
            <a:r>
              <a:rPr lang="cs-CZ" dirty="0" smtClean="0"/>
              <a:t>umožňuje také konfiguraci</a:t>
            </a:r>
          </a:p>
          <a:p>
            <a:pPr lvl="2"/>
            <a:r>
              <a:rPr lang="cs-CZ" dirty="0" smtClean="0"/>
              <a:t>mono – C</a:t>
            </a:r>
            <a:r>
              <a:rPr lang="en-US" dirty="0" smtClean="0"/>
              <a:t> -</a:t>
            </a:r>
            <a:r>
              <a:rPr lang="cs-CZ" b="1" dirty="0" smtClean="0"/>
              <a:t> Dolby Digital 1.0</a:t>
            </a:r>
            <a:endParaRPr lang="cs-CZ" dirty="0" smtClean="0"/>
          </a:p>
          <a:p>
            <a:pPr lvl="2"/>
            <a:r>
              <a:rPr lang="cs-CZ" dirty="0" smtClean="0"/>
              <a:t>stereo – L,R</a:t>
            </a:r>
            <a:r>
              <a:rPr lang="en-US" dirty="0" smtClean="0"/>
              <a:t> - </a:t>
            </a:r>
            <a:r>
              <a:rPr lang="cs-CZ" b="1" dirty="0" smtClean="0"/>
              <a:t>Dolby Digital </a:t>
            </a:r>
            <a:r>
              <a:rPr lang="en-US" b="1" dirty="0" smtClean="0"/>
              <a:t>2</a:t>
            </a:r>
            <a:r>
              <a:rPr lang="cs-CZ" b="1" dirty="0" smtClean="0"/>
              <a:t>.0</a:t>
            </a:r>
            <a:endParaRPr lang="en-US" b="1" dirty="0" smtClean="0"/>
          </a:p>
          <a:p>
            <a:pPr lvl="2"/>
            <a:r>
              <a:rPr lang="cs-CZ" dirty="0" smtClean="0"/>
              <a:t>3 kanály – L,C,R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L,R,S (</a:t>
            </a:r>
            <a:r>
              <a:rPr lang="cs-CZ" b="1" dirty="0" smtClean="0"/>
              <a:t>Dolby Digital 2.0</a:t>
            </a:r>
            <a:r>
              <a:rPr lang="en-US" b="1" dirty="0" smtClean="0"/>
              <a:t> Surround</a:t>
            </a:r>
            <a:r>
              <a:rPr lang="en-US" dirty="0" smtClean="0"/>
              <a:t>)</a:t>
            </a:r>
          </a:p>
          <a:p>
            <a:pPr lvl="2"/>
            <a:r>
              <a:rPr lang="cs-CZ" dirty="0" smtClean="0"/>
              <a:t>4 kanály – L,C,R,S nebo L,R,LS,RS</a:t>
            </a:r>
            <a:r>
              <a:rPr lang="en-US" dirty="0" smtClean="0"/>
              <a:t> (</a:t>
            </a:r>
            <a:r>
              <a:rPr lang="cs-CZ" b="1" dirty="0" smtClean="0"/>
              <a:t>Dolby Digital </a:t>
            </a:r>
            <a:r>
              <a:rPr lang="en-US" b="1" dirty="0" smtClean="0"/>
              <a:t>4</a:t>
            </a:r>
            <a:r>
              <a:rPr lang="cs-CZ" b="1" dirty="0" smtClean="0"/>
              <a:t>.0</a:t>
            </a:r>
            <a:r>
              <a:rPr lang="en-US" dirty="0" smtClean="0"/>
              <a:t>)</a:t>
            </a:r>
            <a:endParaRPr lang="cs-CZ" dirty="0" smtClean="0"/>
          </a:p>
          <a:p>
            <a:pPr lvl="2"/>
            <a:r>
              <a:rPr lang="cs-CZ" dirty="0" smtClean="0"/>
              <a:t>5 kanálů – L,C,R,LS,RS</a:t>
            </a:r>
            <a:r>
              <a:rPr lang="en-US" dirty="0" smtClean="0"/>
              <a:t> (</a:t>
            </a:r>
            <a:r>
              <a:rPr lang="cs-CZ" b="1" dirty="0" smtClean="0"/>
              <a:t>Dolby Digital </a:t>
            </a:r>
            <a:r>
              <a:rPr lang="en-US" b="1" dirty="0" smtClean="0"/>
              <a:t>5</a:t>
            </a:r>
            <a:r>
              <a:rPr lang="cs-CZ" b="1" dirty="0" smtClean="0"/>
              <a:t>.</a:t>
            </a:r>
            <a:r>
              <a:rPr lang="en-US" b="1" dirty="0" smtClean="0"/>
              <a:t>1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endParaRPr lang="cs-CZ" dirty="0" smtClean="0"/>
          </a:p>
          <a:p>
            <a:pPr lvl="2"/>
            <a:endParaRPr lang="cs-CZ" dirty="0" smtClean="0"/>
          </a:p>
          <a:p>
            <a:pPr>
              <a:buNone/>
            </a:pPr>
            <a:endParaRPr lang="cs-CZ" dirty="0" smtClean="0">
              <a:solidFill>
                <a:srgbClr val="990000"/>
              </a:solidFill>
            </a:endParaRPr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357298"/>
            <a:ext cx="19539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2643182"/>
            <a:ext cx="45434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 Digital</a:t>
            </a:r>
            <a:endParaRPr lang="cs-CZ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9681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Zvukové formáty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85860"/>
            <a:ext cx="8715436" cy="521497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dirty="0" smtClean="0"/>
              <a:t>Termín</a:t>
            </a:r>
            <a:r>
              <a:rPr lang="cs-CZ" sz="1800" b="1" dirty="0" smtClean="0"/>
              <a:t> zvukový formát</a:t>
            </a:r>
            <a:r>
              <a:rPr lang="cs-CZ" sz="1800" dirty="0" smtClean="0"/>
              <a:t> / </a:t>
            </a:r>
            <a:r>
              <a:rPr lang="cs-CZ" sz="1800" b="1" dirty="0" smtClean="0"/>
              <a:t>audio formát</a:t>
            </a:r>
            <a:r>
              <a:rPr lang="cs-CZ" sz="1800" dirty="0" smtClean="0"/>
              <a:t> se používá k označení</a:t>
            </a:r>
          </a:p>
          <a:p>
            <a:pPr lvl="1"/>
            <a:r>
              <a:rPr lang="cs-CZ" sz="1600" dirty="0" smtClean="0"/>
              <a:t>fyzického média, které obsahuje zvuková či hudební data (CD, MC, MD, DAT, aj.)</a:t>
            </a:r>
          </a:p>
          <a:p>
            <a:pPr lvl="1"/>
            <a:r>
              <a:rPr lang="cs-CZ" sz="1600" dirty="0" smtClean="0"/>
              <a:t>způsob formátování zvukových či hudebních dat (WAV, AIFF, DTS, SDDS, aj.)</a:t>
            </a:r>
          </a:p>
          <a:p>
            <a:pPr lvl="1"/>
            <a:r>
              <a:rPr lang="cs-CZ" sz="1600" dirty="0" smtClean="0"/>
              <a:t>formát datového souboru (</a:t>
            </a:r>
            <a:r>
              <a:rPr lang="cs-CZ" sz="1600" dirty="0" err="1" smtClean="0"/>
              <a:t>wav</a:t>
            </a:r>
            <a:r>
              <a:rPr lang="cs-CZ" sz="1600" dirty="0" smtClean="0"/>
              <a:t>, </a:t>
            </a:r>
            <a:r>
              <a:rPr lang="cs-CZ" sz="1600" dirty="0" err="1" smtClean="0"/>
              <a:t>ogg</a:t>
            </a:r>
            <a:r>
              <a:rPr lang="cs-CZ" sz="1600" dirty="0" smtClean="0"/>
              <a:t>, mp3, </a:t>
            </a:r>
            <a:r>
              <a:rPr lang="cs-CZ" sz="1600" dirty="0" err="1" smtClean="0"/>
              <a:t>flac</a:t>
            </a:r>
            <a:r>
              <a:rPr lang="cs-CZ" sz="1600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Dělení z různých hledisek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err="1" smtClean="0"/>
              <a:t>Typ</a:t>
            </a:r>
            <a:r>
              <a:rPr lang="en-US" sz="1600" b="1" dirty="0" smtClean="0"/>
              <a:t> sign</a:t>
            </a:r>
            <a:r>
              <a:rPr lang="cs-CZ" sz="1600" b="1" dirty="0" err="1" smtClean="0"/>
              <a:t>álu</a:t>
            </a:r>
            <a:r>
              <a:rPr lang="cs-CZ" sz="1600" dirty="0" smtClean="0"/>
              <a:t> - analog, </a:t>
            </a:r>
            <a:r>
              <a:rPr lang="cs-CZ" sz="1600" dirty="0" err="1" smtClean="0"/>
              <a:t>digital</a:t>
            </a:r>
            <a:endParaRPr lang="cs-CZ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/>
              <a:t>Konfigurace </a:t>
            </a:r>
            <a:r>
              <a:rPr lang="cs-CZ" sz="1600" dirty="0" smtClean="0"/>
              <a:t>(počet kanálů, pozice a počet reproduktorů) - mono, stereo (stereofonie), </a:t>
            </a:r>
            <a:r>
              <a:rPr lang="cs-CZ" sz="1600" dirty="0" err="1" smtClean="0"/>
              <a:t>quadro</a:t>
            </a:r>
            <a:r>
              <a:rPr lang="cs-CZ" sz="1600" dirty="0" smtClean="0"/>
              <a:t> (</a:t>
            </a:r>
            <a:r>
              <a:rPr lang="cs-CZ" sz="1600" dirty="0" err="1" smtClean="0"/>
              <a:t>quadrofonie</a:t>
            </a:r>
            <a:r>
              <a:rPr lang="cs-CZ" sz="1600" dirty="0" smtClean="0"/>
              <a:t>), 5.1, 6.1, 7.1, aj.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/>
              <a:t>Způsob formátování signálu</a:t>
            </a:r>
            <a:r>
              <a:rPr lang="cs-CZ" sz="1600" dirty="0" smtClean="0"/>
              <a:t> (typ komprese) - formáty bez komprese dat, s bezztrátovou kompresí, se ztrátovou kompresí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/>
              <a:t>Typ fyzického média se záznamem </a:t>
            </a:r>
            <a:r>
              <a:rPr lang="cs-CZ" sz="1600" dirty="0" smtClean="0"/>
              <a:t>(analogové formáty) - mechanický, optický, magnetický</a:t>
            </a:r>
          </a:p>
          <a:p>
            <a:pPr lvl="1"/>
            <a:endParaRPr lang="cs-CZ" sz="16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5072074"/>
            <a:ext cx="8715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</a:pPr>
            <a:endParaRPr lang="cs-CZ" sz="1800" dirty="0" smtClean="0">
              <a:solidFill>
                <a:srgbClr val="361B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 Digital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0000"/>
                </a:solidFill>
              </a:rPr>
              <a:t>Filmový průmysl</a:t>
            </a:r>
          </a:p>
          <a:p>
            <a:r>
              <a:rPr lang="cs-CZ" dirty="0" smtClean="0"/>
              <a:t>kódován a opticky zaznamenán v digitální</a:t>
            </a:r>
            <a:br>
              <a:rPr lang="cs-CZ" dirty="0" smtClean="0"/>
            </a:br>
            <a:r>
              <a:rPr lang="cs-CZ" dirty="0" smtClean="0"/>
              <a:t>podobě v blocích na filmovém pásu mezi</a:t>
            </a:r>
            <a:br>
              <a:rPr lang="cs-CZ" dirty="0" smtClean="0"/>
            </a:br>
            <a:r>
              <a:rPr lang="cs-CZ" dirty="0" smtClean="0"/>
              <a:t>perforací</a:t>
            </a:r>
          </a:p>
          <a:p>
            <a:r>
              <a:rPr lang="cs-CZ" dirty="0" smtClean="0"/>
              <a:t>poprvé ve filmu </a:t>
            </a:r>
            <a:r>
              <a:rPr lang="en-US" dirty="0" smtClean="0"/>
              <a:t>“</a:t>
            </a:r>
            <a:r>
              <a:rPr lang="cs-CZ" dirty="0" err="1" smtClean="0"/>
              <a:t>Batman</a:t>
            </a:r>
            <a:r>
              <a:rPr lang="cs-CZ" dirty="0" smtClean="0"/>
              <a:t> se vrací</a:t>
            </a:r>
            <a:r>
              <a:rPr lang="en-US" dirty="0" smtClean="0"/>
              <a:t>” r. 1992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736"/>
            <a:ext cx="2733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83100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 Digital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358245" cy="5000659"/>
          </a:xfrm>
        </p:spPr>
        <p:txBody>
          <a:bodyPr/>
          <a:lstStyle/>
          <a:p>
            <a:pPr lvl="0">
              <a:buNone/>
            </a:pPr>
            <a:endParaRPr lang="cs-CZ" b="1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667256" cy="33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5245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41338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Dolby Digital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Dolby Digital EX </a:t>
            </a:r>
          </a:p>
          <a:p>
            <a:pPr marL="742950" lvl="2" indent="-342900">
              <a:buClr>
                <a:srgbClr val="361B00"/>
              </a:buClr>
            </a:pPr>
            <a:r>
              <a:rPr lang="cs-CZ" dirty="0" smtClean="0"/>
              <a:t>varianta pro kino </a:t>
            </a:r>
            <a:r>
              <a:rPr lang="cs-CZ" b="1" dirty="0" smtClean="0"/>
              <a:t>Dolby Digital </a:t>
            </a:r>
            <a:r>
              <a:rPr lang="cs-CZ" b="1" dirty="0" err="1" smtClean="0"/>
              <a:t>Surround</a:t>
            </a:r>
            <a:r>
              <a:rPr lang="cs-CZ" b="1" dirty="0" smtClean="0"/>
              <a:t> EX</a:t>
            </a:r>
            <a:endParaRPr lang="en-US" b="1" dirty="0" smtClean="0"/>
          </a:p>
          <a:p>
            <a:pPr lvl="1"/>
            <a:r>
              <a:rPr lang="cs-CZ" dirty="0" smtClean="0"/>
              <a:t>6.1, případně 7.1 (zadní </a:t>
            </a:r>
            <a:r>
              <a:rPr lang="cs-CZ" dirty="0" err="1" smtClean="0"/>
              <a:t>surround</a:t>
            </a:r>
            <a:r>
              <a:rPr lang="cs-CZ" dirty="0" smtClean="0"/>
              <a:t> je rozdělen na levý a pravý)</a:t>
            </a:r>
          </a:p>
          <a:p>
            <a:pPr lvl="1"/>
            <a:r>
              <a:rPr lang="cs-CZ" dirty="0" smtClean="0"/>
              <a:t>přidán ještě střední </a:t>
            </a:r>
            <a:r>
              <a:rPr lang="cs-CZ" dirty="0" err="1" smtClean="0"/>
              <a:t>surround</a:t>
            </a:r>
            <a:r>
              <a:rPr lang="cs-CZ" dirty="0" smtClean="0"/>
              <a:t> zakódovaný v LS a RS</a:t>
            </a:r>
          </a:p>
          <a:p>
            <a:pPr lvl="1"/>
            <a:r>
              <a:rPr lang="cs-CZ" dirty="0" smtClean="0"/>
              <a:t>uveden ve filmu </a:t>
            </a:r>
            <a:r>
              <a:rPr lang="en-US" dirty="0" smtClean="0"/>
              <a:t>“</a:t>
            </a:r>
            <a:r>
              <a:rPr lang="cs-CZ" dirty="0" smtClean="0"/>
              <a:t>Star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Episode</a:t>
            </a:r>
            <a:r>
              <a:rPr lang="cs-CZ" dirty="0" smtClean="0"/>
              <a:t> I</a:t>
            </a:r>
            <a:r>
              <a:rPr lang="en-US" dirty="0" smtClean="0"/>
              <a:t>” v r. 1999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357298"/>
            <a:ext cx="1651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74511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</a:t>
            </a:r>
            <a:r>
              <a:rPr lang="en-US" dirty="0" smtClean="0"/>
              <a:t>DTS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DTS – Digital Theatre Sound</a:t>
            </a:r>
            <a:endParaRPr lang="cs-CZ" dirty="0" smtClean="0"/>
          </a:p>
          <a:p>
            <a:r>
              <a:rPr lang="en-US" dirty="0" err="1" smtClean="0"/>
              <a:t>technologie</a:t>
            </a:r>
            <a:r>
              <a:rPr lang="en-US" dirty="0" smtClean="0"/>
              <a:t> v</a:t>
            </a:r>
            <a:r>
              <a:rPr lang="cs-CZ" dirty="0" err="1" smtClean="0"/>
              <a:t>ícekanálového</a:t>
            </a:r>
            <a:r>
              <a:rPr lang="cs-CZ" dirty="0" smtClean="0"/>
              <a:t> zvuku</a:t>
            </a:r>
          </a:p>
          <a:p>
            <a:r>
              <a:rPr lang="cs-CZ" dirty="0" smtClean="0"/>
              <a:t>využívá DTS </a:t>
            </a:r>
            <a:r>
              <a:rPr lang="cs-CZ" dirty="0" err="1" smtClean="0"/>
              <a:t>Surround</a:t>
            </a:r>
            <a:r>
              <a:rPr lang="cs-CZ" dirty="0" smtClean="0"/>
              <a:t> </a:t>
            </a:r>
            <a:r>
              <a:rPr lang="cs-CZ" dirty="0" err="1" smtClean="0"/>
              <a:t>codec</a:t>
            </a:r>
            <a:r>
              <a:rPr lang="cs-CZ" dirty="0" smtClean="0"/>
              <a:t> – klasická konfigurace 5.1 </a:t>
            </a:r>
            <a:endParaRPr lang="en-US" dirty="0" smtClean="0"/>
          </a:p>
          <a:p>
            <a:r>
              <a:rPr lang="cs-CZ" dirty="0" smtClean="0"/>
              <a:t>umožňuje dále 6.1 (DTS-ES na DVD) a 7.1 (DTS-HD na </a:t>
            </a:r>
            <a:r>
              <a:rPr lang="cs-CZ" dirty="0" err="1" smtClean="0"/>
              <a:t>Blu-ray</a:t>
            </a:r>
            <a:r>
              <a:rPr lang="cs-CZ" dirty="0" smtClean="0"/>
              <a:t>) </a:t>
            </a:r>
          </a:p>
          <a:p>
            <a:r>
              <a:rPr lang="cs-CZ" dirty="0" smtClean="0"/>
              <a:t>Na filmovém páse je zaznamenán pouze 24-bitový DTS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pro synchronizaci se zvukovým nosičem. Samotný </a:t>
            </a:r>
            <a:r>
              <a:rPr lang="cs-CZ" b="1" dirty="0" smtClean="0"/>
              <a:t>zvuk je na separátním</a:t>
            </a:r>
            <a:r>
              <a:rPr lang="cs-CZ" dirty="0" smtClean="0"/>
              <a:t> </a:t>
            </a:r>
            <a:r>
              <a:rPr lang="cs-CZ" b="1" dirty="0" smtClean="0"/>
              <a:t>nosiči</a:t>
            </a:r>
            <a:r>
              <a:rPr lang="cs-CZ" dirty="0" smtClean="0"/>
              <a:t>, což umožňuje oddělené </a:t>
            </a:r>
            <a:r>
              <a:rPr lang="en-US" dirty="0" err="1" smtClean="0"/>
              <a:t>plnohodnotn</a:t>
            </a:r>
            <a:r>
              <a:rPr lang="cs-CZ" dirty="0" smtClean="0"/>
              <a:t>é stopy i v konfiguraci s více kanály</a:t>
            </a:r>
          </a:p>
          <a:p>
            <a:pPr>
              <a:buNone/>
            </a:pPr>
            <a:endParaRPr lang="cs-CZ" dirty="0" smtClean="0">
              <a:solidFill>
                <a:srgbClr val="990000"/>
              </a:solidFill>
            </a:endParaRPr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Skupina 22"/>
          <p:cNvGrpSpPr/>
          <p:nvPr/>
        </p:nvGrpSpPr>
        <p:grpSpPr>
          <a:xfrm>
            <a:off x="3418473" y="3761206"/>
            <a:ext cx="5373508" cy="2213443"/>
            <a:chOff x="3071802" y="3905912"/>
            <a:chExt cx="5373508" cy="221344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1802" y="3929066"/>
              <a:ext cx="3000396" cy="2190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Přímá spojovací šipka 10"/>
            <p:cNvCxnSpPr>
              <a:endCxn id="13314" idx="3"/>
            </p:cNvCxnSpPr>
            <p:nvPr/>
          </p:nvCxnSpPr>
          <p:spPr bwMode="auto">
            <a:xfrm rot="10800000" flipV="1">
              <a:off x="6072198" y="4429129"/>
              <a:ext cx="785818" cy="59508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Obdélník 19"/>
            <p:cNvSpPr/>
            <p:nvPr/>
          </p:nvSpPr>
          <p:spPr>
            <a:xfrm>
              <a:off x="6858016" y="3905912"/>
              <a:ext cx="1587294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cs-CZ" dirty="0" smtClean="0"/>
                <a:t>DTS </a:t>
              </a:r>
              <a:r>
                <a:rPr lang="cs-CZ" dirty="0" err="1" smtClean="0"/>
                <a:t>time</a:t>
              </a:r>
              <a:r>
                <a:rPr lang="cs-CZ" dirty="0" smtClean="0"/>
                <a:t> </a:t>
              </a:r>
              <a:r>
                <a:rPr lang="cs-CZ" dirty="0" err="1" smtClean="0"/>
                <a:t>code</a:t>
              </a:r>
              <a:endParaRPr lang="cs-CZ" dirty="0" smtClean="0"/>
            </a:p>
            <a:p>
              <a:r>
                <a:rPr lang="cs-CZ" dirty="0" smtClean="0"/>
                <a:t>na filmovém pásu</a:t>
              </a:r>
              <a:endParaRPr lang="cs-CZ" dirty="0"/>
            </a:p>
          </p:txBody>
        </p:sp>
      </p:grpSp>
      <p:cxnSp>
        <p:nvCxnSpPr>
          <p:cNvPr id="24" name="Přímá spojovací šipka 23"/>
          <p:cNvCxnSpPr/>
          <p:nvPr/>
        </p:nvCxnSpPr>
        <p:spPr bwMode="auto">
          <a:xfrm flipV="1">
            <a:off x="2632655" y="4334298"/>
            <a:ext cx="1857388" cy="3564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bdélník 24"/>
          <p:cNvSpPr/>
          <p:nvPr/>
        </p:nvSpPr>
        <p:spPr>
          <a:xfrm>
            <a:off x="1045361" y="4167522"/>
            <a:ext cx="15872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 smtClean="0"/>
              <a:t>Dolby Digital</a:t>
            </a:r>
          </a:p>
          <a:p>
            <a:r>
              <a:rPr lang="cs-CZ" dirty="0" smtClean="0"/>
              <a:t>na filmovém pásu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1061019" y="4832776"/>
            <a:ext cx="15872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 smtClean="0"/>
              <a:t>SDDS</a:t>
            </a:r>
          </a:p>
          <a:p>
            <a:r>
              <a:rPr lang="cs-CZ" dirty="0" smtClean="0"/>
              <a:t>na filmovém pásu</a:t>
            </a:r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 bwMode="auto">
          <a:xfrm flipV="1">
            <a:off x="2632655" y="4904214"/>
            <a:ext cx="1285884" cy="4286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Obdélník 32"/>
          <p:cNvSpPr/>
          <p:nvPr/>
        </p:nvSpPr>
        <p:spPr>
          <a:xfrm>
            <a:off x="6656828" y="5094386"/>
            <a:ext cx="217399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 smtClean="0"/>
              <a:t>analogový </a:t>
            </a:r>
            <a:r>
              <a:rPr lang="cs-CZ" dirty="0" err="1" smtClean="0"/>
              <a:t>stereozáznam</a:t>
            </a:r>
            <a:endParaRPr lang="cs-CZ" dirty="0" smtClean="0"/>
          </a:p>
          <a:p>
            <a:r>
              <a:rPr lang="cs-CZ" dirty="0" smtClean="0"/>
              <a:t>na filmovém pásu</a:t>
            </a:r>
            <a:endParaRPr lang="cs-CZ" dirty="0"/>
          </a:p>
        </p:txBody>
      </p:sp>
      <p:cxnSp>
        <p:nvCxnSpPr>
          <p:cNvPr id="34" name="Přímá spojovací šipka 33"/>
          <p:cNvCxnSpPr/>
          <p:nvPr/>
        </p:nvCxnSpPr>
        <p:spPr bwMode="auto">
          <a:xfrm flipH="1" flipV="1">
            <a:off x="5561613" y="5118528"/>
            <a:ext cx="1082089" cy="3266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SDDS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SDDS – Sony </a:t>
            </a:r>
            <a:r>
              <a:rPr lang="cs-CZ" b="1" dirty="0" err="1" smtClean="0"/>
              <a:t>Dynamic</a:t>
            </a:r>
            <a:r>
              <a:rPr lang="cs-CZ" b="1" dirty="0" smtClean="0"/>
              <a:t> Digital </a:t>
            </a:r>
            <a:r>
              <a:rPr lang="cs-CZ" b="1" dirty="0" err="1" smtClean="0"/>
              <a:t>Sound</a:t>
            </a:r>
            <a:r>
              <a:rPr lang="cs-CZ" b="1" dirty="0" smtClean="0"/>
              <a:t>	</a:t>
            </a:r>
          </a:p>
          <a:p>
            <a:r>
              <a:rPr lang="cs-CZ" dirty="0" smtClean="0"/>
              <a:t>8 </a:t>
            </a:r>
            <a:r>
              <a:rPr lang="cs-CZ" dirty="0" err="1" smtClean="0"/>
              <a:t>kánálů</a:t>
            </a:r>
            <a:endParaRPr lang="cs-CZ" dirty="0" smtClean="0"/>
          </a:p>
          <a:p>
            <a:pPr lvl="1"/>
            <a:r>
              <a:rPr lang="cs-CZ" dirty="0" smtClean="0"/>
              <a:t>5 vpředu (L,LC,C,RC,R)</a:t>
            </a:r>
          </a:p>
          <a:p>
            <a:pPr lvl="1"/>
            <a:r>
              <a:rPr lang="cs-CZ" dirty="0" smtClean="0"/>
              <a:t>2 </a:t>
            </a:r>
            <a:r>
              <a:rPr lang="cs-CZ" dirty="0" err="1" smtClean="0"/>
              <a:t>surround</a:t>
            </a:r>
            <a:r>
              <a:rPr lang="cs-CZ" dirty="0" smtClean="0"/>
              <a:t> (LS,RS)</a:t>
            </a:r>
          </a:p>
          <a:p>
            <a:pPr lvl="1"/>
            <a:r>
              <a:rPr lang="cs-CZ" dirty="0" smtClean="0"/>
              <a:t>1 nízkofrekvenční kanál</a:t>
            </a:r>
          </a:p>
          <a:p>
            <a:r>
              <a:rPr lang="cs-CZ" dirty="0" smtClean="0"/>
              <a:t>první film r. 1993 – Last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Hero</a:t>
            </a:r>
            <a:endParaRPr lang="cs-CZ" dirty="0" smtClean="0"/>
          </a:p>
          <a:p>
            <a:r>
              <a:rPr lang="cs-CZ" dirty="0" smtClean="0"/>
              <a:t>v současné době je technologie spíše na ústupu, vytlačovaná Dolby Digital</a:t>
            </a:r>
          </a:p>
          <a:p>
            <a:r>
              <a:rPr lang="cs-CZ" dirty="0" smtClean="0"/>
              <a:t>na filmovém pásu zaznamenán po obou</a:t>
            </a:r>
            <a:br>
              <a:rPr lang="cs-CZ" dirty="0" smtClean="0"/>
            </a:br>
            <a:r>
              <a:rPr lang="cs-CZ" dirty="0" smtClean="0"/>
              <a:t>stranách pro případ poškození kraje</a:t>
            </a:r>
            <a:br>
              <a:rPr lang="cs-CZ" dirty="0" smtClean="0"/>
            </a:br>
            <a:r>
              <a:rPr lang="cs-CZ" dirty="0" smtClean="0"/>
              <a:t>filmového pásu</a:t>
            </a:r>
          </a:p>
          <a:p>
            <a:r>
              <a:rPr lang="cs-CZ" dirty="0" smtClean="0"/>
              <a:t>budič zvuku v projektoru využívá</a:t>
            </a:r>
            <a:br>
              <a:rPr lang="cs-CZ" dirty="0" smtClean="0"/>
            </a:br>
            <a:r>
              <a:rPr lang="cs-CZ" dirty="0" smtClean="0"/>
              <a:t>červené LED diody</a:t>
            </a:r>
          </a:p>
          <a:p>
            <a:pPr>
              <a:buNone/>
            </a:pPr>
            <a:endParaRPr lang="cs-CZ" dirty="0" smtClean="0">
              <a:solidFill>
                <a:srgbClr val="990000"/>
              </a:solidFill>
            </a:endParaRPr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736"/>
            <a:ext cx="1866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3401350" cy="27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další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7.1 Surround</a:t>
            </a:r>
          </a:p>
          <a:p>
            <a:r>
              <a:rPr lang="cs-CZ" sz="1800" dirty="0" smtClean="0"/>
              <a:t>3 vpředu</a:t>
            </a:r>
            <a:r>
              <a:rPr lang="en-US" sz="1800" dirty="0" smtClean="0"/>
              <a:t>, </a:t>
            </a:r>
            <a:r>
              <a:rPr lang="cs-CZ" sz="1800" dirty="0" smtClean="0"/>
              <a:t>2 postraní </a:t>
            </a:r>
            <a:r>
              <a:rPr lang="cs-CZ" sz="1800" dirty="0" err="1" smtClean="0"/>
              <a:t>surround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2 zadní </a:t>
            </a:r>
            <a:r>
              <a:rPr lang="cs-CZ" sz="1800" dirty="0" err="1" smtClean="0"/>
              <a:t>surround</a:t>
            </a:r>
            <a:r>
              <a:rPr lang="en-US" sz="1800" dirty="0" smtClean="0"/>
              <a:t>, </a:t>
            </a:r>
            <a:r>
              <a:rPr lang="cs-CZ" sz="1800" dirty="0" smtClean="0"/>
              <a:t>1 LFE</a:t>
            </a:r>
          </a:p>
          <a:p>
            <a:r>
              <a:rPr lang="cs-CZ" sz="1800" dirty="0" smtClean="0"/>
              <a:t>např. </a:t>
            </a:r>
            <a:r>
              <a:rPr lang="cs-CZ" sz="1800" dirty="0" err="1" smtClean="0"/>
              <a:t>Dolby</a:t>
            </a:r>
            <a:r>
              <a:rPr lang="cs-CZ" sz="1800" dirty="0" smtClean="0"/>
              <a:t> Digital Plus</a:t>
            </a:r>
          </a:p>
          <a:p>
            <a:r>
              <a:rPr lang="cs-CZ" sz="1800" dirty="0" err="1" smtClean="0"/>
              <a:t>Dolby</a:t>
            </a:r>
            <a:r>
              <a:rPr lang="cs-CZ" sz="1800" dirty="0" smtClean="0"/>
              <a:t> Pro </a:t>
            </a:r>
            <a:r>
              <a:rPr lang="cs-CZ" sz="1800" dirty="0" err="1" smtClean="0"/>
              <a:t>Logic</a:t>
            </a:r>
            <a:r>
              <a:rPr lang="cs-CZ" sz="1800" dirty="0" smtClean="0"/>
              <a:t> </a:t>
            </a:r>
            <a:r>
              <a:rPr lang="cs-CZ" sz="1800" dirty="0" err="1" smtClean="0"/>
              <a:t>IIx</a:t>
            </a:r>
            <a:r>
              <a:rPr lang="cs-CZ" sz="1800" dirty="0" smtClean="0"/>
              <a:t> - </a:t>
            </a:r>
            <a:r>
              <a:rPr lang="cs-CZ" sz="1600" dirty="0" smtClean="0"/>
              <a:t>spotřební průmysl)</a:t>
            </a:r>
          </a:p>
          <a:p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9.1 </a:t>
            </a:r>
            <a:r>
              <a:rPr lang="cs-CZ" sz="1800" b="1" dirty="0" err="1" smtClean="0"/>
              <a:t>Surround</a:t>
            </a:r>
            <a:endParaRPr lang="cs-CZ" sz="1800" b="1" dirty="0" smtClean="0"/>
          </a:p>
          <a:p>
            <a:r>
              <a:rPr lang="cs-CZ" sz="1800" dirty="0" smtClean="0"/>
              <a:t>3 vpředu</a:t>
            </a:r>
            <a:r>
              <a:rPr lang="en-US" sz="1800" dirty="0" smtClean="0"/>
              <a:t>, </a:t>
            </a:r>
            <a:r>
              <a:rPr lang="cs-CZ" sz="1800" dirty="0" smtClean="0"/>
              <a:t>2 postraní </a:t>
            </a:r>
            <a:r>
              <a:rPr lang="cs-CZ" sz="1800" dirty="0" err="1" smtClean="0"/>
              <a:t>surround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2 zadní </a:t>
            </a:r>
            <a:r>
              <a:rPr lang="cs-CZ" sz="1800" dirty="0" err="1" smtClean="0"/>
              <a:t>surround</a:t>
            </a:r>
            <a:r>
              <a:rPr lang="en-US" sz="1800" dirty="0" smtClean="0"/>
              <a:t>, </a:t>
            </a:r>
            <a:r>
              <a:rPr lang="cs-CZ" sz="1800" dirty="0" smtClean="0"/>
              <a:t>2 vpředu nahoře</a:t>
            </a:r>
            <a:r>
              <a:rPr lang="en-US" sz="1800" dirty="0" smtClean="0"/>
              <a:t>, </a:t>
            </a:r>
            <a:r>
              <a:rPr lang="cs-CZ" sz="1800" dirty="0" smtClean="0"/>
              <a:t>1 LFE</a:t>
            </a:r>
            <a:endParaRPr lang="en-US" sz="1800" dirty="0" smtClean="0"/>
          </a:p>
          <a:p>
            <a:r>
              <a:rPr lang="cs-CZ" sz="1800" dirty="0" smtClean="0"/>
              <a:t>např. </a:t>
            </a:r>
            <a:r>
              <a:rPr lang="cs-CZ" sz="1800" dirty="0" err="1" smtClean="0"/>
              <a:t>Dolby</a:t>
            </a:r>
            <a:r>
              <a:rPr lang="cs-CZ" sz="1800" dirty="0" smtClean="0"/>
              <a:t> Pro </a:t>
            </a:r>
            <a:r>
              <a:rPr lang="cs-CZ" sz="1800" dirty="0" err="1" smtClean="0"/>
              <a:t>Logic</a:t>
            </a:r>
            <a:r>
              <a:rPr lang="cs-CZ" sz="1800" dirty="0" smtClean="0"/>
              <a:t> </a:t>
            </a:r>
            <a:r>
              <a:rPr lang="cs-CZ" sz="1800" dirty="0" err="1" smtClean="0"/>
              <a:t>IIz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2 kanály vpředu nahoře</a:t>
            </a:r>
          </a:p>
          <a:p>
            <a:r>
              <a:rPr lang="cs-CZ" sz="1800" dirty="0" smtClean="0"/>
              <a:t>2 kanály LFE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Skupina 12"/>
          <p:cNvGrpSpPr/>
          <p:nvPr/>
        </p:nvGrpSpPr>
        <p:grpSpPr>
          <a:xfrm>
            <a:off x="4529146" y="1285860"/>
            <a:ext cx="4614854" cy="2122373"/>
            <a:chOff x="3643306" y="1285860"/>
            <a:chExt cx="5329234" cy="245091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3306" y="1285860"/>
              <a:ext cx="5329234" cy="21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Obdélník 9"/>
            <p:cNvSpPr/>
            <p:nvPr/>
          </p:nvSpPr>
          <p:spPr>
            <a:xfrm>
              <a:off x="5286380" y="3429000"/>
              <a:ext cx="25122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možná konfigurace 7.1 v kině</a:t>
              </a:r>
              <a:endParaRPr lang="cs-CZ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2857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5357818" y="5929330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konfigurace 9.1</a:t>
            </a:r>
          </a:p>
          <a:p>
            <a:r>
              <a:rPr lang="cs-CZ" dirty="0" smtClean="0"/>
              <a:t>navíc 2 přední reproduktory nahoře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573016"/>
            <a:ext cx="4019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další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sz="1800" b="1" dirty="0" smtClean="0"/>
              <a:t>10.2 </a:t>
            </a:r>
            <a:r>
              <a:rPr lang="cs-CZ" sz="1800" b="1" dirty="0" err="1" smtClean="0"/>
              <a:t>Surround</a:t>
            </a:r>
            <a:endParaRPr lang="cs-CZ" sz="1800" b="1" dirty="0" smtClean="0"/>
          </a:p>
          <a:p>
            <a:r>
              <a:rPr lang="cs-CZ" sz="1800" dirty="0" smtClean="0"/>
              <a:t>7 kanálů vpředu</a:t>
            </a:r>
          </a:p>
          <a:p>
            <a:r>
              <a:rPr lang="cs-CZ" sz="1800" dirty="0" smtClean="0"/>
              <a:t>2 kanály </a:t>
            </a:r>
            <a:r>
              <a:rPr lang="cs-CZ" sz="1800" dirty="0" err="1" smtClean="0"/>
              <a:t>surround</a:t>
            </a:r>
            <a:endParaRPr lang="cs-CZ" sz="1800" dirty="0" smtClean="0"/>
          </a:p>
          <a:p>
            <a:r>
              <a:rPr lang="cs-CZ" sz="1800" dirty="0" smtClean="0"/>
              <a:t>2 kanály LFE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12.2 </a:t>
            </a:r>
            <a:r>
              <a:rPr lang="cs-CZ" sz="1800" b="1" dirty="0" err="1" smtClean="0"/>
              <a:t>Surround</a:t>
            </a:r>
            <a:endParaRPr lang="cs-CZ" sz="1800" b="1" dirty="0" smtClean="0"/>
          </a:p>
          <a:p>
            <a:r>
              <a:rPr lang="cs-CZ" sz="1800" dirty="0" smtClean="0"/>
              <a:t>5 kanálů vpředu</a:t>
            </a:r>
          </a:p>
          <a:p>
            <a:r>
              <a:rPr lang="cs-CZ" sz="1800" dirty="0" smtClean="0"/>
              <a:t>5 </a:t>
            </a:r>
            <a:r>
              <a:rPr lang="cs-CZ" sz="1800" dirty="0" err="1" smtClean="0"/>
              <a:t>surround</a:t>
            </a:r>
            <a:r>
              <a:rPr lang="cs-CZ" sz="1800" dirty="0" smtClean="0"/>
              <a:t> kanálů</a:t>
            </a:r>
          </a:p>
          <a:p>
            <a:r>
              <a:rPr lang="cs-CZ" sz="1800" dirty="0" smtClean="0"/>
              <a:t>2 kanály vpředu</a:t>
            </a:r>
            <a:br>
              <a:rPr lang="cs-CZ" sz="1800" dirty="0" smtClean="0"/>
            </a:br>
            <a:r>
              <a:rPr lang="cs-CZ" sz="1800" dirty="0" smtClean="0"/>
              <a:t>nahoře</a:t>
            </a:r>
          </a:p>
          <a:p>
            <a:r>
              <a:rPr lang="cs-CZ" sz="1800" dirty="0" smtClean="0"/>
              <a:t>2 kanály LFE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340768"/>
            <a:ext cx="3491880" cy="298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311904" y="5996772"/>
            <a:ext cx="858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 smtClean="0"/>
              <a:t>Stručný přehled o prostorových formátech pro domácí kino: </a:t>
            </a:r>
            <a:br>
              <a:rPr lang="cs-CZ" dirty="0" smtClean="0"/>
            </a:br>
            <a:r>
              <a:rPr lang="es-MX" dirty="0" smtClean="0"/>
              <a:t>http</a:t>
            </a:r>
            <a:r>
              <a:rPr lang="es-MX" dirty="0"/>
              <a:t>://www.crutchfield.com/S-dlTCR1CuCnR/learn/learningcenter/home/hometheater_surround.html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</a:t>
            </a:r>
            <a:r>
              <a:rPr lang="cs-CZ" dirty="0" smtClean="0"/>
              <a:t>3D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r>
              <a:rPr lang="cs-CZ" sz="1800" dirty="0" smtClean="0"/>
              <a:t>snaha docílit lepšího prostorového efektu</a:t>
            </a:r>
          </a:p>
          <a:p>
            <a:pPr>
              <a:buNone/>
            </a:pPr>
            <a:endParaRPr lang="cs-CZ" sz="1800" b="1" dirty="0"/>
          </a:p>
          <a:p>
            <a:pPr>
              <a:buNone/>
            </a:pPr>
            <a:r>
              <a:rPr lang="cs-CZ" sz="1800" b="1" dirty="0"/>
              <a:t>AURO-3D</a:t>
            </a:r>
            <a:r>
              <a:rPr lang="cs-CZ" sz="1800" b="1" dirty="0" smtClean="0"/>
              <a:t> (2011)</a:t>
            </a:r>
            <a:endParaRPr lang="cs-CZ" sz="1800" b="1" dirty="0" smtClean="0"/>
          </a:p>
          <a:p>
            <a:r>
              <a:rPr lang="cs-CZ" sz="1800" dirty="0" smtClean="0"/>
              <a:t>využití možnosti u digitální filmové produkce a kin vybavených </a:t>
            </a:r>
            <a:r>
              <a:rPr lang="cs-CZ" sz="1800" dirty="0"/>
              <a:t>DCP (Digital </a:t>
            </a:r>
            <a:r>
              <a:rPr lang="cs-CZ" sz="1800" dirty="0" err="1"/>
              <a:t>Cinema</a:t>
            </a:r>
            <a:r>
              <a:rPr lang="cs-CZ" sz="1800" dirty="0"/>
              <a:t> </a:t>
            </a:r>
            <a:r>
              <a:rPr lang="cs-CZ" sz="1800" dirty="0" err="1" smtClean="0"/>
              <a:t>Package</a:t>
            </a:r>
            <a:r>
              <a:rPr lang="cs-CZ" sz="1800" dirty="0" smtClean="0"/>
              <a:t>) – k dispozici 16 kanálů </a:t>
            </a:r>
            <a:endParaRPr lang="cs-CZ" sz="1800" dirty="0" smtClean="0"/>
          </a:p>
          <a:p>
            <a:r>
              <a:rPr lang="cs-CZ" sz="1800" dirty="0" smtClean="0"/>
              <a:t>11.1 kanálů</a:t>
            </a:r>
            <a:endParaRPr lang="cs-CZ" sz="1800" dirty="0" smtClean="0"/>
          </a:p>
          <a:p>
            <a:pPr lvl="1"/>
            <a:r>
              <a:rPr lang="cs-CZ" sz="1600" dirty="0" smtClean="0"/>
              <a:t>5 na úrovni posluchače</a:t>
            </a:r>
          </a:p>
          <a:p>
            <a:pPr lvl="1"/>
            <a:r>
              <a:rPr lang="cs-CZ" sz="1600" dirty="0" smtClean="0"/>
              <a:t>5 ve vyšší úrovni</a:t>
            </a:r>
          </a:p>
          <a:p>
            <a:pPr lvl="1"/>
            <a:r>
              <a:rPr lang="cs-CZ" sz="1600" dirty="0" smtClean="0"/>
              <a:t>1 LFE</a:t>
            </a:r>
          </a:p>
          <a:p>
            <a:pPr lvl="1"/>
            <a:r>
              <a:rPr lang="cs-CZ" sz="1600" dirty="0" smtClean="0"/>
              <a:t>1 strop</a:t>
            </a:r>
            <a:endParaRPr lang="cs-CZ" sz="1600" dirty="0" smtClean="0"/>
          </a:p>
          <a:p>
            <a:pPr>
              <a:buNone/>
            </a:pPr>
            <a:endParaRPr lang="cs-CZ" sz="1800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4" name="Picture 10" descr="Kinosál vybavený pro reprodukci Barco Auro 11.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46" y="3645023"/>
            <a:ext cx="6019749" cy="27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2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</a:t>
            </a:r>
            <a:r>
              <a:rPr lang="cs-CZ" dirty="0" smtClean="0"/>
              <a:t>3D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/>
              <a:t>Dolby</a:t>
            </a:r>
            <a:r>
              <a:rPr lang="cs-CZ" sz="1800" b="1" dirty="0" smtClean="0"/>
              <a:t> ATMOS (2012)</a:t>
            </a:r>
            <a:endParaRPr lang="cs-CZ" sz="1800" b="1" dirty="0" smtClean="0"/>
          </a:p>
          <a:p>
            <a:r>
              <a:rPr lang="cs-CZ" sz="1800" dirty="0" smtClean="0"/>
              <a:t>jednotlivé zvuky jako objekty (až 128) v čase a prostoru</a:t>
            </a:r>
            <a:endParaRPr lang="cs-CZ" sz="1800" dirty="0" smtClean="0"/>
          </a:p>
          <a:p>
            <a:r>
              <a:rPr lang="cs-CZ" sz="1800" dirty="0" smtClean="0"/>
              <a:t>není řešeno jako samostatné striktní stopy</a:t>
            </a:r>
          </a:p>
          <a:p>
            <a:r>
              <a:rPr lang="cs-CZ" sz="1800" dirty="0"/>
              <a:t>může být až 64 samostatných kanálů (konfigurovaných pro ATMOS)</a:t>
            </a:r>
          </a:p>
          <a:p>
            <a:endParaRPr lang="cs-CZ" sz="1800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8" name="Picture 4" descr="Logo Dolby At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07" y="2780928"/>
            <a:ext cx="1962719" cy="14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ástroj pro mixování prostorového zvuku Dolby Atmos - zvukař určuje přesnou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5315634" cy="36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8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Řešení je možné i ve chvíli, kdy nelze reprosoustavy připevnit na stro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17" y="2177079"/>
            <a:ext cx="3623599" cy="271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Prostorový zvuk – </a:t>
            </a:r>
            <a:r>
              <a:rPr lang="cs-CZ" dirty="0" err="1" smtClean="0"/>
              <a:t>Dolby</a:t>
            </a:r>
            <a:r>
              <a:rPr lang="cs-CZ" dirty="0" smtClean="0"/>
              <a:t> ATMOS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 bwMode="auto">
          <a:xfrm rot="5400000" flipH="1" flipV="1">
            <a:off x="6143636" y="3929066"/>
            <a:ext cx="1000132" cy="100013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2" name="Picture 8" descr="Reprosoustavy Klipsch připravené pro reprodukci Dolby Atmos odrazem o stro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16" y="4564954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eální konfigurace pro poslech Dolby Atmo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585080"/>
            <a:ext cx="4493766" cy="26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</a:t>
            </a:r>
            <a:r>
              <a:rPr lang="cs-CZ" dirty="0" err="1"/>
              <a:t>Blu-ray</a:t>
            </a:r>
            <a:r>
              <a:rPr lang="cs-CZ" dirty="0" smtClean="0"/>
              <a:t> </a:t>
            </a:r>
            <a:r>
              <a:rPr lang="cs-CZ" dirty="0"/>
              <a:t>a Ultra HD </a:t>
            </a:r>
            <a:r>
              <a:rPr lang="cs-CZ" dirty="0" err="1" smtClean="0"/>
              <a:t>Blu-ray</a:t>
            </a:r>
            <a:endParaRPr lang="cs-CZ" dirty="0" smtClean="0"/>
          </a:p>
          <a:p>
            <a:r>
              <a:rPr lang="cs-CZ" dirty="0" smtClean="0"/>
              <a:t>součást </a:t>
            </a:r>
            <a:r>
              <a:rPr lang="en-US" dirty="0" smtClean="0"/>
              <a:t>Dolby </a:t>
            </a:r>
            <a:r>
              <a:rPr lang="en-US" dirty="0" err="1"/>
              <a:t>TrueHD</a:t>
            </a:r>
            <a:r>
              <a:rPr lang="en-US" dirty="0"/>
              <a:t> a Dolby Digital </a:t>
            </a:r>
            <a:r>
              <a:rPr lang="en-US" dirty="0" smtClean="0"/>
              <a:t>Plus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18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Dělení formátů z hlediska nosiče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Jedná se o hledisko, které reflektuje způsob záznamu zvuku, resp. fyzický formát zvukového nosiče</a:t>
            </a:r>
          </a:p>
          <a:p>
            <a:endParaRPr lang="cs-CZ" dirty="0" smtClean="0"/>
          </a:p>
          <a:p>
            <a:r>
              <a:rPr lang="cs-CZ" dirty="0" smtClean="0"/>
              <a:t>Mechanický záznam</a:t>
            </a:r>
          </a:p>
          <a:p>
            <a:pPr lvl="1"/>
            <a:r>
              <a:rPr lang="cs-CZ" dirty="0" smtClean="0"/>
              <a:t>fonograf, gramofon, aj.</a:t>
            </a:r>
          </a:p>
          <a:p>
            <a:endParaRPr lang="cs-CZ" dirty="0" smtClean="0"/>
          </a:p>
          <a:p>
            <a:r>
              <a:rPr lang="cs-CZ" dirty="0" smtClean="0"/>
              <a:t>Optický záznam</a:t>
            </a:r>
          </a:p>
          <a:p>
            <a:pPr lvl="1"/>
            <a:r>
              <a:rPr lang="cs-CZ" dirty="0" smtClean="0"/>
              <a:t>filmový pás, optické disky CD, DVD, aj.</a:t>
            </a:r>
          </a:p>
          <a:p>
            <a:endParaRPr lang="cs-CZ" dirty="0" smtClean="0"/>
          </a:p>
          <a:p>
            <a:r>
              <a:rPr lang="cs-CZ" dirty="0" smtClean="0"/>
              <a:t>Magnetický záznam</a:t>
            </a:r>
          </a:p>
          <a:p>
            <a:pPr lvl="1"/>
            <a:r>
              <a:rPr lang="cs-CZ" dirty="0" smtClean="0"/>
              <a:t>magnetický pásek, </a:t>
            </a:r>
            <a:r>
              <a:rPr lang="cs-CZ" dirty="0" err="1" smtClean="0"/>
              <a:t>minidisk</a:t>
            </a:r>
            <a:r>
              <a:rPr lang="cs-CZ" dirty="0" smtClean="0"/>
              <a:t>, DAT</a:t>
            </a:r>
            <a:r>
              <a:rPr lang="en-US" dirty="0" smtClean="0"/>
              <a:t>, </a:t>
            </a:r>
            <a:r>
              <a:rPr lang="en-US" dirty="0" err="1" smtClean="0"/>
              <a:t>aj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Rozdělení dle typu komprese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sz="1800" dirty="0" smtClean="0"/>
              <a:t>Formáty digitalizovaného zvuku je možné rozdělit podle komprese</a:t>
            </a:r>
          </a:p>
          <a:p>
            <a:r>
              <a:rPr lang="cs-CZ" sz="1800" b="1" dirty="0" smtClean="0"/>
              <a:t>nekomprimované</a:t>
            </a:r>
          </a:p>
          <a:p>
            <a:r>
              <a:rPr lang="cs-CZ" sz="1800" b="1" dirty="0" smtClean="0"/>
              <a:t>komprimované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Formát zvukového souboru obsahuje</a:t>
            </a:r>
          </a:p>
          <a:p>
            <a:r>
              <a:rPr lang="cs-CZ" sz="1800" dirty="0" smtClean="0"/>
              <a:t>hlavičku – délka souboru, počet kanálů, typ formátu, vzorkovací frekvence, aj. </a:t>
            </a:r>
          </a:p>
          <a:p>
            <a:r>
              <a:rPr lang="cs-CZ" sz="1800" dirty="0" smtClean="0"/>
              <a:t>vlastní data</a:t>
            </a:r>
          </a:p>
          <a:p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Kompresní algoritmy samostatně nejsou obecně považovány za formáty nebo typy souborů. Jsou využívány konkrétními </a:t>
            </a:r>
            <a:r>
              <a:rPr lang="cs-CZ" sz="1800" dirty="0" err="1" smtClean="0"/>
              <a:t>kodeky</a:t>
            </a:r>
            <a:r>
              <a:rPr lang="cs-CZ" sz="1800" dirty="0" smtClean="0"/>
              <a:t>.</a:t>
            </a:r>
          </a:p>
          <a:p>
            <a:pPr>
              <a:buNone/>
            </a:pPr>
            <a:r>
              <a:rPr lang="cs-CZ" sz="1800" dirty="0" smtClean="0"/>
              <a:t>Různé formáty zvukových souborů využívají různé kompresní algoritmy, resp. </a:t>
            </a:r>
            <a:r>
              <a:rPr lang="cs-CZ" sz="1800" dirty="0" err="1" smtClean="0"/>
              <a:t>kodeky</a:t>
            </a:r>
            <a:r>
              <a:rPr lang="cs-CZ" sz="1800" dirty="0" smtClean="0"/>
              <a:t>. Tyto soubory je možné označovat za </a:t>
            </a:r>
            <a:r>
              <a:rPr lang="cs-CZ" sz="1800" b="1" dirty="0" smtClean="0"/>
              <a:t>zvukové kontejnery </a:t>
            </a:r>
            <a:r>
              <a:rPr lang="cs-CZ" sz="1800" dirty="0" smtClean="0"/>
              <a:t>(někdy obecněji označované jako multimediální kontejnery)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b="1" dirty="0" smtClean="0"/>
              <a:t>MIDI</a:t>
            </a:r>
            <a:r>
              <a:rPr lang="cs-CZ" sz="1800" dirty="0" smtClean="0"/>
              <a:t> – počítačem vygenerovaný zvuk (čistý digitální zvuk), .</a:t>
            </a:r>
            <a:r>
              <a:rPr lang="cs-CZ" sz="1800" dirty="0" err="1" smtClean="0"/>
              <a:t>midi</a:t>
            </a:r>
            <a:r>
              <a:rPr lang="cs-CZ" sz="1800" dirty="0" smtClean="0"/>
              <a:t>, .</a:t>
            </a:r>
            <a:r>
              <a:rPr lang="cs-CZ" sz="1800" dirty="0" err="1" smtClean="0"/>
              <a:t>smf</a:t>
            </a:r>
            <a:endParaRPr lang="cs-CZ" sz="1800" dirty="0" smtClean="0"/>
          </a:p>
          <a:p>
            <a:pPr lvl="1"/>
            <a:r>
              <a:rPr lang="cs-CZ" dirty="0" smtClean="0"/>
              <a:t>velmi nízký objem dat, vysoká kvalita</a:t>
            </a:r>
          </a:p>
          <a:p>
            <a:pPr lvl="1"/>
            <a:r>
              <a:rPr lang="cs-CZ" dirty="0" smtClean="0"/>
              <a:t>využití: </a:t>
            </a:r>
            <a:r>
              <a:rPr lang="cs-CZ" dirty="0" err="1" smtClean="0"/>
              <a:t>poč</a:t>
            </a:r>
            <a:r>
              <a:rPr lang="cs-CZ" dirty="0" smtClean="0"/>
              <a:t>. hry, vyzvánění, samply</a:t>
            </a:r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Nekomprimované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r>
              <a:rPr lang="cs-CZ" sz="1800" dirty="0" smtClean="0"/>
              <a:t>formát dat, který odpovídá bezprostřednímu stavu dat po digitalizaci</a:t>
            </a:r>
          </a:p>
          <a:p>
            <a:r>
              <a:rPr lang="cs-CZ" sz="1800" dirty="0" smtClean="0"/>
              <a:t>pro digitalizaci dat pro použití v počítači je </a:t>
            </a:r>
            <a:r>
              <a:rPr lang="cs-CZ" sz="1800" b="1" dirty="0" smtClean="0"/>
              <a:t>nejčastěji</a:t>
            </a:r>
            <a:r>
              <a:rPr lang="cs-CZ" sz="1800" dirty="0" smtClean="0"/>
              <a:t> využívána metoda </a:t>
            </a:r>
            <a:r>
              <a:rPr lang="cs-CZ" sz="1800" b="1" dirty="0" smtClean="0"/>
              <a:t>PCM</a:t>
            </a:r>
          </a:p>
          <a:p>
            <a:pPr lvl="2"/>
            <a:r>
              <a:rPr lang="cs-CZ" b="1" dirty="0" smtClean="0"/>
              <a:t>vzorkovací frekvence</a:t>
            </a:r>
          </a:p>
          <a:p>
            <a:pPr lvl="2"/>
            <a:r>
              <a:rPr lang="cs-CZ" b="1" dirty="0" smtClean="0"/>
              <a:t>bitová hloubka</a:t>
            </a:r>
          </a:p>
          <a:p>
            <a:pPr lvl="2"/>
            <a:r>
              <a:rPr lang="cs-CZ" dirty="0" smtClean="0"/>
              <a:t>CD kvalita (44,1 kHz, 16 bit), FM (22,05 kHz, 8 bit), klasický telefon (8 kHz, 8 bit)</a:t>
            </a:r>
          </a:p>
          <a:p>
            <a:pPr lvl="2"/>
            <a:endParaRPr lang="cs-CZ" dirty="0" smtClean="0"/>
          </a:p>
          <a:p>
            <a:pPr>
              <a:buNone/>
            </a:pPr>
            <a:r>
              <a:rPr lang="cs-CZ" sz="1800" dirty="0" smtClean="0"/>
              <a:t>Příklady nekomprimovaných zvukových formátů </a:t>
            </a:r>
          </a:p>
          <a:p>
            <a:r>
              <a:rPr lang="cs-CZ" sz="1800" b="1" dirty="0" smtClean="0"/>
              <a:t>AIFF </a:t>
            </a:r>
            <a:r>
              <a:rPr lang="cs-CZ" sz="1800" dirty="0" smtClean="0"/>
              <a:t>(Audio </a:t>
            </a:r>
            <a:r>
              <a:rPr lang="cs-CZ" sz="1800" dirty="0" err="1" smtClean="0"/>
              <a:t>Interchange</a:t>
            </a:r>
            <a:r>
              <a:rPr lang="cs-CZ" sz="1800" dirty="0" smtClean="0"/>
              <a:t> </a:t>
            </a:r>
            <a:r>
              <a:rPr lang="cs-CZ" sz="1800" dirty="0" err="1" smtClean="0"/>
              <a:t>File</a:t>
            </a:r>
            <a:r>
              <a:rPr lang="cs-CZ" sz="1800" dirty="0" smtClean="0"/>
              <a:t> </a:t>
            </a:r>
            <a:r>
              <a:rPr lang="cs-CZ" sz="1800" dirty="0" err="1" smtClean="0"/>
              <a:t>Format</a:t>
            </a:r>
            <a:r>
              <a:rPr lang="cs-CZ" sz="1800" dirty="0" smtClean="0"/>
              <a:t>) - </a:t>
            </a:r>
            <a:r>
              <a:rPr lang="cs-CZ" sz="1800" i="1" dirty="0" smtClean="0"/>
              <a:t>.</a:t>
            </a:r>
            <a:r>
              <a:rPr lang="cs-CZ" sz="1800" i="1" dirty="0" err="1" smtClean="0"/>
              <a:t>aiff</a:t>
            </a:r>
            <a:r>
              <a:rPr lang="cs-CZ" sz="1800" i="1" dirty="0" smtClean="0"/>
              <a:t>, .</a:t>
            </a:r>
            <a:r>
              <a:rPr lang="cs-CZ" sz="1800" i="1" dirty="0" err="1" smtClean="0"/>
              <a:t>aif</a:t>
            </a:r>
            <a:r>
              <a:rPr lang="cs-CZ" sz="1800" i="1" dirty="0" smtClean="0"/>
              <a:t>, .</a:t>
            </a:r>
            <a:r>
              <a:rPr lang="cs-CZ" sz="1800" i="1" dirty="0" err="1" smtClean="0"/>
              <a:t>aifc</a:t>
            </a:r>
            <a:r>
              <a:rPr lang="cs-CZ" sz="1800" dirty="0" smtClean="0"/>
              <a:t>, 1985, formát OS Apple</a:t>
            </a:r>
          </a:p>
          <a:p>
            <a:r>
              <a:rPr lang="cs-CZ" sz="1800" b="1" dirty="0" smtClean="0"/>
              <a:t>WAVE </a:t>
            </a:r>
            <a:r>
              <a:rPr lang="cs-CZ" sz="1800" dirty="0" smtClean="0"/>
              <a:t>(</a:t>
            </a:r>
            <a:r>
              <a:rPr lang="cs-CZ" sz="1800" dirty="0" err="1" smtClean="0"/>
              <a:t>Waveform</a:t>
            </a:r>
            <a:r>
              <a:rPr lang="cs-CZ" sz="1800" dirty="0" smtClean="0"/>
              <a:t> Audio </a:t>
            </a:r>
            <a:r>
              <a:rPr lang="cs-CZ" sz="1800" dirty="0" err="1" smtClean="0"/>
              <a:t>File</a:t>
            </a:r>
            <a:r>
              <a:rPr lang="cs-CZ" sz="1800" dirty="0" smtClean="0"/>
              <a:t> </a:t>
            </a:r>
            <a:r>
              <a:rPr lang="cs-CZ" sz="1800" dirty="0" err="1" smtClean="0"/>
              <a:t>Format</a:t>
            </a:r>
            <a:r>
              <a:rPr lang="cs-CZ" sz="1800" dirty="0" smtClean="0"/>
              <a:t>) - </a:t>
            </a:r>
            <a:r>
              <a:rPr lang="cs-CZ" sz="1800" i="1" dirty="0" smtClean="0"/>
              <a:t>.</a:t>
            </a:r>
            <a:r>
              <a:rPr lang="cs-CZ" sz="1800" i="1" dirty="0" err="1" smtClean="0"/>
              <a:t>wav</a:t>
            </a:r>
            <a:r>
              <a:rPr lang="cs-CZ" sz="1800" dirty="0" smtClean="0"/>
              <a:t>, 1992, základní formát OS Windows</a:t>
            </a:r>
          </a:p>
          <a:p>
            <a:r>
              <a:rPr lang="cs-CZ" sz="1800" b="1" dirty="0" smtClean="0"/>
              <a:t>AU</a:t>
            </a:r>
            <a:r>
              <a:rPr lang="cs-CZ" sz="1800" dirty="0" smtClean="0"/>
              <a:t> (Audio </a:t>
            </a:r>
            <a:r>
              <a:rPr lang="cs-CZ" sz="1800" dirty="0" err="1" smtClean="0"/>
              <a:t>File</a:t>
            </a:r>
            <a:r>
              <a:rPr lang="cs-CZ" sz="1800" dirty="0" smtClean="0"/>
              <a:t> </a:t>
            </a:r>
            <a:r>
              <a:rPr lang="cs-CZ" sz="1800" dirty="0" err="1" smtClean="0"/>
              <a:t>Format</a:t>
            </a:r>
            <a:r>
              <a:rPr lang="cs-CZ" sz="1800" dirty="0" smtClean="0"/>
              <a:t>) - </a:t>
            </a:r>
            <a:r>
              <a:rPr lang="cs-CZ" sz="1800" i="1" dirty="0" smtClean="0"/>
              <a:t>.au, .</a:t>
            </a:r>
            <a:r>
              <a:rPr lang="cs-CZ" sz="1800" i="1" dirty="0" err="1" smtClean="0"/>
              <a:t>snd</a:t>
            </a:r>
            <a:r>
              <a:rPr lang="cs-CZ" sz="1800" dirty="0" smtClean="0"/>
              <a:t>, formát OS Unix, Java</a:t>
            </a:r>
          </a:p>
          <a:p>
            <a:endParaRPr lang="cs-CZ" sz="1800" dirty="0" smtClean="0"/>
          </a:p>
          <a:p>
            <a:r>
              <a:rPr lang="cs-CZ" sz="1800" dirty="0" smtClean="0"/>
              <a:t>Nevýhoda: </a:t>
            </a:r>
            <a:r>
              <a:rPr lang="cs-CZ" sz="1800" b="1" dirty="0" smtClean="0"/>
              <a:t>velký objem dat</a:t>
            </a:r>
          </a:p>
          <a:p>
            <a:r>
              <a:rPr lang="cs-CZ" sz="1800" dirty="0" smtClean="0"/>
              <a:t>Výhoda: maximální kvalita zvuku (PCM)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Neztrátově komprimované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r>
              <a:rPr lang="cs-CZ" sz="1800" dirty="0" smtClean="0"/>
              <a:t>Neztrátové zvukové kompresní algoritmy nejsou příliš efektivní</a:t>
            </a:r>
          </a:p>
          <a:p>
            <a:pPr lvl="1"/>
            <a:r>
              <a:rPr lang="cs-CZ" sz="1600" dirty="0" smtClean="0"/>
              <a:t>povaha reálného zvuku je příliš chaotická</a:t>
            </a:r>
          </a:p>
          <a:p>
            <a:pPr lvl="1"/>
            <a:r>
              <a:rPr lang="cs-CZ" sz="1600" dirty="0" smtClean="0"/>
              <a:t>jednotlivé vzorky zvuku se velmi rychle a často mění</a:t>
            </a:r>
          </a:p>
          <a:p>
            <a:r>
              <a:rPr lang="cs-CZ" dirty="0" smtClean="0"/>
              <a:t>Kritéria pro hodnocení vhodnosti daných algoritmů</a:t>
            </a:r>
          </a:p>
          <a:p>
            <a:pPr lvl="1"/>
            <a:r>
              <a:rPr lang="cs-CZ" dirty="0" smtClean="0"/>
              <a:t>rychlost komprese a dekomprese</a:t>
            </a:r>
          </a:p>
          <a:p>
            <a:pPr lvl="1"/>
            <a:r>
              <a:rPr lang="cs-CZ" dirty="0" smtClean="0"/>
              <a:t>stupeň komprese</a:t>
            </a:r>
          </a:p>
          <a:p>
            <a:pPr lvl="1"/>
            <a:r>
              <a:rPr lang="cs-CZ" dirty="0" smtClean="0"/>
              <a:t>chybovost</a:t>
            </a:r>
          </a:p>
          <a:p>
            <a:pPr lvl="1"/>
            <a:r>
              <a:rPr lang="cs-CZ" dirty="0" smtClean="0"/>
              <a:t>podpora na trhu</a:t>
            </a:r>
          </a:p>
          <a:p>
            <a:pPr lvl="1"/>
            <a:r>
              <a:rPr lang="cs-CZ" dirty="0" smtClean="0"/>
              <a:t>vhodnost pro přenos v reálném čase</a:t>
            </a:r>
          </a:p>
          <a:p>
            <a:pPr>
              <a:buNone/>
            </a:pPr>
            <a:r>
              <a:rPr lang="cs-CZ" sz="1800" dirty="0" smtClean="0">
                <a:solidFill>
                  <a:srgbClr val="6E0000"/>
                </a:solidFill>
              </a:rPr>
              <a:t>Základní formáty/</a:t>
            </a:r>
            <a:r>
              <a:rPr lang="cs-CZ" sz="1800" dirty="0" err="1" smtClean="0">
                <a:solidFill>
                  <a:srgbClr val="6E0000"/>
                </a:solidFill>
              </a:rPr>
              <a:t>kodeky</a:t>
            </a:r>
            <a:r>
              <a:rPr lang="cs-CZ" sz="1800" dirty="0" smtClean="0">
                <a:solidFill>
                  <a:srgbClr val="6E0000"/>
                </a:solidFill>
              </a:rPr>
              <a:t> pro využití v počítači </a:t>
            </a:r>
          </a:p>
          <a:p>
            <a:r>
              <a:rPr lang="cs-CZ" sz="1800" b="1" dirty="0" smtClean="0"/>
              <a:t>FLAC </a:t>
            </a:r>
            <a:r>
              <a:rPr lang="cs-CZ" sz="1800" dirty="0" smtClean="0"/>
              <a:t>(Free </a:t>
            </a:r>
            <a:r>
              <a:rPr lang="cs-CZ" sz="1800" b="1" dirty="0" err="1" smtClean="0"/>
              <a:t>Lossless</a:t>
            </a:r>
            <a:r>
              <a:rPr lang="cs-CZ" sz="1800" dirty="0" smtClean="0"/>
              <a:t> Audio </a:t>
            </a:r>
            <a:r>
              <a:rPr lang="cs-CZ" sz="1800" dirty="0" err="1" smtClean="0"/>
              <a:t>Codec</a:t>
            </a:r>
            <a:r>
              <a:rPr lang="cs-CZ" sz="1800" dirty="0" smtClean="0"/>
              <a:t>) - .</a:t>
            </a:r>
            <a:r>
              <a:rPr lang="cs-CZ" sz="1800" dirty="0" err="1" smtClean="0"/>
              <a:t>flac</a:t>
            </a:r>
            <a:r>
              <a:rPr lang="cs-CZ" sz="1800" dirty="0" smtClean="0"/>
              <a:t>, 50 – 60</a:t>
            </a:r>
            <a:r>
              <a:rPr lang="en-US" sz="1800" dirty="0" smtClean="0"/>
              <a:t>% </a:t>
            </a:r>
            <a:r>
              <a:rPr lang="cs-CZ" sz="1800" dirty="0" smtClean="0"/>
              <a:t>originálních dat</a:t>
            </a:r>
          </a:p>
          <a:p>
            <a:r>
              <a:rPr lang="cs-CZ" sz="1800" b="1" dirty="0" smtClean="0"/>
              <a:t>TTA </a:t>
            </a:r>
            <a:r>
              <a:rPr lang="cs-CZ" sz="1800" dirty="0" smtClean="0"/>
              <a:t>(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True</a:t>
            </a:r>
            <a:r>
              <a:rPr lang="cs-CZ" sz="1800" dirty="0" smtClean="0"/>
              <a:t> Audio) - .</a:t>
            </a:r>
            <a:r>
              <a:rPr lang="cs-CZ" sz="1800" dirty="0" err="1" smtClean="0"/>
              <a:t>tta</a:t>
            </a:r>
            <a:r>
              <a:rPr lang="cs-CZ" sz="1800" dirty="0" smtClean="0"/>
              <a:t>, </a:t>
            </a:r>
            <a:r>
              <a:rPr lang="cs-CZ" sz="1800" dirty="0" err="1" smtClean="0"/>
              <a:t>real</a:t>
            </a:r>
            <a:r>
              <a:rPr lang="cs-CZ" sz="1800" dirty="0" smtClean="0"/>
              <a:t>-</a:t>
            </a:r>
            <a:r>
              <a:rPr lang="cs-CZ" sz="1800" dirty="0" err="1" smtClean="0"/>
              <a:t>time</a:t>
            </a:r>
            <a:r>
              <a:rPr lang="cs-CZ" sz="1800" dirty="0" smtClean="0"/>
              <a:t>, </a:t>
            </a:r>
            <a:r>
              <a:rPr lang="en-US" sz="1800" dirty="0" err="1" smtClean="0"/>
              <a:t>dosahuje</a:t>
            </a:r>
            <a:r>
              <a:rPr lang="en-US" sz="1800" dirty="0" smtClean="0"/>
              <a:t> </a:t>
            </a:r>
            <a:r>
              <a:rPr lang="cs-CZ" sz="1800" dirty="0" smtClean="0"/>
              <a:t>až 30</a:t>
            </a:r>
            <a:r>
              <a:rPr lang="en-US" sz="1800" dirty="0" smtClean="0"/>
              <a:t>% </a:t>
            </a:r>
            <a:r>
              <a:rPr lang="en-US" sz="1800" dirty="0" err="1" smtClean="0"/>
              <a:t>orign</a:t>
            </a:r>
            <a:r>
              <a:rPr lang="cs-CZ" sz="1800" dirty="0" err="1" smtClean="0"/>
              <a:t>álních</a:t>
            </a:r>
            <a:r>
              <a:rPr lang="cs-CZ" sz="1800" dirty="0" smtClean="0"/>
              <a:t> dat, otevřený </a:t>
            </a:r>
            <a:r>
              <a:rPr lang="cs-CZ" sz="1800" dirty="0" err="1" smtClean="0"/>
              <a:t>kodek</a:t>
            </a:r>
            <a:endParaRPr lang="cs-CZ" sz="1800" dirty="0" smtClean="0"/>
          </a:p>
          <a:p>
            <a:r>
              <a:rPr lang="cs-CZ" sz="1800" b="1" dirty="0" smtClean="0"/>
              <a:t>ALAC</a:t>
            </a:r>
            <a:r>
              <a:rPr lang="cs-CZ" sz="1800" dirty="0" smtClean="0"/>
              <a:t> (Apple </a:t>
            </a:r>
            <a:r>
              <a:rPr lang="cs-CZ" sz="1800" b="1" dirty="0" err="1" smtClean="0"/>
              <a:t>Lossless</a:t>
            </a:r>
            <a:r>
              <a:rPr lang="cs-CZ" sz="1800" dirty="0" smtClean="0"/>
              <a:t> Audio </a:t>
            </a:r>
            <a:r>
              <a:rPr lang="cs-CZ" sz="1800" dirty="0" err="1" smtClean="0"/>
              <a:t>Codec</a:t>
            </a:r>
            <a:r>
              <a:rPr lang="cs-CZ" sz="1800" dirty="0" smtClean="0"/>
              <a:t>) - .m4a</a:t>
            </a:r>
            <a:endParaRPr lang="cs-CZ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Další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r>
              <a:rPr lang="cs-CZ" sz="2000" b="1" dirty="0" err="1" smtClean="0"/>
              <a:t>Dolby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TrueHD</a:t>
            </a:r>
            <a:r>
              <a:rPr lang="cs-CZ" sz="2000" b="1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kodek</a:t>
            </a:r>
            <a:r>
              <a:rPr lang="cs-CZ" sz="2000" dirty="0" smtClean="0"/>
              <a:t> od firmy </a:t>
            </a:r>
            <a:r>
              <a:rPr lang="cs-CZ" sz="2000" dirty="0" err="1" smtClean="0"/>
              <a:t>Dolby</a:t>
            </a:r>
            <a:r>
              <a:rPr lang="cs-CZ" sz="2000" dirty="0" smtClean="0"/>
              <a:t> </a:t>
            </a:r>
            <a:r>
              <a:rPr lang="cs-CZ" sz="2000" dirty="0" err="1" smtClean="0"/>
              <a:t>Laboratories</a:t>
            </a:r>
            <a:endParaRPr lang="cs-CZ" sz="2000" dirty="0" smtClean="0"/>
          </a:p>
          <a:p>
            <a:pPr lvl="1"/>
            <a:r>
              <a:rPr lang="cs-CZ" sz="1600" dirty="0" smtClean="0"/>
              <a:t>nástupce </a:t>
            </a:r>
            <a:r>
              <a:rPr lang="cs-CZ" sz="1600" dirty="0" err="1" smtClean="0"/>
              <a:t>Dolby</a:t>
            </a:r>
            <a:r>
              <a:rPr lang="cs-CZ" sz="1600" dirty="0" smtClean="0"/>
              <a:t> AC-3</a:t>
            </a:r>
          </a:p>
          <a:p>
            <a:pPr lvl="1"/>
            <a:r>
              <a:rPr lang="cs-CZ" sz="1600" dirty="0" smtClean="0"/>
              <a:t>využitý na HD DVD, </a:t>
            </a:r>
            <a:r>
              <a:rPr lang="cs-CZ" sz="1600" dirty="0" err="1" smtClean="0"/>
              <a:t>Blu</a:t>
            </a:r>
            <a:r>
              <a:rPr lang="cs-CZ" sz="1600" dirty="0" smtClean="0"/>
              <a:t>-</a:t>
            </a:r>
            <a:r>
              <a:rPr lang="cs-CZ" sz="1600" dirty="0" err="1" smtClean="0"/>
              <a:t>ray</a:t>
            </a:r>
            <a:r>
              <a:rPr lang="cs-CZ" sz="1600" dirty="0" smtClean="0"/>
              <a:t> </a:t>
            </a:r>
            <a:r>
              <a:rPr lang="cs-CZ" sz="1600" dirty="0" err="1" smtClean="0"/>
              <a:t>Disc</a:t>
            </a:r>
            <a:endParaRPr lang="cs-CZ" sz="1600" dirty="0" smtClean="0"/>
          </a:p>
          <a:p>
            <a:pPr lvl="1"/>
            <a:r>
              <a:rPr lang="cs-CZ" sz="1600" dirty="0" smtClean="0"/>
              <a:t>až 14 diskrétních kanálů</a:t>
            </a:r>
          </a:p>
          <a:p>
            <a:pPr lvl="1"/>
            <a:r>
              <a:rPr lang="cs-CZ" sz="1600" dirty="0" smtClean="0"/>
              <a:t>24 bitů</a:t>
            </a:r>
          </a:p>
          <a:p>
            <a:pPr lvl="1"/>
            <a:r>
              <a:rPr lang="cs-CZ" sz="1600" dirty="0" smtClean="0"/>
              <a:t>44,1 – 192 kHz</a:t>
            </a:r>
          </a:p>
          <a:p>
            <a:pPr lvl="1"/>
            <a:r>
              <a:rPr lang="cs-CZ" sz="1600" dirty="0" smtClean="0"/>
              <a:t>datový tok až 18 </a:t>
            </a:r>
            <a:r>
              <a:rPr lang="cs-CZ" sz="1600" dirty="0" err="1" smtClean="0"/>
              <a:t>Mb</a:t>
            </a:r>
            <a:r>
              <a:rPr lang="cs-CZ" sz="1600" dirty="0" smtClean="0"/>
              <a:t>/s</a:t>
            </a:r>
          </a:p>
          <a:p>
            <a:endParaRPr lang="cs-CZ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429000"/>
            <a:ext cx="1905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Ztrátové zvukové kompresní algoritmy jsou efektivnější než neztrátové za cenu nenávratného ztracení určité části dat</a:t>
            </a:r>
          </a:p>
          <a:p>
            <a:endParaRPr lang="cs-CZ" dirty="0" smtClean="0"/>
          </a:p>
          <a:p>
            <a:r>
              <a:rPr lang="cs-CZ" dirty="0" smtClean="0"/>
              <a:t>využití pro přenos v reálném čase, přehrávače, digitální televize a filmový průmysl</a:t>
            </a:r>
            <a:r>
              <a:rPr lang="en-US" dirty="0" smtClean="0"/>
              <a:t> –</a:t>
            </a:r>
            <a:r>
              <a:rPr lang="cs-CZ" dirty="0" smtClean="0"/>
              <a:t>&gt;</a:t>
            </a:r>
            <a:r>
              <a:rPr lang="en-US" dirty="0" smtClean="0"/>
              <a:t> pro </a:t>
            </a:r>
            <a:r>
              <a:rPr lang="en-US" dirty="0" err="1" smtClean="0"/>
              <a:t>koncov</a:t>
            </a:r>
            <a:r>
              <a:rPr lang="cs-CZ" dirty="0" smtClean="0"/>
              <a:t>é využití</a:t>
            </a:r>
          </a:p>
          <a:p>
            <a:endParaRPr lang="cs-CZ" dirty="0" smtClean="0"/>
          </a:p>
          <a:p>
            <a:r>
              <a:rPr lang="cs-CZ" dirty="0" smtClean="0"/>
              <a:t>dosahují kompresního poměru až 10:1</a:t>
            </a:r>
          </a:p>
          <a:p>
            <a:endParaRPr lang="cs-CZ" dirty="0" smtClean="0"/>
          </a:p>
          <a:p>
            <a:r>
              <a:rPr lang="cs-CZ" dirty="0" smtClean="0"/>
              <a:t>Kritéria pro hodnocení vhodnosti daných algoritmů</a:t>
            </a:r>
          </a:p>
          <a:p>
            <a:pPr lvl="1"/>
            <a:r>
              <a:rPr lang="cs-CZ" dirty="0" smtClean="0"/>
              <a:t>zachovaná kvalita výsledného zvuku</a:t>
            </a:r>
          </a:p>
          <a:p>
            <a:pPr lvl="1"/>
            <a:r>
              <a:rPr lang="cs-CZ" dirty="0" smtClean="0"/>
              <a:t>stupeň komprese</a:t>
            </a:r>
          </a:p>
          <a:p>
            <a:pPr lvl="1"/>
            <a:r>
              <a:rPr lang="cs-CZ" dirty="0" smtClean="0"/>
              <a:t>rychlost komprese a dekomprese</a:t>
            </a:r>
          </a:p>
          <a:p>
            <a:pPr lvl="1"/>
            <a:r>
              <a:rPr lang="cs-CZ" dirty="0" smtClean="0"/>
              <a:t>podpora na trhu a v zařízení</a:t>
            </a:r>
          </a:p>
          <a:p>
            <a:pPr lvl="1"/>
            <a:endParaRPr lang="cs-CZ" sz="1800" b="1" dirty="0" smtClean="0"/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  <a:p>
            <a:pPr lvl="1">
              <a:buNone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 – MP3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340768"/>
            <a:ext cx="8929717" cy="5231504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MP3 </a:t>
            </a:r>
            <a:r>
              <a:rPr lang="cs-CZ" sz="1800" dirty="0"/>
              <a:t>(</a:t>
            </a:r>
            <a:r>
              <a:rPr lang="en-US" sz="1800" dirty="0"/>
              <a:t>MPEG-1</a:t>
            </a:r>
            <a:r>
              <a:rPr lang="cs-CZ" sz="1800" dirty="0"/>
              <a:t>,</a:t>
            </a:r>
            <a:r>
              <a:rPr lang="en-US" sz="1800" dirty="0"/>
              <a:t> MPEG-2 Audio Layer III</a:t>
            </a:r>
            <a:r>
              <a:rPr lang="cs-CZ" sz="1800" dirty="0"/>
              <a:t>) - .mp3 – </a:t>
            </a:r>
            <a:r>
              <a:rPr lang="cs-CZ" sz="1800" dirty="0" smtClean="0"/>
              <a:t>(</a:t>
            </a:r>
            <a:r>
              <a:rPr lang="cs-CZ" sz="1800" dirty="0" err="1" smtClean="0"/>
              <a:t>Moving</a:t>
            </a:r>
            <a:r>
              <a:rPr lang="cs-CZ" sz="1800" dirty="0" smtClean="0"/>
              <a:t> </a:t>
            </a:r>
            <a:r>
              <a:rPr lang="cs-CZ" sz="1800" dirty="0"/>
              <a:t>Picture </a:t>
            </a:r>
            <a:r>
              <a:rPr lang="cs-CZ" sz="1800" dirty="0" err="1"/>
              <a:t>Experts</a:t>
            </a:r>
            <a:r>
              <a:rPr lang="cs-CZ" sz="1800" dirty="0"/>
              <a:t> </a:t>
            </a:r>
            <a:r>
              <a:rPr lang="cs-CZ" sz="1800" dirty="0" smtClean="0"/>
              <a:t>Group)</a:t>
            </a:r>
            <a:endParaRPr lang="cs-CZ" sz="1800" dirty="0"/>
          </a:p>
          <a:p>
            <a:r>
              <a:rPr lang="cs-CZ" sz="1800" dirty="0"/>
              <a:t>nastavení datového toku určuje poměr velikost/kvalita, </a:t>
            </a:r>
            <a:r>
              <a:rPr lang="cs-CZ" sz="1800" dirty="0" err="1"/>
              <a:t>metadata</a:t>
            </a:r>
            <a:r>
              <a:rPr lang="cs-CZ" sz="1800" dirty="0"/>
              <a:t> např. ID3 systému</a:t>
            </a:r>
          </a:p>
          <a:p>
            <a:r>
              <a:rPr lang="cs-CZ" sz="1800" dirty="0"/>
              <a:t>MPEG-1 dva kanály, MPEG-2 6 (5.1) kanálů</a:t>
            </a:r>
          </a:p>
          <a:p>
            <a:r>
              <a:rPr lang="cs-CZ" sz="1800" dirty="0"/>
              <a:t>VBR </a:t>
            </a:r>
            <a:r>
              <a:rPr lang="cs-CZ" sz="1800" dirty="0" err="1" smtClean="0"/>
              <a:t>vs</a:t>
            </a:r>
            <a:r>
              <a:rPr lang="cs-CZ" sz="1800" dirty="0" smtClean="0"/>
              <a:t> CBR</a:t>
            </a:r>
            <a:endParaRPr lang="cs-CZ" sz="1800" dirty="0"/>
          </a:p>
          <a:p>
            <a:pPr lvl="1"/>
            <a:r>
              <a:rPr lang="cs-CZ" sz="1400" dirty="0"/>
              <a:t>pro MPEG-1 umožňuje </a:t>
            </a:r>
            <a:r>
              <a:rPr lang="cs-CZ" sz="1400" dirty="0" err="1"/>
              <a:t>bitrate</a:t>
            </a:r>
            <a:r>
              <a:rPr lang="cs-CZ" sz="1400" dirty="0"/>
              <a:t> 32,40,48,...,256,320 </a:t>
            </a:r>
            <a:r>
              <a:rPr lang="cs-CZ" sz="1400" dirty="0" err="1"/>
              <a:t>kbit</a:t>
            </a:r>
            <a:r>
              <a:rPr lang="cs-CZ" sz="1400" dirty="0"/>
              <a:t>/s</a:t>
            </a:r>
          </a:p>
          <a:p>
            <a:pPr lvl="1"/>
            <a:r>
              <a:rPr lang="cs-CZ" sz="1400" dirty="0"/>
              <a:t>pro MPEG-2 umožňuje </a:t>
            </a:r>
            <a:r>
              <a:rPr lang="cs-CZ" sz="1400" dirty="0" err="1"/>
              <a:t>bitrate</a:t>
            </a:r>
            <a:r>
              <a:rPr lang="cs-CZ" sz="1400" dirty="0"/>
              <a:t> 8,16,24,32,...,144,160 </a:t>
            </a:r>
            <a:r>
              <a:rPr lang="cs-CZ" sz="1400" dirty="0" err="1"/>
              <a:t>kbit</a:t>
            </a:r>
            <a:r>
              <a:rPr lang="cs-CZ" sz="1400" dirty="0"/>
              <a:t>/s</a:t>
            </a:r>
          </a:p>
          <a:p>
            <a:r>
              <a:rPr lang="cs-CZ" sz="1800" dirty="0"/>
              <a:t>vzorkovací frekvence pro MPEG-1: 32 kHz, 41,1 kHz, 48 kHz</a:t>
            </a:r>
          </a:p>
          <a:p>
            <a:r>
              <a:rPr lang="cs-CZ" sz="1800" dirty="0"/>
              <a:t>vzorkovací frekvence pro MPEG-2: 16 kHz, 22,05 kHz, 24 kHz</a:t>
            </a:r>
          </a:p>
          <a:p>
            <a:pPr>
              <a:buNone/>
            </a:pPr>
            <a:endParaRPr lang="cs-CZ" dirty="0" smtClean="0">
              <a:solidFill>
                <a:srgbClr val="99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990000"/>
                </a:solidFill>
              </a:rPr>
              <a:t>Struktura souboru</a:t>
            </a:r>
          </a:p>
          <a:p>
            <a:r>
              <a:rPr lang="cs-CZ" dirty="0" smtClean="0"/>
              <a:t>rozdělen do bloků (</a:t>
            </a:r>
            <a:r>
              <a:rPr lang="cs-CZ" dirty="0" err="1" smtClean="0"/>
              <a:t>frames</a:t>
            </a:r>
            <a:r>
              <a:rPr lang="cs-CZ" dirty="0" smtClean="0"/>
              <a:t>) o délce 0.026 sec.</a:t>
            </a:r>
          </a:p>
          <a:p>
            <a:pPr lvl="1"/>
            <a:r>
              <a:rPr lang="cs-CZ" dirty="0" smtClean="0"/>
              <a:t>417 B pro </a:t>
            </a:r>
            <a:r>
              <a:rPr lang="en-US" dirty="0" smtClean="0"/>
              <a:t>128</a:t>
            </a:r>
            <a:r>
              <a:rPr lang="cs-CZ" dirty="0" smtClean="0"/>
              <a:t> </a:t>
            </a:r>
            <a:r>
              <a:rPr lang="en-US" dirty="0" smtClean="0"/>
              <a:t>kb</a:t>
            </a:r>
            <a:r>
              <a:rPr lang="cs-CZ" dirty="0" err="1" smtClean="0"/>
              <a:t>it</a:t>
            </a:r>
            <a:r>
              <a:rPr lang="cs-CZ" dirty="0" smtClean="0"/>
              <a:t>/</a:t>
            </a:r>
            <a:r>
              <a:rPr lang="en-US" dirty="0" smtClean="0"/>
              <a:t>s</a:t>
            </a:r>
            <a:r>
              <a:rPr lang="cs-CZ" dirty="0" smtClean="0"/>
              <a:t>, 626 B pro 192 </a:t>
            </a:r>
            <a:r>
              <a:rPr lang="en-US" dirty="0" smtClean="0"/>
              <a:t>kb</a:t>
            </a:r>
            <a:r>
              <a:rPr lang="cs-CZ" dirty="0" err="1" smtClean="0"/>
              <a:t>it</a:t>
            </a:r>
            <a:r>
              <a:rPr lang="cs-CZ" dirty="0" smtClean="0"/>
              <a:t>/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b="1" dirty="0" smtClean="0"/>
              <a:t>[Tag v1] frame1 frame2 frame3 ... [Tag v2]</a:t>
            </a:r>
          </a:p>
          <a:p>
            <a:r>
              <a:rPr lang="en-US" dirty="0" err="1" smtClean="0"/>
              <a:t>prvn</a:t>
            </a:r>
            <a:r>
              <a:rPr lang="cs-CZ" dirty="0" smtClean="0"/>
              <a:t>í 4B </a:t>
            </a:r>
            <a:r>
              <a:rPr lang="en-US" dirty="0" err="1" smtClean="0"/>
              <a:t>blok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je </a:t>
            </a:r>
            <a:r>
              <a:rPr lang="cs-CZ" b="1" dirty="0" smtClean="0"/>
              <a:t>hlavička</a:t>
            </a:r>
            <a:r>
              <a:rPr lang="cs-CZ" dirty="0" smtClean="0"/>
              <a:t>, zbytek jsou </a:t>
            </a:r>
            <a:r>
              <a:rPr lang="cs-CZ" b="1" dirty="0" smtClean="0"/>
              <a:t>data </a:t>
            </a:r>
            <a:r>
              <a:rPr lang="cs-CZ" dirty="0" smtClean="0"/>
              <a:t>(kódovaná frekvence a </a:t>
            </a:r>
            <a:r>
              <a:rPr lang="cs-CZ" dirty="0" err="1" smtClean="0"/>
              <a:t>aplituda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 – MP3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279064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Struktura hlavičky</a:t>
            </a:r>
          </a:p>
          <a:p>
            <a:pPr lvl="1"/>
            <a:r>
              <a:rPr lang="cs-CZ" sz="1600" b="1" dirty="0" smtClean="0"/>
              <a:t>11 bitů – synchronizační bity</a:t>
            </a:r>
            <a:endParaRPr lang="cs-CZ" sz="1600" dirty="0" smtClean="0"/>
          </a:p>
          <a:p>
            <a:pPr lvl="1"/>
            <a:r>
              <a:rPr lang="cs-CZ" sz="1600" dirty="0" smtClean="0"/>
              <a:t>2 bity – verze MPEG - </a:t>
            </a:r>
            <a:r>
              <a:rPr lang="cs-CZ" sz="1600" i="1" dirty="0" smtClean="0"/>
              <a:t>neoficiální, rezervováno, </a:t>
            </a:r>
            <a:r>
              <a:rPr lang="cs-CZ" sz="1600" dirty="0" smtClean="0"/>
              <a:t>MPEG-1, MPEG-2</a:t>
            </a:r>
          </a:p>
          <a:p>
            <a:pPr lvl="1"/>
            <a:r>
              <a:rPr lang="cs-CZ" sz="1600" dirty="0" smtClean="0"/>
              <a:t>2 bity – vrstva (</a:t>
            </a:r>
            <a:r>
              <a:rPr lang="cs-CZ" sz="1600" dirty="0" err="1" smtClean="0"/>
              <a:t>Layer</a:t>
            </a:r>
            <a:r>
              <a:rPr lang="cs-CZ" sz="1600" dirty="0" smtClean="0"/>
              <a:t>) – </a:t>
            </a:r>
            <a:r>
              <a:rPr lang="cs-CZ" sz="1600" i="1" dirty="0" smtClean="0"/>
              <a:t>rezervováno</a:t>
            </a:r>
            <a:r>
              <a:rPr lang="cs-CZ" sz="1600" dirty="0" smtClean="0"/>
              <a:t>, </a:t>
            </a:r>
            <a:r>
              <a:rPr lang="cs-CZ" sz="1600" b="1" dirty="0" err="1" smtClean="0"/>
              <a:t>Layer</a:t>
            </a:r>
            <a:r>
              <a:rPr lang="cs-CZ" sz="1600" b="1" dirty="0" smtClean="0"/>
              <a:t> III</a:t>
            </a:r>
            <a:r>
              <a:rPr lang="cs-CZ" sz="1600" dirty="0" smtClean="0"/>
              <a:t>, </a:t>
            </a:r>
            <a:r>
              <a:rPr lang="cs-CZ" sz="1600" dirty="0" err="1" smtClean="0"/>
              <a:t>Layer</a:t>
            </a:r>
            <a:r>
              <a:rPr lang="cs-CZ" sz="1600" dirty="0" smtClean="0"/>
              <a:t> II, </a:t>
            </a:r>
            <a:r>
              <a:rPr lang="cs-CZ" sz="1600" dirty="0" err="1" smtClean="0"/>
              <a:t>Layer</a:t>
            </a:r>
            <a:r>
              <a:rPr lang="cs-CZ" sz="1600" dirty="0" smtClean="0"/>
              <a:t> II</a:t>
            </a:r>
          </a:p>
          <a:p>
            <a:pPr lvl="1"/>
            <a:r>
              <a:rPr lang="cs-CZ" sz="1600" dirty="0" smtClean="0"/>
              <a:t>1 bit – ochrana CRC</a:t>
            </a:r>
            <a:r>
              <a:rPr lang="en-US" sz="1600" dirty="0" smtClean="0"/>
              <a:t>; </a:t>
            </a:r>
            <a:r>
              <a:rPr lang="cs-CZ" sz="1600" dirty="0" smtClean="0"/>
              <a:t>4 bity – </a:t>
            </a:r>
            <a:r>
              <a:rPr lang="cs-CZ" sz="1600" b="1" dirty="0" err="1" smtClean="0"/>
              <a:t>bitrate</a:t>
            </a:r>
            <a:r>
              <a:rPr lang="en-US" sz="1600" b="1" dirty="0" smtClean="0"/>
              <a:t>; </a:t>
            </a:r>
            <a:r>
              <a:rPr lang="cs-CZ" sz="1600" dirty="0" smtClean="0"/>
              <a:t>2 bity – </a:t>
            </a:r>
            <a:r>
              <a:rPr lang="cs-CZ" sz="1600" b="1" dirty="0" smtClean="0"/>
              <a:t>vzorkovací frekvence</a:t>
            </a:r>
          </a:p>
          <a:p>
            <a:pPr lvl="1"/>
            <a:r>
              <a:rPr lang="cs-CZ" sz="1600" dirty="0" smtClean="0"/>
              <a:t>další informace – počet kanálů, název, zda je originál, copyright, aj.</a:t>
            </a:r>
          </a:p>
          <a:p>
            <a:endParaRPr lang="cs-CZ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203" r="47424" b="2722"/>
          <a:stretch/>
        </p:blipFill>
        <p:spPr>
          <a:xfrm>
            <a:off x="0" y="3068960"/>
            <a:ext cx="7616474" cy="19525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6" t="70476" r="857" b="2534"/>
          <a:stretch/>
        </p:blipFill>
        <p:spPr>
          <a:xfrm>
            <a:off x="2483768" y="5085184"/>
            <a:ext cx="6598046" cy="14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 - AAC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AAC </a:t>
            </a:r>
            <a:r>
              <a:rPr lang="cs-CZ" dirty="0" smtClean="0"/>
              <a:t>(</a:t>
            </a:r>
            <a:r>
              <a:rPr lang="cs-CZ" dirty="0" err="1" smtClean="0"/>
              <a:t>Advanced</a:t>
            </a:r>
            <a:r>
              <a:rPr lang="cs-CZ" dirty="0" smtClean="0"/>
              <a:t> Audio </a:t>
            </a:r>
            <a:r>
              <a:rPr lang="cs-CZ" dirty="0" err="1" smtClean="0"/>
              <a:t>Codec</a:t>
            </a:r>
            <a:r>
              <a:rPr lang="cs-CZ" dirty="0" smtClean="0"/>
              <a:t>) - 2001</a:t>
            </a:r>
          </a:p>
          <a:p>
            <a:r>
              <a:rPr lang="cs-CZ" dirty="0" smtClean="0"/>
              <a:t>součást MPEG-2 a </a:t>
            </a:r>
            <a:r>
              <a:rPr lang="cs-CZ" dirty="0"/>
              <a:t>MPEG-4 (</a:t>
            </a:r>
            <a:r>
              <a:rPr lang="cs-CZ" dirty="0" smtClean="0"/>
              <a:t>MPEG-2 AAC / MPEG-4 AAC)</a:t>
            </a:r>
          </a:p>
          <a:p>
            <a:r>
              <a:rPr lang="cs-CZ" dirty="0" smtClean="0"/>
              <a:t>využití pro DVB, </a:t>
            </a:r>
            <a:r>
              <a:rPr lang="cs-CZ" dirty="0" err="1" smtClean="0"/>
              <a:t>iTunes</a:t>
            </a:r>
            <a:r>
              <a:rPr lang="cs-CZ" dirty="0" smtClean="0"/>
              <a:t>, </a:t>
            </a:r>
            <a:r>
              <a:rPr lang="cs-CZ" dirty="0" err="1" smtClean="0"/>
              <a:t>iPod</a:t>
            </a:r>
            <a:r>
              <a:rPr lang="cs-CZ" dirty="0" smtClean="0"/>
              <a:t>, herní konzole, mobilní zařízení</a:t>
            </a:r>
          </a:p>
          <a:p>
            <a:r>
              <a:rPr lang="cs-CZ" dirty="0" smtClean="0"/>
              <a:t>8 kHz – 96 kHz</a:t>
            </a:r>
          </a:p>
          <a:p>
            <a:r>
              <a:rPr lang="cs-CZ" dirty="0" smtClean="0"/>
              <a:t>až 48 plnohodnotných kanálů</a:t>
            </a:r>
          </a:p>
          <a:p>
            <a:r>
              <a:rPr lang="cs-CZ" dirty="0" smtClean="0"/>
              <a:t>různě dlouhé bloky</a:t>
            </a:r>
          </a:p>
          <a:p>
            <a:r>
              <a:rPr lang="cs-CZ" dirty="0" smtClean="0"/>
              <a:t>variabilní datový tok</a:t>
            </a:r>
          </a:p>
          <a:p>
            <a:r>
              <a:rPr lang="cs-CZ" dirty="0" smtClean="0"/>
              <a:t>vyšší míra komprese než MP3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Jaké jsou aktuální nativní formáty pro jednotlivé operační systémy či platformy?</a:t>
            </a:r>
          </a:p>
          <a:p>
            <a:pPr algn="ctr">
              <a:buNone/>
            </a:pPr>
            <a:r>
              <a:rPr lang="cs-CZ" dirty="0" smtClean="0"/>
              <a:t>(</a:t>
            </a:r>
            <a:r>
              <a:rPr lang="cs-CZ" dirty="0" err="1" smtClean="0"/>
              <a:t>iOS</a:t>
            </a:r>
            <a:r>
              <a:rPr lang="cs-CZ" dirty="0" smtClean="0"/>
              <a:t>, Android, Windows, Linux, …)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73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Dolby</a:t>
            </a:r>
            <a:r>
              <a:rPr lang="cs-CZ" b="1" dirty="0" smtClean="0"/>
              <a:t> Digital </a:t>
            </a:r>
            <a:r>
              <a:rPr lang="cs-CZ" dirty="0" smtClean="0"/>
              <a:t>(AC-3 - </a:t>
            </a:r>
            <a:r>
              <a:rPr lang="cs-CZ" dirty="0" err="1" smtClean="0"/>
              <a:t>Dolby</a:t>
            </a:r>
            <a:r>
              <a:rPr lang="cs-CZ" dirty="0" smtClean="0"/>
              <a:t> Audio </a:t>
            </a:r>
            <a:r>
              <a:rPr lang="cs-CZ" dirty="0" err="1" smtClean="0"/>
              <a:t>Codec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využívá kompresi </a:t>
            </a:r>
            <a:r>
              <a:rPr lang="cs-CZ" b="1" dirty="0" err="1" smtClean="0"/>
              <a:t>Dolby</a:t>
            </a:r>
            <a:r>
              <a:rPr lang="cs-CZ" b="1" dirty="0" smtClean="0"/>
              <a:t> AC-3</a:t>
            </a:r>
          </a:p>
          <a:p>
            <a:r>
              <a:rPr lang="cs-CZ" dirty="0" smtClean="0"/>
              <a:t>založena na transformaci bankou filtrů a na </a:t>
            </a:r>
            <a:r>
              <a:rPr lang="cs-CZ" dirty="0" err="1" smtClean="0"/>
              <a:t>psychoakustických</a:t>
            </a:r>
            <a:r>
              <a:rPr lang="cs-CZ" dirty="0" smtClean="0"/>
              <a:t> jevech</a:t>
            </a:r>
          </a:p>
          <a:p>
            <a:r>
              <a:rPr lang="cs-CZ" dirty="0" smtClean="0"/>
              <a:t>Kodér AC-3 převádí zvuk ve formátu PCM na bitový tok.</a:t>
            </a:r>
          </a:p>
          <a:p>
            <a:pPr lvl="1"/>
            <a:r>
              <a:rPr lang="cs-CZ" dirty="0" smtClean="0"/>
              <a:t>Nejprve jsou bankou filtrů převedeny PCM vzorky na bloky frekvenčních koeficientů. Každý z těchto koeficientů je reprezentován mantisou a exponentem.</a:t>
            </a:r>
          </a:p>
          <a:p>
            <a:pPr lvl="1"/>
            <a:r>
              <a:rPr lang="cs-CZ" dirty="0" smtClean="0"/>
              <a:t>Skupina exponentů je kódována spektrální obálkou, která redukuje spektrum tohoto úseku na základě </a:t>
            </a:r>
            <a:r>
              <a:rPr lang="cs-CZ" dirty="0" err="1" smtClean="0"/>
              <a:t>psychoakustických</a:t>
            </a:r>
            <a:r>
              <a:rPr lang="cs-CZ" dirty="0" smtClean="0"/>
              <a:t> principů. Spektrální obálka je také důležitou součástí funkce bitové alokace, protože udává na kolik bitů má být kódována mantisa.</a:t>
            </a:r>
          </a:p>
          <a:p>
            <a:pPr lvl="1"/>
            <a:r>
              <a:rPr lang="cs-CZ" dirty="0" smtClean="0"/>
              <a:t>Spektrální obálka a </a:t>
            </a:r>
            <a:r>
              <a:rPr lang="cs-CZ" dirty="0" err="1" smtClean="0"/>
              <a:t>kvantizované</a:t>
            </a:r>
            <a:r>
              <a:rPr lang="cs-CZ" dirty="0" smtClean="0"/>
              <a:t> mantisy šesti audio bloků (1536 audio vzorků) jsou formátovány do jednoho rámce AC-3.</a:t>
            </a:r>
          </a:p>
          <a:p>
            <a:pPr lvl="1"/>
            <a:r>
              <a:rPr lang="cs-CZ" dirty="0" smtClean="0"/>
              <a:t>Bitový tok AC-3 je sekvence rámců AC-3.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zvuku – mechanický záznam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033979"/>
          </a:xfrm>
        </p:spPr>
        <p:txBody>
          <a:bodyPr/>
          <a:lstStyle/>
          <a:p>
            <a:r>
              <a:rPr lang="cs-CZ" b="1" dirty="0" err="1" smtClean="0"/>
              <a:t>Fonautograf</a:t>
            </a:r>
            <a:endParaRPr lang="cs-CZ" b="1" dirty="0" smtClean="0"/>
          </a:p>
          <a:p>
            <a:pPr lvl="1"/>
            <a:r>
              <a:rPr lang="cs-CZ" dirty="0" smtClean="0"/>
              <a:t>patentovaný 25.3.1857,</a:t>
            </a:r>
            <a:br>
              <a:rPr lang="cs-CZ" dirty="0" smtClean="0"/>
            </a:br>
            <a:r>
              <a:rPr lang="cs-CZ" dirty="0" smtClean="0"/>
              <a:t>francouzský vynálezce </a:t>
            </a:r>
            <a:r>
              <a:rPr lang="cs-CZ" dirty="0" err="1" smtClean="0"/>
              <a:t>Edouard</a:t>
            </a:r>
            <a:r>
              <a:rPr lang="cs-CZ" dirty="0" smtClean="0"/>
              <a:t>-Leon </a:t>
            </a:r>
            <a:r>
              <a:rPr lang="cs-CZ" dirty="0" err="1" smtClean="0"/>
              <a:t>Scott</a:t>
            </a:r>
            <a:endParaRPr lang="cs-CZ" dirty="0" smtClean="0"/>
          </a:p>
          <a:p>
            <a:pPr lvl="1"/>
            <a:r>
              <a:rPr lang="cs-CZ" dirty="0" smtClean="0"/>
              <a:t>membrána -</a:t>
            </a:r>
            <a:r>
              <a:rPr lang="en-US" dirty="0" smtClean="0"/>
              <a:t>&gt;</a:t>
            </a:r>
            <a:r>
              <a:rPr lang="cs-CZ" dirty="0" smtClean="0"/>
              <a:t> jehla</a:t>
            </a:r>
            <a:r>
              <a:rPr lang="en-US" dirty="0" smtClean="0"/>
              <a:t> -&gt;</a:t>
            </a:r>
            <a:r>
              <a:rPr lang="cs-CZ" dirty="0" smtClean="0"/>
              <a:t> začerněné sklo</a:t>
            </a:r>
          </a:p>
          <a:p>
            <a:pPr lvl="1"/>
            <a:r>
              <a:rPr lang="cs-CZ" dirty="0" smtClean="0"/>
              <a:t>pouze záznam</a:t>
            </a:r>
            <a:endParaRPr lang="en-US" dirty="0" smtClean="0"/>
          </a:p>
          <a:p>
            <a:pPr lvl="1"/>
            <a:r>
              <a:rPr lang="cs-CZ" dirty="0" smtClean="0"/>
              <a:t>nebyl schopný pořízený záznam přehrát</a:t>
            </a:r>
          </a:p>
          <a:p>
            <a:r>
              <a:rPr lang="cs-CZ" b="1" dirty="0" smtClean="0"/>
              <a:t>Fonograf</a:t>
            </a:r>
            <a:endParaRPr lang="en-US" b="1" dirty="0" smtClean="0"/>
          </a:p>
          <a:p>
            <a:pPr lvl="1"/>
            <a:r>
              <a:rPr lang="en-US" dirty="0" smtClean="0"/>
              <a:t>21.11.1877, T. A. Edison</a:t>
            </a:r>
          </a:p>
          <a:p>
            <a:pPr lvl="1"/>
            <a:r>
              <a:rPr lang="en-US" b="1" dirty="0" smtClean="0"/>
              <a:t>z</a:t>
            </a:r>
            <a:r>
              <a:rPr lang="cs-CZ" b="1" dirty="0" err="1" smtClean="0"/>
              <a:t>áznam</a:t>
            </a:r>
            <a:r>
              <a:rPr lang="cs-CZ" b="1" dirty="0" smtClean="0"/>
              <a:t> i reprodukce</a:t>
            </a:r>
            <a:endParaRPr lang="en-US" b="1" dirty="0" smtClean="0"/>
          </a:p>
          <a:p>
            <a:pPr lvl="1"/>
            <a:r>
              <a:rPr lang="en-US" dirty="0" err="1" smtClean="0"/>
              <a:t>ot</a:t>
            </a:r>
            <a:r>
              <a:rPr lang="cs-CZ" dirty="0" err="1" smtClean="0"/>
              <a:t>áčení</a:t>
            </a:r>
            <a:r>
              <a:rPr lang="cs-CZ" dirty="0" smtClean="0"/>
              <a:t> pomocí klikou, zápis na válec</a:t>
            </a:r>
            <a:br>
              <a:rPr lang="cs-CZ" dirty="0" smtClean="0"/>
            </a:br>
            <a:r>
              <a:rPr lang="cs-CZ" dirty="0" smtClean="0"/>
              <a:t>potažený hliníkovou fólií</a:t>
            </a:r>
          </a:p>
          <a:p>
            <a:pPr lvl="1"/>
            <a:r>
              <a:rPr lang="cs-CZ" dirty="0" smtClean="0"/>
              <a:t>první záznam dětská říkanka </a:t>
            </a:r>
            <a:r>
              <a:rPr lang="en-US" dirty="0" smtClean="0"/>
              <a:t>Mary had a little lamb</a:t>
            </a:r>
            <a:endParaRPr lang="cs-CZ" dirty="0" smtClean="0"/>
          </a:p>
          <a:p>
            <a:r>
              <a:rPr lang="cs-CZ" b="1" dirty="0" err="1" smtClean="0"/>
              <a:t>Grafofón</a:t>
            </a:r>
            <a:endParaRPr lang="cs-CZ" b="1" dirty="0" smtClean="0"/>
          </a:p>
          <a:p>
            <a:pPr lvl="1"/>
            <a:r>
              <a:rPr lang="cs-CZ" dirty="0" smtClean="0"/>
              <a:t>1886 </a:t>
            </a:r>
            <a:r>
              <a:rPr lang="en-US" dirty="0" smtClean="0"/>
              <a:t>A</a:t>
            </a:r>
            <a:r>
              <a:rPr lang="cs-CZ" dirty="0" smtClean="0"/>
              <a:t>. </a:t>
            </a:r>
            <a:r>
              <a:rPr lang="en-US" dirty="0" smtClean="0"/>
              <a:t>G</a:t>
            </a:r>
            <a:r>
              <a:rPr lang="cs-CZ" dirty="0" smtClean="0"/>
              <a:t>.</a:t>
            </a:r>
            <a:r>
              <a:rPr lang="en-US" dirty="0" smtClean="0"/>
              <a:t> Bell, Ch</a:t>
            </a:r>
            <a:r>
              <a:rPr lang="cs-CZ" dirty="0" smtClean="0"/>
              <a:t>.</a:t>
            </a:r>
            <a:r>
              <a:rPr lang="en-US" dirty="0" smtClean="0"/>
              <a:t> Bell a Ch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Tainter</a:t>
            </a:r>
            <a:r>
              <a:rPr lang="cs-CZ" dirty="0" smtClean="0"/>
              <a:t> použili</a:t>
            </a:r>
            <a:br>
              <a:rPr lang="cs-CZ" dirty="0" smtClean="0"/>
            </a:br>
            <a:r>
              <a:rPr lang="cs-CZ" dirty="0" smtClean="0"/>
              <a:t>odolnější voskový válec pro přesnější záznam zvuku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142984"/>
            <a:ext cx="2928990" cy="195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4572008"/>
            <a:ext cx="2786082" cy="19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643182"/>
            <a:ext cx="1857388" cy="18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Skupina 16"/>
          <p:cNvGrpSpPr/>
          <p:nvPr/>
        </p:nvGrpSpPr>
        <p:grpSpPr>
          <a:xfrm>
            <a:off x="7429520" y="3357562"/>
            <a:ext cx="1495922" cy="808972"/>
            <a:chOff x="6518601" y="1142984"/>
            <a:chExt cx="1495922" cy="808972"/>
          </a:xfrm>
        </p:grpSpPr>
        <p:pic>
          <p:nvPicPr>
            <p:cNvPr id="18" name="1860-Scott-Torquato-Tassos-Aminta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7161543" y="1142984"/>
              <a:ext cx="304800" cy="304800"/>
            </a:xfrm>
            <a:prstGeom prst="rect">
              <a:avLst/>
            </a:prstGeom>
          </p:spPr>
        </p:pic>
        <p:sp>
          <p:nvSpPr>
            <p:cNvPr id="19" name="Obdélník 18"/>
            <p:cNvSpPr/>
            <p:nvPr/>
          </p:nvSpPr>
          <p:spPr>
            <a:xfrm>
              <a:off x="6518601" y="1428736"/>
              <a:ext cx="14959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9.4.1860  (2009)</a:t>
              </a:r>
            </a:p>
            <a:p>
              <a:r>
                <a:rPr lang="cs-CZ" dirty="0" err="1" smtClean="0"/>
                <a:t>Tasso</a:t>
              </a:r>
              <a:r>
                <a:rPr lang="cs-CZ" dirty="0" smtClean="0"/>
                <a:t>'s </a:t>
              </a:r>
              <a:r>
                <a:rPr lang="cs-CZ" i="1" dirty="0" err="1" smtClean="0"/>
                <a:t>Aminta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7946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Ztrátově komprimované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Dolby</a:t>
            </a:r>
            <a:r>
              <a:rPr lang="cs-CZ" b="1" dirty="0" smtClean="0"/>
              <a:t> Digital </a:t>
            </a:r>
            <a:r>
              <a:rPr lang="cs-CZ" dirty="0" smtClean="0"/>
              <a:t>(AC-3 - </a:t>
            </a:r>
            <a:r>
              <a:rPr lang="cs-CZ" dirty="0" err="1" smtClean="0"/>
              <a:t>Dolby</a:t>
            </a:r>
            <a:r>
              <a:rPr lang="cs-CZ" dirty="0" smtClean="0"/>
              <a:t> Audio </a:t>
            </a:r>
            <a:r>
              <a:rPr lang="cs-CZ" dirty="0" err="1" smtClean="0"/>
              <a:t>Codec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bitový tok 32 </a:t>
            </a:r>
            <a:r>
              <a:rPr lang="cs-CZ" dirty="0" err="1" smtClean="0"/>
              <a:t>kb</a:t>
            </a:r>
            <a:r>
              <a:rPr lang="cs-CZ" dirty="0" smtClean="0"/>
              <a:t>/s až 640 </a:t>
            </a:r>
            <a:r>
              <a:rPr lang="cs-CZ" dirty="0" err="1" smtClean="0"/>
              <a:t>kb</a:t>
            </a:r>
            <a:r>
              <a:rPr lang="cs-CZ" dirty="0" smtClean="0"/>
              <a:t>/s</a:t>
            </a:r>
          </a:p>
          <a:p>
            <a:r>
              <a:rPr lang="cs-CZ" dirty="0" smtClean="0"/>
              <a:t>vzorkovací kmitočty 32, 44,1 a 48 kHz</a:t>
            </a:r>
          </a:p>
          <a:p>
            <a:r>
              <a:rPr lang="cs-CZ" dirty="0" smtClean="0"/>
              <a:t>klasická konfigurace 5.1 má 384 </a:t>
            </a:r>
            <a:r>
              <a:rPr lang="cs-CZ" dirty="0" err="1" smtClean="0"/>
              <a:t>kb</a:t>
            </a:r>
            <a:r>
              <a:rPr lang="cs-CZ" dirty="0" smtClean="0"/>
              <a:t>/s, 2.0 má 192 </a:t>
            </a:r>
            <a:r>
              <a:rPr lang="cs-CZ" dirty="0" err="1" smtClean="0"/>
              <a:t>kb</a:t>
            </a:r>
            <a:r>
              <a:rPr lang="cs-CZ" dirty="0" smtClean="0"/>
              <a:t>/s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6306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378" y="1643050"/>
            <a:ext cx="44436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Další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r>
              <a:rPr lang="cs-CZ" sz="1800" b="1" dirty="0" err="1" smtClean="0"/>
              <a:t>Dolby</a:t>
            </a:r>
            <a:r>
              <a:rPr lang="cs-CZ" sz="1800" b="1" dirty="0" smtClean="0"/>
              <a:t> Digital Live</a:t>
            </a:r>
          </a:p>
          <a:p>
            <a:pPr lvl="1"/>
            <a:r>
              <a:rPr lang="cs-CZ" sz="1600" dirty="0" smtClean="0"/>
              <a:t>technologie přenosu a kódování zvuku v reálném čase</a:t>
            </a:r>
          </a:p>
          <a:p>
            <a:pPr lvl="1"/>
            <a:r>
              <a:rPr lang="cs-CZ" sz="1600" dirty="0" smtClean="0"/>
              <a:t>využívané pro herní konzole a oblast IT</a:t>
            </a:r>
          </a:p>
          <a:p>
            <a:pPr lvl="1"/>
            <a:r>
              <a:rPr lang="cs-CZ" sz="1600" dirty="0" smtClean="0"/>
              <a:t>5.1 kanálů</a:t>
            </a:r>
          </a:p>
          <a:p>
            <a:pPr lvl="1"/>
            <a:r>
              <a:rPr lang="cs-CZ" sz="1600" dirty="0" smtClean="0"/>
              <a:t>16 bitů</a:t>
            </a:r>
          </a:p>
          <a:p>
            <a:pPr lvl="1"/>
            <a:r>
              <a:rPr lang="cs-CZ" sz="1600" dirty="0" smtClean="0"/>
              <a:t>48 kHz</a:t>
            </a:r>
          </a:p>
          <a:p>
            <a:pPr lvl="1"/>
            <a:r>
              <a:rPr lang="cs-CZ" sz="1600" dirty="0" smtClean="0"/>
              <a:t>640 </a:t>
            </a:r>
            <a:r>
              <a:rPr lang="cs-CZ" sz="1600" dirty="0" err="1" smtClean="0"/>
              <a:t>kb</a:t>
            </a:r>
            <a:r>
              <a:rPr lang="cs-CZ" sz="1600" dirty="0" smtClean="0"/>
              <a:t>/s</a:t>
            </a:r>
          </a:p>
          <a:p>
            <a:endParaRPr lang="cs-CZ" sz="1800" b="1" dirty="0" smtClean="0"/>
          </a:p>
          <a:p>
            <a:r>
              <a:rPr lang="cs-CZ" sz="1800" b="1" dirty="0" err="1" smtClean="0"/>
              <a:t>Dolby</a:t>
            </a:r>
            <a:r>
              <a:rPr lang="cs-CZ" sz="1800" b="1" dirty="0" smtClean="0"/>
              <a:t> Digital Plus</a:t>
            </a:r>
          </a:p>
          <a:p>
            <a:pPr lvl="1"/>
            <a:r>
              <a:rPr lang="cs-CZ" sz="1600" dirty="0" smtClean="0"/>
              <a:t>pro přenos z </a:t>
            </a:r>
            <a:r>
              <a:rPr lang="cs-CZ" sz="1600" dirty="0" err="1" smtClean="0"/>
              <a:t>Blu</a:t>
            </a:r>
            <a:r>
              <a:rPr lang="cs-CZ" sz="1600" dirty="0" smtClean="0"/>
              <a:t>-</a:t>
            </a:r>
            <a:r>
              <a:rPr lang="cs-CZ" sz="1600" dirty="0" err="1" smtClean="0"/>
              <a:t>ray</a:t>
            </a:r>
            <a:r>
              <a:rPr lang="cs-CZ" sz="1600" dirty="0" smtClean="0"/>
              <a:t>, </a:t>
            </a:r>
            <a:r>
              <a:rPr lang="cs-CZ" sz="1600" dirty="0" err="1" smtClean="0"/>
              <a:t>stream</a:t>
            </a:r>
            <a:r>
              <a:rPr lang="cs-CZ" sz="1600" dirty="0" smtClean="0"/>
              <a:t>, HD DVD, aj.</a:t>
            </a:r>
          </a:p>
          <a:p>
            <a:pPr lvl="1"/>
            <a:r>
              <a:rPr lang="cs-CZ" sz="1600" dirty="0" smtClean="0"/>
              <a:t>mono až 13.1 kanálů</a:t>
            </a:r>
          </a:p>
          <a:p>
            <a:pPr lvl="1"/>
            <a:r>
              <a:rPr lang="cs-CZ" sz="1600" dirty="0" smtClean="0"/>
              <a:t>24 bitů</a:t>
            </a:r>
          </a:p>
          <a:p>
            <a:pPr lvl="1"/>
            <a:r>
              <a:rPr lang="cs-CZ" sz="1600" dirty="0" smtClean="0"/>
              <a:t>32, 44,1 nebo 48 kHz</a:t>
            </a:r>
          </a:p>
          <a:p>
            <a:pPr lvl="1"/>
            <a:r>
              <a:rPr lang="cs-CZ" sz="1600" dirty="0" smtClean="0"/>
              <a:t>32 </a:t>
            </a:r>
            <a:r>
              <a:rPr lang="cs-CZ" sz="1600" dirty="0" err="1" smtClean="0"/>
              <a:t>kb</a:t>
            </a:r>
            <a:r>
              <a:rPr lang="cs-CZ" sz="1600" dirty="0" smtClean="0"/>
              <a:t>/s až 6,144 </a:t>
            </a:r>
            <a:r>
              <a:rPr lang="cs-CZ" sz="1600" dirty="0" err="1" smtClean="0"/>
              <a:t>Mb</a:t>
            </a:r>
            <a:r>
              <a:rPr lang="cs-CZ" sz="1600" dirty="0" smtClean="0"/>
              <a:t>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formátů prostorového zvuku</a:t>
            </a:r>
            <a:endParaRPr lang="cs-CZ" dirty="0"/>
          </a:p>
        </p:txBody>
      </p:sp>
      <p:pic>
        <p:nvPicPr>
          <p:cNvPr id="4" name="Zástupný symbol pro obsah 3" descr="tab_srovnani_formatu_viceka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68760"/>
            <a:ext cx="8501090" cy="4570277"/>
          </a:xfrm>
        </p:spPr>
      </p:pic>
      <p:sp>
        <p:nvSpPr>
          <p:cNvPr id="3" name="Obdélník 2"/>
          <p:cNvSpPr/>
          <p:nvPr/>
        </p:nvSpPr>
        <p:spPr>
          <a:xfrm>
            <a:off x="323528" y="60212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600" dirty="0" smtClean="0">
                <a:latin typeface="+mn-lt"/>
              </a:rPr>
              <a:t>Detailnější srovnání formátů: </a:t>
            </a:r>
            <a:r>
              <a:rPr lang="es-MX" sz="1600" dirty="0" smtClean="0">
                <a:latin typeface="+mn-lt"/>
              </a:rPr>
              <a:t>http</a:t>
            </a:r>
            <a:r>
              <a:rPr lang="es-MX" sz="1600" dirty="0">
                <a:latin typeface="+mn-lt"/>
              </a:rPr>
              <a:t>://www.crutchfield.com/Learn/learningcenter/home/hometheater_surround_chart.html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zvuku – mechanický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033979"/>
          </a:xfrm>
        </p:spPr>
        <p:txBody>
          <a:bodyPr/>
          <a:lstStyle/>
          <a:p>
            <a:r>
              <a:rPr lang="cs-CZ" b="1" dirty="0" smtClean="0"/>
              <a:t>Gramofon</a:t>
            </a:r>
          </a:p>
          <a:p>
            <a:pPr lvl="1"/>
            <a:r>
              <a:rPr lang="cs-CZ" dirty="0" smtClean="0"/>
              <a:t>patentovaný r. 1887, Emile </a:t>
            </a:r>
            <a:r>
              <a:rPr lang="cs-CZ" dirty="0" err="1" smtClean="0"/>
              <a:t>Berliner</a:t>
            </a:r>
            <a:endParaRPr lang="cs-CZ" dirty="0" smtClean="0"/>
          </a:p>
          <a:p>
            <a:pPr lvl="1"/>
            <a:r>
              <a:rPr lang="cs-CZ" dirty="0" smtClean="0"/>
              <a:t>původně mechanický (klika a trouba),</a:t>
            </a:r>
          </a:p>
          <a:p>
            <a:pPr lvl="1"/>
            <a:r>
              <a:rPr lang="cs-CZ" dirty="0" smtClean="0"/>
              <a:t>pak elektrický</a:t>
            </a:r>
          </a:p>
          <a:p>
            <a:pPr lvl="1"/>
            <a:r>
              <a:rPr lang="cs-CZ" dirty="0" smtClean="0"/>
              <a:t>deska, přenoska s jehlou a zesilovač</a:t>
            </a:r>
            <a:endParaRPr lang="en-US" dirty="0" smtClean="0"/>
          </a:p>
          <a:p>
            <a:endParaRPr lang="cs-CZ" b="1" dirty="0" smtClean="0"/>
          </a:p>
          <a:p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53210"/>
            <a:ext cx="3286148" cy="319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857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44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zvuku - gramofon</a:t>
            </a:r>
            <a:endParaRPr lang="cs-CZ" dirty="0"/>
          </a:p>
        </p:txBody>
      </p:sp>
      <p:pic>
        <p:nvPicPr>
          <p:cNvPr id="1026" name="Picture 2" descr="record gr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" y="2492896"/>
            <a:ext cx="4995725" cy="39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onolab.cz/data/1253781362_30Resuscitace_gramofonu_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1621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14283" y="1268760"/>
            <a:ext cx="8715436" cy="5051079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Westrex</a:t>
            </a:r>
            <a:r>
              <a:rPr lang="cs-CZ" dirty="0"/>
              <a:t> 45°/45° pro stereofonní </a:t>
            </a:r>
            <a:r>
              <a:rPr lang="cs-CZ" dirty="0" smtClean="0"/>
              <a:t>záznam</a:t>
            </a:r>
          </a:p>
          <a:p>
            <a:r>
              <a:rPr lang="cs-CZ" dirty="0"/>
              <a:t>stranový pohyb </a:t>
            </a:r>
            <a:r>
              <a:rPr lang="cs-CZ" dirty="0" smtClean="0"/>
              <a:t>hrotu – monofonní signál L+R</a:t>
            </a:r>
          </a:p>
          <a:p>
            <a:r>
              <a:rPr lang="cs-CZ" dirty="0" smtClean="0"/>
              <a:t>hloubkový pohyb hrotu – prostorová informace L-R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07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zvuku - gramofon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8" y="3356992"/>
            <a:ext cx="3869746" cy="223224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2495550" cy="31051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6173169"/>
            <a:ext cx="8613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 smtClean="0"/>
              <a:t>Více na http</a:t>
            </a:r>
            <a:r>
              <a:rPr lang="cs-CZ" dirty="0"/>
              <a:t>://www.fonolab.cz/aktuality.html?aktualita=18</a:t>
            </a:r>
          </a:p>
        </p:txBody>
      </p:sp>
      <p:sp>
        <p:nvSpPr>
          <p:cNvPr id="8" name="Obdélník 7"/>
          <p:cNvSpPr/>
          <p:nvPr/>
        </p:nvSpPr>
        <p:spPr>
          <a:xfrm>
            <a:off x="220340" y="1340768"/>
            <a:ext cx="88980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b="1" dirty="0"/>
              <a:t>doporučení </a:t>
            </a:r>
            <a:r>
              <a:rPr lang="cs-CZ" b="1" dirty="0" smtClean="0"/>
              <a:t>RIAA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Při zápisu jsou nízké frekvence potlačeny a vysoké frekvence zesíleny. Při reprodukci je tomu pak naopak.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Důvod: omezení šumu u vysokých frekvencí a snížení šířky drážky pro nízké a střední frekvence.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01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zvuku – magnetický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033979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Magnetický záznam</a:t>
            </a:r>
          </a:p>
          <a:p>
            <a:pPr marL="342900" lvl="1" indent="-342900">
              <a:buClr>
                <a:srgbClr val="361B00"/>
              </a:buClr>
            </a:pPr>
            <a:r>
              <a:rPr lang="cs-CZ" dirty="0" smtClean="0"/>
              <a:t>Valdemar </a:t>
            </a:r>
            <a:r>
              <a:rPr lang="cs-CZ" dirty="0" err="1" smtClean="0"/>
              <a:t>Poulsen</a:t>
            </a:r>
            <a:r>
              <a:rPr lang="cs-CZ" dirty="0" smtClean="0"/>
              <a:t> prezentoval záznam na železném drátě</a:t>
            </a:r>
          </a:p>
          <a:p>
            <a:pPr marL="342900" lvl="1" indent="-342900">
              <a:buClr>
                <a:srgbClr val="361B00"/>
              </a:buClr>
            </a:pPr>
            <a:r>
              <a:rPr lang="de-DE" dirty="0" smtClean="0"/>
              <a:t>Fritz </a:t>
            </a:r>
            <a:r>
              <a:rPr lang="de-DE" dirty="0" err="1" smtClean="0"/>
              <a:t>Pfleumer</a:t>
            </a:r>
            <a:r>
              <a:rPr lang="de-DE" dirty="0" smtClean="0"/>
              <a:t> r</a:t>
            </a:r>
            <a:r>
              <a:rPr lang="cs-CZ" dirty="0" smtClean="0"/>
              <a:t>. </a:t>
            </a:r>
            <a:r>
              <a:rPr lang="de-DE" dirty="0" smtClean="0"/>
              <a:t>1925</a:t>
            </a:r>
            <a:r>
              <a:rPr lang="cs-CZ" dirty="0" smtClean="0"/>
              <a:t> představil magnetický pásek</a:t>
            </a:r>
          </a:p>
          <a:p>
            <a:pPr marL="342900" lvl="1" indent="-342900">
              <a:buClr>
                <a:srgbClr val="361B00"/>
              </a:buClr>
            </a:pPr>
            <a:r>
              <a:rPr lang="cs-CZ" dirty="0" smtClean="0"/>
              <a:t>následovaly cívkové magnetofony </a:t>
            </a:r>
            <a:endParaRPr lang="de-DE" dirty="0" smtClean="0"/>
          </a:p>
          <a:p>
            <a:r>
              <a:rPr lang="cs-CZ" dirty="0" smtClean="0"/>
              <a:t>1963 – magnetofonová páska (firma Philips)</a:t>
            </a:r>
          </a:p>
          <a:p>
            <a:r>
              <a:rPr lang="cs-CZ" dirty="0" smtClean="0"/>
              <a:t>1979 – </a:t>
            </a:r>
            <a:r>
              <a:rPr lang="en-US" dirty="0" smtClean="0"/>
              <a:t>‘</a:t>
            </a:r>
            <a:r>
              <a:rPr lang="cs-CZ" dirty="0" err="1" smtClean="0"/>
              <a:t>walkmen</a:t>
            </a:r>
            <a:r>
              <a:rPr lang="en-US" dirty="0" smtClean="0"/>
              <a:t>’ (firma SONY)</a:t>
            </a:r>
            <a:endParaRPr lang="cs-CZ" dirty="0" smtClean="0"/>
          </a:p>
          <a:p>
            <a:endParaRPr 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2756078" cy="196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71942"/>
            <a:ext cx="1821654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1"/>
            <a:ext cx="3214710" cy="212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929066"/>
            <a:ext cx="285752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16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dle počtu kanálů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mono</a:t>
            </a:r>
            <a:r>
              <a:rPr lang="cs-CZ" dirty="0" smtClean="0"/>
              <a:t> – jeden kanál</a:t>
            </a:r>
          </a:p>
          <a:p>
            <a:pPr lvl="1"/>
            <a:r>
              <a:rPr lang="cs-CZ" dirty="0" smtClean="0"/>
              <a:t>staré rozhlasové </a:t>
            </a:r>
            <a:r>
              <a:rPr lang="cs-CZ" dirty="0" err="1" smtClean="0"/>
              <a:t>přijímče</a:t>
            </a:r>
            <a:r>
              <a:rPr lang="cs-CZ" dirty="0" smtClean="0"/>
              <a:t>, televizory, telefon</a:t>
            </a:r>
          </a:p>
          <a:p>
            <a:pPr lvl="1"/>
            <a:r>
              <a:rPr lang="cs-CZ" dirty="0" smtClean="0"/>
              <a:t>např. Dolby Digital 1.0 </a:t>
            </a:r>
          </a:p>
          <a:p>
            <a:pPr>
              <a:buNone/>
            </a:pPr>
            <a:r>
              <a:rPr lang="cs-CZ" b="1" dirty="0" smtClean="0"/>
              <a:t>stereo</a:t>
            </a:r>
            <a:r>
              <a:rPr lang="cs-CZ" dirty="0" smtClean="0"/>
              <a:t> – dva kanály</a:t>
            </a:r>
          </a:p>
          <a:p>
            <a:pPr lvl="1"/>
            <a:r>
              <a:rPr lang="cs-CZ" dirty="0" smtClean="0"/>
              <a:t>využití principu </a:t>
            </a:r>
            <a:r>
              <a:rPr lang="cs-CZ" i="1" dirty="0" smtClean="0"/>
              <a:t>stereofonie</a:t>
            </a:r>
            <a:r>
              <a:rPr lang="cs-CZ" dirty="0" smtClean="0"/>
              <a:t>, prosazení do spotřební elektroniky v 60. letech </a:t>
            </a:r>
            <a:br>
              <a:rPr lang="cs-CZ" dirty="0" smtClean="0"/>
            </a:br>
            <a:r>
              <a:rPr lang="cs-CZ" dirty="0" smtClean="0"/>
              <a:t>20. stol.</a:t>
            </a:r>
          </a:p>
          <a:p>
            <a:pPr lvl="1"/>
            <a:r>
              <a:rPr lang="cs-CZ" dirty="0" smtClean="0"/>
              <a:t>zpravidla dvě oddělené stopy pro každý kanál zvlášť</a:t>
            </a:r>
          </a:p>
          <a:p>
            <a:pPr lvl="1"/>
            <a:r>
              <a:rPr lang="cs-CZ" dirty="0" smtClean="0"/>
              <a:t>při rozhlasovém (analogovém) vysílání pouze s využití </a:t>
            </a:r>
            <a:r>
              <a:rPr lang="cs-CZ" b="1" dirty="0" smtClean="0"/>
              <a:t>frekvenční modulace</a:t>
            </a:r>
          </a:p>
          <a:p>
            <a:pPr>
              <a:buNone/>
            </a:pPr>
            <a:r>
              <a:rPr lang="cs-CZ" b="1" dirty="0" smtClean="0"/>
              <a:t>kvadrofonie</a:t>
            </a:r>
            <a:r>
              <a:rPr lang="cs-CZ" dirty="0" smtClean="0"/>
              <a:t> – využití 4 kanálů, snaha o prostorovost zvuku</a:t>
            </a:r>
          </a:p>
          <a:p>
            <a:pPr lvl="1"/>
            <a:r>
              <a:rPr lang="cs-CZ" dirty="0" smtClean="0"/>
              <a:t>v 70. letech 20. stol., mnoho různých metod, navzájem nekompatibilní</a:t>
            </a:r>
            <a:endParaRPr lang="cs-CZ" b="1" dirty="0" smtClean="0"/>
          </a:p>
          <a:p>
            <a:pPr lvl="1"/>
            <a:r>
              <a:rPr lang="cs-CZ" u="sng" dirty="0" smtClean="0"/>
              <a:t>diskrétní systémy</a:t>
            </a:r>
            <a:r>
              <a:rPr lang="cs-CZ" dirty="0" smtClean="0"/>
              <a:t> – </a:t>
            </a:r>
            <a:r>
              <a:rPr lang="en-US" dirty="0" smtClean="0"/>
              <a:t>‘</a:t>
            </a:r>
            <a:r>
              <a:rPr lang="cs-CZ" dirty="0" smtClean="0"/>
              <a:t>pravý</a:t>
            </a:r>
            <a:r>
              <a:rPr lang="en-US" dirty="0" smtClean="0"/>
              <a:t>’</a:t>
            </a:r>
            <a:r>
              <a:rPr lang="cs-CZ" dirty="0" smtClean="0"/>
              <a:t> kvadrofonní systém (4:4:4)</a:t>
            </a:r>
          </a:p>
          <a:p>
            <a:pPr lvl="1"/>
            <a:r>
              <a:rPr lang="cs-CZ" u="sng" dirty="0" smtClean="0"/>
              <a:t>systémy využívající matrix matice</a:t>
            </a:r>
            <a:r>
              <a:rPr lang="cs-CZ" dirty="0" smtClean="0"/>
              <a:t> pro kódování/dekódování </a:t>
            </a:r>
            <a:r>
              <a:rPr lang="en-US" dirty="0" smtClean="0"/>
              <a:t>=&gt; </a:t>
            </a:r>
            <a:r>
              <a:rPr lang="en-US" b="1" dirty="0" err="1" smtClean="0"/>
              <a:t>ztr</a:t>
            </a:r>
            <a:r>
              <a:rPr lang="cs-CZ" b="1" dirty="0" err="1" smtClean="0"/>
              <a:t>átové</a:t>
            </a:r>
            <a:r>
              <a:rPr lang="cs-CZ" b="1" dirty="0" smtClean="0"/>
              <a:t> systémy</a:t>
            </a:r>
            <a:r>
              <a:rPr lang="cs-CZ" dirty="0" smtClean="0"/>
              <a:t> </a:t>
            </a:r>
          </a:p>
          <a:p>
            <a:pPr lvl="2"/>
            <a:r>
              <a:rPr lang="en-US" dirty="0" smtClean="0"/>
              <a:t>4:2:4 </a:t>
            </a:r>
            <a:r>
              <a:rPr lang="cs-CZ" dirty="0" smtClean="0"/>
              <a:t>(</a:t>
            </a:r>
            <a:r>
              <a:rPr lang="en-US" dirty="0" smtClean="0"/>
              <a:t>4 </a:t>
            </a:r>
            <a:r>
              <a:rPr lang="cs-CZ" dirty="0" smtClean="0"/>
              <a:t>kanály, 2 kanály na médiu,</a:t>
            </a:r>
            <a:r>
              <a:rPr lang="en-US" dirty="0" smtClean="0"/>
              <a:t> 4 v</a:t>
            </a:r>
            <a:r>
              <a:rPr lang="cs-CZ" dirty="0" err="1" smtClean="0"/>
              <a:t>ýstupní</a:t>
            </a:r>
            <a:r>
              <a:rPr lang="cs-CZ" dirty="0" smtClean="0"/>
              <a:t> signály)</a:t>
            </a:r>
          </a:p>
          <a:p>
            <a:pPr>
              <a:buNone/>
            </a:pPr>
            <a:r>
              <a:rPr lang="cs-CZ" b="1" dirty="0" smtClean="0"/>
              <a:t>vícekanálové systémy </a:t>
            </a:r>
            <a:r>
              <a:rPr lang="cs-CZ" dirty="0" smtClean="0"/>
              <a:t>– prostorový zvuk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TV-hned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</TotalTime>
  <Words>2274</Words>
  <Application>Microsoft Office PowerPoint</Application>
  <PresentationFormat>Předvádění na obrazovce (4:3)</PresentationFormat>
  <Paragraphs>442</Paragraphs>
  <Slides>42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KITTV-hneda</vt:lpstr>
      <vt:lpstr>Multimediální systémy Zvukové formáty</vt:lpstr>
      <vt:lpstr>Zvukové formáty</vt:lpstr>
      <vt:lpstr>Dělení formátů z hlediska nosiče</vt:lpstr>
      <vt:lpstr>Záznam zvuku – mechanický záznam</vt:lpstr>
      <vt:lpstr>Záznam zvuku – mechanický</vt:lpstr>
      <vt:lpstr>Záznam zvuku - gramofon</vt:lpstr>
      <vt:lpstr>Záznam zvuku - gramofon</vt:lpstr>
      <vt:lpstr>Záznam zvuku – magnetický</vt:lpstr>
      <vt:lpstr>Rozdělení dle počtu kanálů</vt:lpstr>
      <vt:lpstr>Stereofonie</vt:lpstr>
      <vt:lpstr>Prostorový zvuk – kvadrofonie – 4:2:4 </vt:lpstr>
      <vt:lpstr>Prostorový zvuk – kvadrofonie – diskrétní</vt:lpstr>
      <vt:lpstr>Prostorový zvuk – kvadrofonie – diskrétní</vt:lpstr>
      <vt:lpstr>Prostorový zvuk – vícekanálový systém</vt:lpstr>
      <vt:lpstr>Prostorový zvuk – Dolby</vt:lpstr>
      <vt:lpstr>Prostorový zvuk – Dolby</vt:lpstr>
      <vt:lpstr>Prostorový zvuk – Dolby</vt:lpstr>
      <vt:lpstr>Prostorový zvuk – Dolby</vt:lpstr>
      <vt:lpstr>Prostorový zvuk – Dolby Digital</vt:lpstr>
      <vt:lpstr>Prostorový zvuk – Dolby Digital</vt:lpstr>
      <vt:lpstr>Prostorový zvuk – Dolby Digital</vt:lpstr>
      <vt:lpstr>Prostorový zvuk – Dolby Digital</vt:lpstr>
      <vt:lpstr>Prostorový zvuk – DTS</vt:lpstr>
      <vt:lpstr>Prostorový zvuk – SDDS</vt:lpstr>
      <vt:lpstr>Prostorový zvuk – další formáty</vt:lpstr>
      <vt:lpstr>Prostorový zvuk – další formáty</vt:lpstr>
      <vt:lpstr>Prostorový zvuk – 3D formáty</vt:lpstr>
      <vt:lpstr>Prostorový zvuk – 3D formáty</vt:lpstr>
      <vt:lpstr>Prostorový zvuk – Dolby ATMOS</vt:lpstr>
      <vt:lpstr>Rozdělení dle typu komprese</vt:lpstr>
      <vt:lpstr>Nekomprimované formáty</vt:lpstr>
      <vt:lpstr>Neztrátově komprimované formáty</vt:lpstr>
      <vt:lpstr>Další formáty</vt:lpstr>
      <vt:lpstr>Ztrátově komprimované formáty</vt:lpstr>
      <vt:lpstr>Ztrátově komprimované formáty – MP3</vt:lpstr>
      <vt:lpstr>Ztrátově komprimované formáty – MP3</vt:lpstr>
      <vt:lpstr>Ztrátově komprimované formáty - AAC</vt:lpstr>
      <vt:lpstr>Ztrátově komprimované formáty</vt:lpstr>
      <vt:lpstr>Ztrátově komprimované formáty</vt:lpstr>
      <vt:lpstr>Ztrátově komprimované formáty</vt:lpstr>
      <vt:lpstr>Další formáty</vt:lpstr>
      <vt:lpstr>Srovnání formátů prostorového zvuku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Jeřábek</dc:creator>
  <cp:lastModifiedBy>student</cp:lastModifiedBy>
  <cp:revision>295</cp:revision>
  <dcterms:created xsi:type="dcterms:W3CDTF">2010-10-26T10:30:44Z</dcterms:created>
  <dcterms:modified xsi:type="dcterms:W3CDTF">2018-11-01T08:48:10Z</dcterms:modified>
</cp:coreProperties>
</file>