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3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188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5A9F0-0AEC-4E3C-ABA5-479BD870F292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AF23D-C28F-49EC-8B90-DE82795D47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5787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5A9F0-0AEC-4E3C-ABA5-479BD870F292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AF23D-C28F-49EC-8B90-DE82795D47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80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5A9F0-0AEC-4E3C-ABA5-479BD870F292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AF23D-C28F-49EC-8B90-DE82795D47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14936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3" name="Zaoblený obdélník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>
                <a:solidFill>
                  <a:srgbClr val="696464"/>
                </a:solidFill>
              </a:rPr>
              <a:pPr/>
              <a:t>28.11.2019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973B0D9B-A978-4A96-80DC-BE412E1EE30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bdélník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7350069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>
                <a:solidFill>
                  <a:srgbClr val="696464"/>
                </a:solidFill>
              </a:rPr>
              <a:pPr/>
              <a:t>28.11.2019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B0D9B-A978-4A96-80DC-BE412E1EE30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416839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délník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0" name="Zaoblený obdélník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>
                <a:solidFill>
                  <a:srgbClr val="696464"/>
                </a:solidFill>
              </a:rPr>
              <a:pPr/>
              <a:t>28.11.2019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73B0D9B-A978-4A96-80DC-BE412E1EE30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64380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>
                <a:solidFill>
                  <a:srgbClr val="696464"/>
                </a:solidFill>
              </a:rPr>
              <a:pPr/>
              <a:t>28.11.2019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B0D9B-A978-4A96-80DC-BE412E1EE30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9809658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>
                <a:solidFill>
                  <a:srgbClr val="696464"/>
                </a:solidFill>
              </a:rPr>
              <a:pPr/>
              <a:t>28.11.2019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B0D9B-A978-4A96-80DC-BE412E1EE30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6648333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>
                <a:solidFill>
                  <a:srgbClr val="696464"/>
                </a:solidFill>
              </a:rPr>
              <a:pPr/>
              <a:t>28.11.2019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B0D9B-A978-4A96-80DC-BE412E1EE30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30994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>
                <a:solidFill>
                  <a:srgbClr val="696464"/>
                </a:solidFill>
              </a:rPr>
              <a:pPr/>
              <a:t>28.11.2019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B0D9B-A978-4A96-80DC-BE412E1EE30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76879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Zaoblený obdélník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>
                <a:solidFill>
                  <a:srgbClr val="696464"/>
                </a:solidFill>
              </a:rPr>
              <a:pPr/>
              <a:t>28.11.2019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B0D9B-A978-4A96-80DC-BE412E1EE30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304102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5A9F0-0AEC-4E3C-ABA5-479BD870F292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AF23D-C28F-49EC-8B90-DE82795D47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35633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>
                <a:solidFill>
                  <a:srgbClr val="696464"/>
                </a:solidFill>
              </a:rPr>
              <a:pPr/>
              <a:t>28.11.2019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73B0D9B-A978-4A96-80DC-BE412E1EE30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Obdélník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Obdélník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/>
              <a:t>Kliknutím na ikonu přidáte obrázek.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6363288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>
                <a:solidFill>
                  <a:srgbClr val="696464"/>
                </a:solidFill>
              </a:rPr>
              <a:pPr/>
              <a:t>28.11.2019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B0D9B-A978-4A96-80DC-BE412E1EE30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51221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>
                <a:solidFill>
                  <a:srgbClr val="696464"/>
                </a:solidFill>
              </a:rPr>
              <a:pPr/>
              <a:t>28.11.2019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B0D9B-A978-4A96-80DC-BE412E1EE30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8722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5A9F0-0AEC-4E3C-ABA5-479BD870F292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AF23D-C28F-49EC-8B90-DE82795D47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8061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5A9F0-0AEC-4E3C-ABA5-479BD870F292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AF23D-C28F-49EC-8B90-DE82795D47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453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5A9F0-0AEC-4E3C-ABA5-479BD870F292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AF23D-C28F-49EC-8B90-DE82795D47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497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5A9F0-0AEC-4E3C-ABA5-479BD870F292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AF23D-C28F-49EC-8B90-DE82795D47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0945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5A9F0-0AEC-4E3C-ABA5-479BD870F292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AF23D-C28F-49EC-8B90-DE82795D47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4592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5A9F0-0AEC-4E3C-ABA5-479BD870F292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AF23D-C28F-49EC-8B90-DE82795D47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2977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5A9F0-0AEC-4E3C-ABA5-479BD870F292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AF23D-C28F-49EC-8B90-DE82795D47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1000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D5A9F0-0AEC-4E3C-ABA5-479BD870F292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0AF23D-C28F-49EC-8B90-DE82795D47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5808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8" name="Zaoblený obdélník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C1919BC-9A27-4638-9C61-2AB0FB1C74EB}" type="datetimeFigureOut">
              <a:rPr lang="cs-CZ" smtClean="0">
                <a:solidFill>
                  <a:srgbClr val="696464"/>
                </a:solidFill>
              </a:rPr>
              <a:pPr/>
              <a:t>28.11.2019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973B0D9B-A978-4A96-80DC-BE412E1EE30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0421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Algoritmizace 3</a:t>
            </a:r>
            <a:br>
              <a:rPr lang="cs-CZ" dirty="0"/>
            </a:br>
            <a:r>
              <a:rPr lang="cs-CZ" dirty="0"/>
              <a:t>úvod k prvnímu programu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7812360" y="6309320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prstClr val="black"/>
                </a:solidFill>
              </a:rPr>
              <a:t>verze 2016</a:t>
            </a:r>
          </a:p>
        </p:txBody>
      </p:sp>
    </p:spTree>
    <p:extLst>
      <p:ext uri="{BB962C8B-B14F-4D97-AF65-F5344CB8AC3E}">
        <p14:creationId xmlns:p14="http://schemas.microsoft.com/office/powerpoint/2010/main" val="1141398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34200" y="6400800"/>
            <a:ext cx="1905000" cy="457200"/>
          </a:xfrm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6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DBF83389-F513-4C50-83B0-1E6F27907BC3}" type="slidenum">
              <a:rPr lang="en-CA" altLang="cs-CZ" sz="1400" smtClean="0">
                <a:solidFill>
                  <a:schemeClr val="tx2"/>
                </a:solidFill>
              </a:rPr>
              <a:pPr/>
              <a:t>2</a:t>
            </a:fld>
            <a:endParaRPr lang="en-CA" altLang="cs-CZ" sz="1400">
              <a:solidFill>
                <a:schemeClr val="tx2"/>
              </a:solidFill>
            </a:endParaRPr>
          </a:p>
        </p:txBody>
      </p:sp>
      <p:sp>
        <p:nvSpPr>
          <p:cNvPr id="19" name="Rectangle 3"/>
          <p:cNvSpPr txBox="1">
            <a:spLocks noChangeArrowheads="1"/>
          </p:cNvSpPr>
          <p:nvPr/>
        </p:nvSpPr>
        <p:spPr>
          <a:xfrm>
            <a:off x="2514600" y="1371600"/>
            <a:ext cx="5943600" cy="50292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cs-CZ" altLang="cs-CZ" sz="2400" b="1" noProof="1">
                <a:latin typeface="CourierPS" pitchFamily="49" charset="0"/>
              </a:rPr>
              <a:t>#include &lt;iostream&gt;</a:t>
            </a:r>
          </a:p>
          <a:p>
            <a:pPr>
              <a:buFont typeface="Wingdings" pitchFamily="2" charset="2"/>
              <a:buNone/>
            </a:pPr>
            <a:r>
              <a:rPr lang="cs-CZ" altLang="cs-CZ" sz="2400" b="1" noProof="1">
                <a:latin typeface="CourierPS" pitchFamily="49" charset="0"/>
              </a:rPr>
              <a:t>using namespace std;</a:t>
            </a:r>
          </a:p>
          <a:p>
            <a:pPr>
              <a:buFont typeface="Wingdings" pitchFamily="2" charset="2"/>
              <a:buNone/>
            </a:pPr>
            <a:endParaRPr lang="cs-CZ" altLang="cs-CZ" sz="2400" b="1" noProof="1">
              <a:latin typeface="CourierPS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cs-CZ" altLang="cs-CZ" sz="2400" b="1" noProof="1">
                <a:latin typeface="CourierPS" pitchFamily="49" charset="0"/>
              </a:rPr>
              <a:t>int main()</a:t>
            </a:r>
          </a:p>
          <a:p>
            <a:pPr>
              <a:buFont typeface="Wingdings" pitchFamily="2" charset="2"/>
              <a:buNone/>
            </a:pPr>
            <a:r>
              <a:rPr lang="cs-CZ" altLang="cs-CZ" sz="2400" b="1" noProof="1">
                <a:latin typeface="CourierPS" pitchFamily="49" charset="0"/>
              </a:rPr>
              <a:t>{</a:t>
            </a:r>
          </a:p>
          <a:p>
            <a:pPr>
              <a:buFont typeface="Wingdings" pitchFamily="2" charset="2"/>
              <a:buNone/>
            </a:pPr>
            <a:endParaRPr lang="cs-CZ" altLang="cs-CZ" sz="2400" b="1" noProof="1">
              <a:latin typeface="CourierPS" pitchFamily="49" charset="0"/>
            </a:endParaRPr>
          </a:p>
          <a:p>
            <a:pPr>
              <a:buFont typeface="Wingdings" pitchFamily="2" charset="2"/>
              <a:buNone/>
            </a:pPr>
            <a:endParaRPr lang="cs-CZ" altLang="cs-CZ" sz="2400" b="1" noProof="1">
              <a:latin typeface="CourierPS" pitchFamily="49" charset="0"/>
            </a:endParaRPr>
          </a:p>
          <a:p>
            <a:pPr>
              <a:buFont typeface="Wingdings" pitchFamily="2" charset="2"/>
              <a:buNone/>
            </a:pPr>
            <a:endParaRPr lang="cs-CZ" altLang="cs-CZ" sz="2400" b="1" noProof="1">
              <a:latin typeface="CourierPS" pitchFamily="49" charset="0"/>
            </a:endParaRPr>
          </a:p>
          <a:p>
            <a:pPr>
              <a:buFont typeface="Wingdings" pitchFamily="2" charset="2"/>
              <a:buNone/>
            </a:pPr>
            <a:endParaRPr lang="cs-CZ" altLang="cs-CZ" sz="2400" b="1" noProof="1">
              <a:latin typeface="CourierPS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cs-CZ" altLang="cs-CZ" sz="2400" b="1" noProof="1">
                <a:latin typeface="CourierPS" pitchFamily="49" charset="0"/>
              </a:rPr>
              <a:t>}</a:t>
            </a:r>
            <a:endParaRPr lang="cs-CZ" altLang="cs-CZ" sz="2400" noProof="1">
              <a:latin typeface="CourierPS" pitchFamily="49" charset="0"/>
            </a:endParaRPr>
          </a:p>
        </p:txBody>
      </p:sp>
      <p:sp>
        <p:nvSpPr>
          <p:cNvPr id="20" name="AutoShape 4"/>
          <p:cNvSpPr>
            <a:spLocks/>
          </p:cNvSpPr>
          <p:nvPr/>
        </p:nvSpPr>
        <p:spPr bwMode="auto">
          <a:xfrm>
            <a:off x="1649413" y="2813050"/>
            <a:ext cx="609600" cy="3119438"/>
          </a:xfrm>
          <a:prstGeom prst="leftBrace">
            <a:avLst>
              <a:gd name="adj1" fmla="val 56242"/>
              <a:gd name="adj2" fmla="val 50000"/>
            </a:avLst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241300" y="4043363"/>
            <a:ext cx="1108075" cy="83026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6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cs-CZ" altLang="cs-CZ" sz="2400">
                <a:solidFill>
                  <a:schemeClr val="accent2"/>
                </a:solidFill>
              </a:rPr>
              <a:t>h</a:t>
            </a:r>
            <a:r>
              <a:rPr lang="en-US" altLang="cs-CZ" sz="2400">
                <a:solidFill>
                  <a:schemeClr val="accent2"/>
                </a:solidFill>
              </a:rPr>
              <a:t>lav</a:t>
            </a:r>
            <a:r>
              <a:rPr lang="cs-CZ" altLang="cs-CZ" sz="2400">
                <a:solidFill>
                  <a:schemeClr val="accent2"/>
                </a:solidFill>
              </a:rPr>
              <a:t>ní funkce</a:t>
            </a:r>
          </a:p>
        </p:txBody>
      </p:sp>
      <p:sp>
        <p:nvSpPr>
          <p:cNvPr id="22" name="Nadpis 1"/>
          <p:cNvSpPr txBox="1">
            <a:spLocks/>
          </p:cNvSpPr>
          <p:nvPr/>
        </p:nvSpPr>
        <p:spPr>
          <a:xfrm>
            <a:off x="914400" y="274638"/>
            <a:ext cx="7772400" cy="562074"/>
          </a:xfrm>
          <a:prstGeom prst="rect">
            <a:avLst/>
          </a:prstGeom>
        </p:spPr>
        <p:txBody>
          <a:bodyPr bIns="91440" anchor="b" anchorCtr="0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3200" dirty="0">
                <a:latin typeface="Bookman Old Style" pitchFamily="18" charset="0"/>
              </a:rPr>
              <a:t>Struktura programu v jazyce C/C++</a:t>
            </a:r>
            <a:endParaRPr lang="cs-CZ" sz="3200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4527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34200" y="6400800"/>
            <a:ext cx="1905000" cy="457200"/>
          </a:xfrm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6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DBF83389-F513-4C50-83B0-1E6F27907BC3}" type="slidenum">
              <a:rPr lang="en-CA" altLang="cs-CZ" sz="1400" smtClean="0">
                <a:solidFill>
                  <a:schemeClr val="tx2"/>
                </a:solidFill>
              </a:rPr>
              <a:pPr/>
              <a:t>3</a:t>
            </a:fld>
            <a:endParaRPr lang="en-CA" altLang="cs-CZ" sz="1400">
              <a:solidFill>
                <a:schemeClr val="tx2"/>
              </a:solidFill>
            </a:endParaRPr>
          </a:p>
        </p:txBody>
      </p:sp>
      <p:sp>
        <p:nvSpPr>
          <p:cNvPr id="22" name="Nadpis 1"/>
          <p:cNvSpPr txBox="1">
            <a:spLocks/>
          </p:cNvSpPr>
          <p:nvPr/>
        </p:nvSpPr>
        <p:spPr>
          <a:xfrm>
            <a:off x="395536" y="274638"/>
            <a:ext cx="8291264" cy="562074"/>
          </a:xfrm>
          <a:prstGeom prst="rect">
            <a:avLst/>
          </a:prstGeom>
        </p:spPr>
        <p:txBody>
          <a:bodyPr bIns="91440" anchor="b" anchorCtr="0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sz="3200" dirty="0">
                <a:latin typeface="Bookman Old Style" pitchFamily="18" charset="0"/>
              </a:rPr>
              <a:t>Vybrané datové typy</a:t>
            </a:r>
            <a:endParaRPr lang="cs-CZ" sz="3200" dirty="0">
              <a:latin typeface="Bookman Old Style" pitchFamily="18" charset="0"/>
            </a:endParaRPr>
          </a:p>
        </p:txBody>
      </p:sp>
      <p:sp>
        <p:nvSpPr>
          <p:cNvPr id="7" name="Zástupný symbol pro obsah 2"/>
          <p:cNvSpPr>
            <a:spLocks noGrp="1"/>
          </p:cNvSpPr>
          <p:nvPr>
            <p:ph idx="1"/>
          </p:nvPr>
        </p:nvSpPr>
        <p:spPr>
          <a:xfrm>
            <a:off x="304800" y="1052736"/>
            <a:ext cx="8534400" cy="5589364"/>
          </a:xfrm>
        </p:spPr>
        <p:txBody>
          <a:bodyPr/>
          <a:lstStyle/>
          <a:p>
            <a:pPr marL="0" indent="0">
              <a:buClr>
                <a:srgbClr val="002060"/>
              </a:buClr>
              <a:buFont typeface="Wingdings" pitchFamily="2" charset="2"/>
              <a:buNone/>
              <a:defRPr/>
            </a:pPr>
            <a:r>
              <a:rPr lang="cs-CZ" sz="22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Vybrané typy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s-CZ" dirty="0">
                <a:latin typeface="Bookman Old Style" pitchFamily="18" charset="0"/>
              </a:rPr>
              <a:t>Celočíselný		</a:t>
            </a:r>
            <a:r>
              <a:rPr lang="cs-CZ" b="1" dirty="0" err="1">
                <a:latin typeface="Bookman Old Style" pitchFamily="18" charset="0"/>
                <a:cs typeface="Courier New" panose="02070309020205020404" pitchFamily="49" charset="0"/>
              </a:rPr>
              <a:t>int</a:t>
            </a:r>
            <a:endParaRPr lang="cs-CZ" b="1" dirty="0">
              <a:latin typeface="Bookman Old Style" pitchFamily="18" charset="0"/>
              <a:cs typeface="Courier New" panose="02070309020205020404" pitchFamily="49" charset="0"/>
            </a:endParaRP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s-CZ" dirty="0">
                <a:latin typeface="Bookman Old Style" pitchFamily="18" charset="0"/>
              </a:rPr>
              <a:t>Reálný		</a:t>
            </a:r>
            <a:r>
              <a:rPr lang="cs-CZ" b="1" dirty="0" err="1">
                <a:latin typeface="Bookman Old Style" pitchFamily="18" charset="0"/>
                <a:cs typeface="Courier New" panose="02070309020205020404" pitchFamily="49" charset="0"/>
              </a:rPr>
              <a:t>float</a:t>
            </a:r>
            <a:endParaRPr lang="cs-CZ" b="1" dirty="0">
              <a:latin typeface="Bookman Old Style" pitchFamily="18" charset="0"/>
              <a:cs typeface="Courier New" panose="02070309020205020404" pitchFamily="49" charset="0"/>
            </a:endParaRPr>
          </a:p>
          <a:p>
            <a:pPr marL="0" indent="0">
              <a:buClr>
                <a:srgbClr val="002060"/>
              </a:buClr>
              <a:buNone/>
              <a:defRPr/>
            </a:pPr>
            <a:r>
              <a:rPr lang="cs-CZ" sz="22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Příklady deklarace proměnné</a:t>
            </a:r>
          </a:p>
          <a:p>
            <a:pPr marL="457200" lvl="1" indent="0">
              <a:buFont typeface="Symbol" pitchFamily="18" charset="2"/>
              <a:buNone/>
              <a:defRPr/>
            </a:pPr>
            <a:r>
              <a:rPr lang="cs-CZ" b="1" dirty="0" err="1">
                <a:latin typeface="Bookman Old Style" pitchFamily="18" charset="0"/>
                <a:cs typeface="Courier New" panose="02070309020205020404" pitchFamily="49" charset="0"/>
              </a:rPr>
              <a:t>int</a:t>
            </a:r>
            <a:r>
              <a:rPr lang="cs-CZ" dirty="0">
                <a:latin typeface="Bookman Old Style" pitchFamily="18" charset="0"/>
                <a:cs typeface="Courier New" panose="02070309020205020404" pitchFamily="49" charset="0"/>
              </a:rPr>
              <a:t> a;</a:t>
            </a:r>
            <a:endParaRPr lang="en-US" dirty="0">
              <a:latin typeface="Bookman Old Style" pitchFamily="18" charset="0"/>
              <a:cs typeface="Courier New" panose="02070309020205020404" pitchFamily="49" charset="0"/>
            </a:endParaRPr>
          </a:p>
          <a:p>
            <a:pPr marL="457200" lvl="1" indent="0">
              <a:buFont typeface="Symbol" pitchFamily="18" charset="2"/>
              <a:buNone/>
              <a:defRPr/>
            </a:pPr>
            <a:r>
              <a:rPr lang="cs-CZ" b="1" dirty="0" err="1">
                <a:latin typeface="Bookman Old Style" pitchFamily="18" charset="0"/>
                <a:cs typeface="Courier New" panose="02070309020205020404" pitchFamily="49" charset="0"/>
              </a:rPr>
              <a:t>float</a:t>
            </a:r>
            <a:r>
              <a:rPr lang="cs-CZ" dirty="0">
                <a:latin typeface="Bookman Old Style" pitchFamily="18" charset="0"/>
                <a:cs typeface="Courier New" panose="02070309020205020404" pitchFamily="49" charset="0"/>
              </a:rPr>
              <a:t> x;</a:t>
            </a:r>
            <a:endParaRPr lang="en-US" dirty="0">
              <a:latin typeface="Bookman Old Style" pitchFamily="18" charset="0"/>
              <a:cs typeface="Courier New" panose="02070309020205020404" pitchFamily="49" charset="0"/>
            </a:endParaRPr>
          </a:p>
          <a:p>
            <a:pPr marL="57150" indent="0">
              <a:buFont typeface="Wingdings" pitchFamily="2" charset="2"/>
              <a:buNone/>
              <a:defRPr/>
            </a:pPr>
            <a:r>
              <a:rPr lang="en-US" sz="22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Inicializace</a:t>
            </a:r>
            <a:r>
              <a:rPr lang="en-US" sz="4200" dirty="0">
                <a:solidFill>
                  <a:schemeClr val="tx2"/>
                </a:solidFill>
                <a:latin typeface="Bookman Old Style" pitchFamily="18" charset="0"/>
                <a:ea typeface="+mj-ea"/>
                <a:cs typeface="+mj-cs"/>
              </a:rPr>
              <a:t> </a:t>
            </a:r>
            <a:r>
              <a:rPr lang="cs-CZ" sz="2400" dirty="0">
                <a:latin typeface="Bookman Old Style" pitchFamily="18" charset="0"/>
              </a:rPr>
              <a:t>(první přiřazení hodnoty)</a:t>
            </a:r>
          </a:p>
          <a:p>
            <a:pPr marL="457200" lvl="1" indent="0">
              <a:buFont typeface="Symbol" pitchFamily="18" charset="2"/>
              <a:buNone/>
              <a:defRPr/>
            </a:pPr>
            <a:r>
              <a:rPr lang="en-US" dirty="0">
                <a:latin typeface="Bookman Old Style" pitchFamily="18" charset="0"/>
                <a:cs typeface="Courier New" panose="02070309020205020404" pitchFamily="49" charset="0"/>
              </a:rPr>
              <a:t>a</a:t>
            </a:r>
            <a:r>
              <a:rPr lang="cs-CZ" dirty="0">
                <a:latin typeface="Bookman Old Style" pitchFamily="18" charset="0"/>
                <a:cs typeface="Courier New" panose="02070309020205020404" pitchFamily="49" charset="0"/>
              </a:rPr>
              <a:t> = </a:t>
            </a:r>
            <a:r>
              <a:rPr lang="en-US" dirty="0">
                <a:latin typeface="Bookman Old Style" pitchFamily="18" charset="0"/>
                <a:cs typeface="Courier New" panose="02070309020205020404" pitchFamily="49" charset="0"/>
              </a:rPr>
              <a:t>23; </a:t>
            </a:r>
            <a:r>
              <a:rPr lang="cs-CZ" dirty="0">
                <a:latin typeface="Bookman Old Style" pitchFamily="18" charset="0"/>
                <a:cs typeface="Courier New" panose="02070309020205020404" pitchFamily="49" charset="0"/>
              </a:rPr>
              <a:t>     </a:t>
            </a:r>
            <a:r>
              <a:rPr lang="en-US" dirty="0">
                <a:latin typeface="Bookman Old Style" pitchFamily="18" charset="0"/>
                <a:cs typeface="Courier New" panose="02070309020205020404" pitchFamily="49" charset="0"/>
              </a:rPr>
              <a:t>x = 3.1415; </a:t>
            </a:r>
            <a:r>
              <a:rPr lang="cs-CZ" dirty="0">
                <a:latin typeface="Bookman Old Style" pitchFamily="18" charset="0"/>
                <a:cs typeface="Courier New" panose="02070309020205020404" pitchFamily="49" charset="0"/>
              </a:rPr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858389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34200" y="6400800"/>
            <a:ext cx="1905000" cy="457200"/>
          </a:xfrm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6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B6EF6724-B8CD-4AAF-A6CB-A883786766A3}" type="slidenum">
              <a:rPr lang="en-CA" altLang="cs-CZ" sz="1400" smtClean="0">
                <a:solidFill>
                  <a:schemeClr val="tx2"/>
                </a:solidFill>
              </a:rPr>
              <a:pPr/>
              <a:t>4</a:t>
            </a:fld>
            <a:endParaRPr lang="en-CA" altLang="cs-CZ" sz="1400">
              <a:solidFill>
                <a:schemeClr val="tx2"/>
              </a:solidFill>
            </a:endParaRPr>
          </a:p>
        </p:txBody>
      </p:sp>
      <p:sp>
        <p:nvSpPr>
          <p:cNvPr id="1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66713"/>
            <a:ext cx="8305800" cy="533400"/>
          </a:xfrm>
        </p:spPr>
        <p:txBody>
          <a:bodyPr>
            <a:noAutofit/>
          </a:bodyPr>
          <a:lstStyle/>
          <a:p>
            <a:r>
              <a:rPr lang="cs-CZ" altLang="cs-CZ" sz="3200" dirty="0">
                <a:solidFill>
                  <a:schemeClr val="tx2"/>
                </a:solidFill>
                <a:latin typeface="Bookman Old Style" pitchFamily="18" charset="0"/>
              </a:rPr>
              <a:t>Přiřazovací</a:t>
            </a:r>
            <a:r>
              <a:rPr lang="cs-CZ" altLang="cs-CZ" sz="3200" dirty="0">
                <a:latin typeface="Bookman Old Style" pitchFamily="18" charset="0"/>
              </a:rPr>
              <a:t> </a:t>
            </a:r>
            <a:r>
              <a:rPr lang="cs-CZ" altLang="cs-CZ" sz="3200" dirty="0">
                <a:solidFill>
                  <a:schemeClr val="tx2"/>
                </a:solidFill>
                <a:latin typeface="Bookman Old Style" pitchFamily="18" charset="0"/>
              </a:rPr>
              <a:t>příkaz</a:t>
            </a:r>
          </a:p>
        </p:txBody>
      </p:sp>
      <p:sp>
        <p:nvSpPr>
          <p:cNvPr id="17" name="Rectangle 3"/>
          <p:cNvSpPr txBox="1">
            <a:spLocks noChangeArrowheads="1"/>
          </p:cNvSpPr>
          <p:nvPr/>
        </p:nvSpPr>
        <p:spPr>
          <a:xfrm>
            <a:off x="457200" y="1120775"/>
            <a:ext cx="8229600" cy="528002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cs-CZ" altLang="cs-CZ" sz="2400" b="1" i="1" dirty="0">
                <a:latin typeface="Courier New" pitchFamily="49" charset="0"/>
                <a:cs typeface="Courier New" pitchFamily="49" charset="0"/>
              </a:rPr>
              <a:t>proměnná</a:t>
            </a:r>
            <a:r>
              <a:rPr lang="cs-CZ" altLang="cs-CZ" sz="2400" b="1" dirty="0">
                <a:latin typeface="Courier New" pitchFamily="49" charset="0"/>
                <a:cs typeface="Courier New" pitchFamily="49" charset="0"/>
              </a:rPr>
              <a:t>=</a:t>
            </a:r>
            <a:r>
              <a:rPr lang="cs-CZ" altLang="cs-CZ" sz="2400" b="1" i="1" dirty="0">
                <a:latin typeface="Courier New" pitchFamily="49" charset="0"/>
                <a:cs typeface="Courier New" pitchFamily="49" charset="0"/>
              </a:rPr>
              <a:t>výraz;</a:t>
            </a:r>
            <a:endParaRPr lang="cs-CZ" altLang="cs-CZ" sz="2400" b="1" dirty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ct val="40000"/>
              </a:spcBef>
              <a:buFont typeface="Wingdings" pitchFamily="2" charset="2"/>
              <a:buNone/>
            </a:pPr>
            <a:r>
              <a:rPr lang="cs-CZ" altLang="cs-CZ" dirty="0">
                <a:latin typeface="Bookman Old Style" pitchFamily="18" charset="0"/>
              </a:rPr>
              <a:t>	</a:t>
            </a:r>
            <a:r>
              <a:rPr lang="cs-CZ" altLang="cs-CZ" sz="2400" dirty="0">
                <a:latin typeface="Bookman Old Style" pitchFamily="18" charset="0"/>
              </a:rPr>
              <a:t>Výraz na pravé straně se vyhodnotí a jeho hodnota se </a:t>
            </a:r>
            <a:r>
              <a:rPr lang="cs-CZ" altLang="cs-CZ" sz="2400" b="1" dirty="0">
                <a:latin typeface="Bookman Old Style" pitchFamily="18" charset="0"/>
              </a:rPr>
              <a:t>následně </a:t>
            </a:r>
            <a:r>
              <a:rPr lang="cs-CZ" altLang="cs-CZ" sz="2400" dirty="0">
                <a:latin typeface="Bookman Old Style" pitchFamily="18" charset="0"/>
              </a:rPr>
              <a:t>přiřadí proměnné.</a:t>
            </a:r>
            <a:endParaRPr lang="en-US" altLang="cs-CZ" sz="2400" dirty="0">
              <a:latin typeface="Bookman Old Style" pitchFamily="18" charset="0"/>
            </a:endParaRPr>
          </a:p>
          <a:p>
            <a:pPr>
              <a:spcBef>
                <a:spcPct val="60000"/>
              </a:spcBef>
              <a:buFont typeface="Wingdings" pitchFamily="2" charset="2"/>
              <a:buNone/>
            </a:pPr>
            <a:r>
              <a:rPr lang="cs-CZ" altLang="cs-CZ" sz="22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Příklady přiřazovacích příkazů</a:t>
            </a:r>
            <a:r>
              <a:rPr lang="cs-CZ" altLang="cs-CZ" sz="2400" dirty="0">
                <a:latin typeface="Bookman Old Style" pitchFamily="18" charset="0"/>
              </a:rPr>
              <a:t>:</a:t>
            </a:r>
            <a:endParaRPr lang="en-US" altLang="cs-CZ" sz="2400" dirty="0">
              <a:latin typeface="Bookman Old Style" pitchFamily="18" charset="0"/>
            </a:endParaRPr>
          </a:p>
          <a:p>
            <a:pPr>
              <a:spcBef>
                <a:spcPct val="40000"/>
              </a:spcBef>
              <a:buNone/>
            </a:pPr>
            <a:r>
              <a:rPr lang="en-US" altLang="cs-CZ" sz="19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altLang="cs-CZ" sz="19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cs-CZ" sz="19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altLang="cs-CZ" sz="1900" dirty="0">
                <a:latin typeface="Courier New" pitchFamily="49" charset="0"/>
                <a:cs typeface="Courier New" pitchFamily="49" charset="0"/>
              </a:rPr>
              <a:t>X;</a:t>
            </a:r>
            <a:endParaRPr lang="en-US" altLang="cs-CZ" sz="1900" dirty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ct val="40000"/>
              </a:spcBef>
              <a:buNone/>
            </a:pPr>
            <a:r>
              <a:rPr lang="en-US" altLang="cs-CZ" sz="19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altLang="cs-CZ" sz="19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cs-CZ" sz="1900" dirty="0">
                <a:latin typeface="Courier New" pitchFamily="49" charset="0"/>
                <a:cs typeface="Courier New" pitchFamily="49" charset="0"/>
              </a:rPr>
              <a:t> Y</a:t>
            </a:r>
            <a:r>
              <a:rPr lang="cs-CZ" altLang="cs-CZ" sz="19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spcBef>
                <a:spcPct val="60000"/>
              </a:spcBef>
              <a:buFont typeface="Wingdings" pitchFamily="2" charset="2"/>
              <a:buNone/>
            </a:pPr>
            <a:endParaRPr lang="cs-CZ" altLang="cs-CZ" sz="2400" dirty="0">
              <a:latin typeface="Bookman Old Style" pitchFamily="18" charset="0"/>
            </a:endParaRPr>
          </a:p>
          <a:p>
            <a:pPr lvl="1">
              <a:spcBef>
                <a:spcPct val="40000"/>
              </a:spcBef>
              <a:buFont typeface="Symbol" pitchFamily="18" charset="2"/>
              <a:buNone/>
            </a:pPr>
            <a:r>
              <a:rPr lang="cs-CZ" altLang="cs-CZ" sz="2000" dirty="0">
                <a:latin typeface="Courier New" pitchFamily="49" charset="0"/>
                <a:cs typeface="Courier New" pitchFamily="49" charset="0"/>
              </a:rPr>
              <a:t>X=2;</a:t>
            </a:r>
            <a:endParaRPr lang="en-US" altLang="cs-CZ" sz="2000" dirty="0">
              <a:latin typeface="Courier New" pitchFamily="49" charset="0"/>
              <a:cs typeface="Courier New" pitchFamily="49" charset="0"/>
            </a:endParaRPr>
          </a:p>
          <a:p>
            <a:pPr lvl="1">
              <a:spcBef>
                <a:spcPct val="40000"/>
              </a:spcBef>
              <a:buFont typeface="Symbol" pitchFamily="18" charset="2"/>
              <a:buNone/>
            </a:pPr>
            <a:r>
              <a:rPr lang="en-US" altLang="cs-CZ" sz="2000" dirty="0">
                <a:latin typeface="Courier New" pitchFamily="49" charset="0"/>
                <a:cs typeface="Courier New" pitchFamily="49" charset="0"/>
              </a:rPr>
              <a:t>X=2*3-7;</a:t>
            </a:r>
          </a:p>
          <a:p>
            <a:pPr lvl="1">
              <a:spcBef>
                <a:spcPct val="40000"/>
              </a:spcBef>
              <a:buFont typeface="Symbol" pitchFamily="18" charset="2"/>
              <a:buNone/>
            </a:pPr>
            <a:r>
              <a:rPr lang="en-US" altLang="cs-CZ" sz="2000" dirty="0">
                <a:latin typeface="Courier New" pitchFamily="49" charset="0"/>
                <a:cs typeface="Courier New" pitchFamily="49" charset="0"/>
              </a:rPr>
              <a:t>Y=X+3;</a:t>
            </a:r>
            <a:endParaRPr lang="cs-CZ" altLang="cs-CZ" sz="2000" dirty="0">
              <a:latin typeface="Courier New" pitchFamily="49" charset="0"/>
              <a:cs typeface="Courier New" pitchFamily="49" charset="0"/>
            </a:endParaRPr>
          </a:p>
          <a:p>
            <a:pPr lvl="1">
              <a:spcBef>
                <a:spcPct val="40000"/>
              </a:spcBef>
              <a:buFont typeface="Symbol" pitchFamily="18" charset="2"/>
              <a:buNone/>
            </a:pPr>
            <a:r>
              <a:rPr lang="en-US" altLang="cs-CZ" sz="2000" dirty="0">
                <a:latin typeface="Courier New" pitchFamily="49" charset="0"/>
                <a:cs typeface="Courier New" pitchFamily="49" charset="0"/>
              </a:rPr>
              <a:t>Y</a:t>
            </a:r>
            <a:r>
              <a:rPr lang="cs-CZ" altLang="cs-CZ" sz="2000" dirty="0">
                <a:latin typeface="Courier New" pitchFamily="49" charset="0"/>
                <a:cs typeface="Courier New" pitchFamily="49" charset="0"/>
              </a:rPr>
              <a:t>=</a:t>
            </a:r>
            <a:r>
              <a:rPr lang="en-US" altLang="cs-CZ" sz="2000" dirty="0">
                <a:latin typeface="Courier New" pitchFamily="49" charset="0"/>
                <a:cs typeface="Courier New" pitchFamily="49" charset="0"/>
              </a:rPr>
              <a:t>Y</a:t>
            </a:r>
            <a:r>
              <a:rPr lang="cs-CZ" altLang="cs-CZ" sz="2000" dirty="0">
                <a:latin typeface="Courier New" pitchFamily="49" charset="0"/>
                <a:cs typeface="Courier New" pitchFamily="49" charset="0"/>
              </a:rPr>
              <a:t>+1;</a:t>
            </a:r>
          </a:p>
        </p:txBody>
      </p:sp>
    </p:spTree>
    <p:extLst>
      <p:ext uri="{BB962C8B-B14F-4D97-AF65-F5344CB8AC3E}">
        <p14:creationId xmlns:p14="http://schemas.microsoft.com/office/powerpoint/2010/main" val="2477575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34200" y="6400800"/>
            <a:ext cx="1905000" cy="457200"/>
          </a:xfrm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6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03C241D9-58B2-466D-956B-D6971368DD5A}" type="slidenum">
              <a:rPr lang="en-CA" altLang="cs-CZ" sz="1400" smtClean="0">
                <a:solidFill>
                  <a:schemeClr val="tx2"/>
                </a:solidFill>
              </a:rPr>
              <a:pPr/>
              <a:t>5</a:t>
            </a:fld>
            <a:endParaRPr lang="en-CA" altLang="cs-CZ" sz="1400">
              <a:solidFill>
                <a:schemeClr val="tx2"/>
              </a:solidFill>
            </a:endParaRPr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90513"/>
            <a:ext cx="7772400" cy="685800"/>
          </a:xfrm>
        </p:spPr>
        <p:txBody>
          <a:bodyPr>
            <a:normAutofit/>
          </a:bodyPr>
          <a:lstStyle/>
          <a:p>
            <a:r>
              <a:rPr lang="cs-CZ" altLang="cs-CZ" sz="3200" dirty="0">
                <a:solidFill>
                  <a:schemeClr val="tx2"/>
                </a:solidFill>
                <a:latin typeface="Bookman Old Style" pitchFamily="18" charset="0"/>
              </a:rPr>
              <a:t>Příkazy</a:t>
            </a:r>
            <a:r>
              <a:rPr lang="cs-CZ" altLang="cs-CZ" sz="3200" dirty="0">
                <a:latin typeface="Bookman Old Style" pitchFamily="18" charset="0"/>
              </a:rPr>
              <a:t> </a:t>
            </a:r>
            <a:r>
              <a:rPr lang="cs-CZ" altLang="cs-CZ" sz="3200" dirty="0">
                <a:solidFill>
                  <a:schemeClr val="tx2"/>
                </a:solidFill>
                <a:latin typeface="Bookman Old Style" pitchFamily="18" charset="0"/>
              </a:rPr>
              <a:t>vstupu</a:t>
            </a:r>
            <a:r>
              <a:rPr lang="cs-CZ" altLang="cs-CZ" sz="3200" dirty="0">
                <a:latin typeface="Bookman Old Style" pitchFamily="18" charset="0"/>
              </a:rPr>
              <a:t> </a:t>
            </a:r>
            <a:r>
              <a:rPr lang="cs-CZ" altLang="cs-CZ" sz="3200" dirty="0">
                <a:solidFill>
                  <a:schemeClr val="tx2"/>
                </a:solidFill>
                <a:latin typeface="Bookman Old Style" pitchFamily="18" charset="0"/>
              </a:rPr>
              <a:t>a</a:t>
            </a:r>
            <a:r>
              <a:rPr lang="cs-CZ" altLang="cs-CZ" sz="3200" dirty="0">
                <a:latin typeface="Bookman Old Style" pitchFamily="18" charset="0"/>
              </a:rPr>
              <a:t> </a:t>
            </a:r>
            <a:r>
              <a:rPr lang="cs-CZ" altLang="cs-CZ" sz="3200" dirty="0">
                <a:solidFill>
                  <a:schemeClr val="tx2"/>
                </a:solidFill>
                <a:latin typeface="Bookman Old Style" pitchFamily="18" charset="0"/>
              </a:rPr>
              <a:t>výstupu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457200" y="1208088"/>
            <a:ext cx="8229600" cy="531725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ct val="120000"/>
              </a:lnSpc>
              <a:buFont typeface="Symbol" pitchFamily="18" charset="2"/>
              <a:buNone/>
            </a:pPr>
            <a:r>
              <a:rPr lang="en-US" altLang="cs-CZ" sz="2800" b="1" noProof="1">
                <a:latin typeface="Courier New" pitchFamily="49" charset="0"/>
              </a:rPr>
              <a:t>c</a:t>
            </a:r>
            <a:r>
              <a:rPr lang="cs-CZ" altLang="cs-CZ" sz="2800" b="1" noProof="1">
                <a:latin typeface="Courier New" pitchFamily="49" charset="0"/>
              </a:rPr>
              <a:t>in</a:t>
            </a:r>
            <a:r>
              <a:rPr lang="en-US" altLang="cs-CZ" sz="2800" b="1" noProof="1">
                <a:latin typeface="Courier New" pitchFamily="49" charset="0"/>
              </a:rPr>
              <a:t> </a:t>
            </a:r>
            <a:r>
              <a:rPr lang="cs-CZ" altLang="cs-CZ" sz="2800" b="1" noProof="1">
                <a:latin typeface="Courier New" pitchFamily="49" charset="0"/>
              </a:rPr>
              <a:t>&gt;&gt;</a:t>
            </a:r>
            <a:r>
              <a:rPr lang="en-US" altLang="cs-CZ" sz="2800" b="1" noProof="1">
                <a:latin typeface="Courier New" pitchFamily="49" charset="0"/>
              </a:rPr>
              <a:t> </a:t>
            </a:r>
            <a:r>
              <a:rPr lang="cs-CZ" altLang="cs-CZ" sz="2800" i="1" noProof="1">
                <a:latin typeface="Courier New" pitchFamily="49" charset="0"/>
              </a:rPr>
              <a:t>prom</a:t>
            </a:r>
            <a:r>
              <a:rPr lang="cs-CZ" altLang="cs-CZ" sz="2800" noProof="1">
                <a:latin typeface="Courier New" pitchFamily="49" charset="0"/>
              </a:rPr>
              <a:t>;</a:t>
            </a:r>
            <a:endParaRPr lang="cs-CZ" altLang="cs-CZ" sz="2800" noProof="1"/>
          </a:p>
          <a:p>
            <a:pPr lvl="1">
              <a:buFont typeface="Symbol" pitchFamily="18" charset="2"/>
              <a:buNone/>
            </a:pPr>
            <a:r>
              <a:rPr lang="cs-CZ" altLang="cs-CZ" sz="2000" noProof="1">
                <a:latin typeface="Courier New" pitchFamily="49" charset="0"/>
              </a:rPr>
              <a:t>scanf(“%d”,&amp;prom);</a:t>
            </a:r>
            <a:r>
              <a:rPr lang="cs-CZ" altLang="cs-CZ" sz="2800" noProof="1">
                <a:latin typeface="Courier New" pitchFamily="49" charset="0"/>
              </a:rPr>
              <a:t>	</a:t>
            </a:r>
            <a:r>
              <a:rPr lang="cs-CZ" altLang="cs-CZ" sz="2800" dirty="0">
                <a:latin typeface="Courier New" pitchFamily="49" charset="0"/>
              </a:rPr>
              <a:t>	</a:t>
            </a:r>
            <a:r>
              <a:rPr lang="cs-CZ" altLang="cs-CZ" sz="2800" noProof="1">
                <a:solidFill>
                  <a:schemeClr val="accent2"/>
                </a:solidFill>
                <a:latin typeface="Bookman Old Style" pitchFamily="18" charset="0"/>
              </a:rPr>
              <a:t>příkazy </a:t>
            </a:r>
            <a:r>
              <a:rPr lang="cs-CZ" altLang="cs-CZ" sz="2800" dirty="0">
                <a:solidFill>
                  <a:schemeClr val="accent2"/>
                </a:solidFill>
                <a:latin typeface="Bookman Old Style" pitchFamily="18" charset="0"/>
              </a:rPr>
              <a:t>vstupu</a:t>
            </a:r>
            <a:endParaRPr lang="cs-CZ" altLang="cs-CZ" sz="2800" noProof="1">
              <a:latin typeface="Bookman Old Style" pitchFamily="18" charset="0"/>
            </a:endParaRPr>
          </a:p>
          <a:p>
            <a:pPr lvl="1">
              <a:buFont typeface="Symbol" pitchFamily="18" charset="2"/>
              <a:buNone/>
            </a:pPr>
            <a:endParaRPr lang="cs-CZ" altLang="cs-CZ" sz="2800" noProof="1">
              <a:latin typeface="Courier New" pitchFamily="49" charset="0"/>
            </a:endParaRPr>
          </a:p>
          <a:p>
            <a:pPr lvl="1">
              <a:buFont typeface="Symbol" pitchFamily="18" charset="2"/>
              <a:buNone/>
            </a:pPr>
            <a:r>
              <a:rPr lang="en-US" altLang="cs-CZ" sz="2800" b="1" noProof="1">
                <a:latin typeface="Courier New" pitchFamily="49" charset="0"/>
              </a:rPr>
              <a:t>c</a:t>
            </a:r>
            <a:r>
              <a:rPr lang="cs-CZ" altLang="cs-CZ" sz="2800" b="1" noProof="1">
                <a:latin typeface="Courier New" pitchFamily="49" charset="0"/>
              </a:rPr>
              <a:t>out</a:t>
            </a:r>
            <a:r>
              <a:rPr lang="en-US" altLang="cs-CZ" sz="2800" b="1" noProof="1">
                <a:latin typeface="Courier New" pitchFamily="49" charset="0"/>
              </a:rPr>
              <a:t> </a:t>
            </a:r>
            <a:r>
              <a:rPr lang="cs-CZ" altLang="cs-CZ" sz="2800" b="1" noProof="1">
                <a:latin typeface="Courier New" pitchFamily="49" charset="0"/>
              </a:rPr>
              <a:t>&lt;&lt;</a:t>
            </a:r>
            <a:r>
              <a:rPr lang="en-US" altLang="cs-CZ" sz="2800" b="1" noProof="1">
                <a:latin typeface="Courier New" pitchFamily="49" charset="0"/>
              </a:rPr>
              <a:t> </a:t>
            </a:r>
            <a:r>
              <a:rPr lang="cs-CZ" altLang="cs-CZ" sz="2800" i="1" dirty="0">
                <a:latin typeface="Courier New" pitchFamily="49" charset="0"/>
              </a:rPr>
              <a:t>výraz</a:t>
            </a:r>
            <a:r>
              <a:rPr lang="cs-CZ" altLang="cs-CZ" sz="2800" noProof="1">
                <a:latin typeface="Courier New" pitchFamily="49" charset="0"/>
              </a:rPr>
              <a:t>;</a:t>
            </a:r>
          </a:p>
          <a:p>
            <a:pPr lvl="1">
              <a:buFont typeface="Symbol" pitchFamily="18" charset="2"/>
              <a:buNone/>
            </a:pPr>
            <a:r>
              <a:rPr lang="en-US" altLang="cs-CZ" sz="2800" b="1" noProof="1">
                <a:latin typeface="Courier New" pitchFamily="49" charset="0"/>
              </a:rPr>
              <a:t>c</a:t>
            </a:r>
            <a:r>
              <a:rPr lang="cs-CZ" altLang="cs-CZ" sz="2800" b="1" noProof="1">
                <a:latin typeface="Courier New" pitchFamily="49" charset="0"/>
              </a:rPr>
              <a:t>out</a:t>
            </a:r>
            <a:r>
              <a:rPr lang="en-US" altLang="cs-CZ" sz="2800" b="1" noProof="1">
                <a:latin typeface="Courier New" pitchFamily="49" charset="0"/>
              </a:rPr>
              <a:t> </a:t>
            </a:r>
            <a:r>
              <a:rPr lang="cs-CZ" altLang="cs-CZ" sz="2800" b="1" noProof="1">
                <a:latin typeface="Courier New" pitchFamily="49" charset="0"/>
              </a:rPr>
              <a:t>&lt;&lt;</a:t>
            </a:r>
            <a:r>
              <a:rPr lang="en-US" altLang="cs-CZ" sz="2800" b="1" noProof="1">
                <a:latin typeface="Courier New" pitchFamily="49" charset="0"/>
              </a:rPr>
              <a:t> </a:t>
            </a:r>
            <a:r>
              <a:rPr lang="en-US" altLang="cs-CZ" sz="2800" i="1" dirty="0">
                <a:latin typeface="Courier New" pitchFamily="49" charset="0"/>
              </a:rPr>
              <a:t>prom</a:t>
            </a:r>
            <a:r>
              <a:rPr lang="en-US" altLang="cs-CZ" sz="2800" noProof="1">
                <a:latin typeface="Courier New" pitchFamily="49" charset="0"/>
              </a:rPr>
              <a:t>; 	   </a:t>
            </a:r>
            <a:r>
              <a:rPr lang="cs-CZ" altLang="cs-CZ" sz="2800" dirty="0">
                <a:latin typeface="Courier New" pitchFamily="49" charset="0"/>
              </a:rPr>
              <a:t>	</a:t>
            </a:r>
            <a:r>
              <a:rPr lang="cs-CZ" altLang="cs-CZ" sz="2800" noProof="1">
                <a:solidFill>
                  <a:schemeClr val="accent2"/>
                </a:solidFill>
                <a:latin typeface="Bookman Old Style" pitchFamily="18" charset="0"/>
              </a:rPr>
              <a:t>příkazy </a:t>
            </a:r>
            <a:r>
              <a:rPr lang="cs-CZ" altLang="cs-CZ" sz="2800" dirty="0">
                <a:solidFill>
                  <a:schemeClr val="accent2"/>
                </a:solidFill>
                <a:latin typeface="Bookman Old Style" pitchFamily="18" charset="0"/>
              </a:rPr>
              <a:t>výstupu</a:t>
            </a:r>
            <a:endParaRPr lang="cs-CZ" altLang="cs-CZ" sz="2800" noProof="1">
              <a:latin typeface="Bookman Old Style" pitchFamily="18" charset="0"/>
            </a:endParaRPr>
          </a:p>
          <a:p>
            <a:pPr lvl="1">
              <a:buFont typeface="Symbol" pitchFamily="18" charset="2"/>
              <a:buNone/>
            </a:pPr>
            <a:r>
              <a:rPr lang="cs-CZ" altLang="cs-CZ" sz="2000" noProof="1">
                <a:latin typeface="Courier New" pitchFamily="49" charset="0"/>
              </a:rPr>
              <a:t>printf(“X je %d”,x);</a:t>
            </a:r>
          </a:p>
          <a:p>
            <a:pPr lvl="1">
              <a:buFont typeface="Symbol" pitchFamily="18" charset="2"/>
              <a:buNone/>
            </a:pPr>
            <a:endParaRPr lang="cs-CZ" altLang="cs-CZ" sz="2000" noProof="1">
              <a:latin typeface="Courier New" pitchFamily="49" charset="0"/>
            </a:endParaRPr>
          </a:p>
          <a:p>
            <a:pPr marL="0" lvl="1" indent="0">
              <a:spcBef>
                <a:spcPts val="580"/>
              </a:spcBef>
              <a:buClr>
                <a:srgbClr val="002060"/>
              </a:buClr>
              <a:buNone/>
              <a:defRPr/>
            </a:pPr>
            <a:r>
              <a:rPr lang="cs-CZ" altLang="cs-CZ" sz="2200" b="1" noProof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Příklady:</a:t>
            </a:r>
          </a:p>
          <a:p>
            <a:pPr lvl="1">
              <a:buFont typeface="Symbol" pitchFamily="18" charset="2"/>
              <a:buNone/>
            </a:pPr>
            <a:r>
              <a:rPr lang="en-US" altLang="cs-CZ" b="1" noProof="1">
                <a:latin typeface="Courier New" pitchFamily="49" charset="0"/>
              </a:rPr>
              <a:t>c</a:t>
            </a:r>
            <a:r>
              <a:rPr lang="cs-CZ" altLang="cs-CZ" b="1" noProof="1">
                <a:latin typeface="Courier New" pitchFamily="49" charset="0"/>
              </a:rPr>
              <a:t>out</a:t>
            </a:r>
            <a:r>
              <a:rPr lang="en-US" altLang="cs-CZ" b="1" noProof="1">
                <a:latin typeface="Courier New" pitchFamily="49" charset="0"/>
              </a:rPr>
              <a:t> </a:t>
            </a:r>
            <a:r>
              <a:rPr lang="cs-CZ" altLang="cs-CZ" b="1" noProof="1">
                <a:latin typeface="Courier New" pitchFamily="49" charset="0"/>
              </a:rPr>
              <a:t>&lt;&lt; </a:t>
            </a:r>
            <a:r>
              <a:rPr lang="cs-CZ" altLang="cs-CZ" dirty="0">
                <a:latin typeface="Courier New" pitchFamily="49" charset="0"/>
              </a:rPr>
              <a:t>3 </a:t>
            </a:r>
            <a:r>
              <a:rPr lang="en-US" altLang="cs-CZ" dirty="0">
                <a:latin typeface="Courier New" pitchFamily="49" charset="0"/>
              </a:rPr>
              <a:t>+ 2 * </a:t>
            </a:r>
            <a:r>
              <a:rPr lang="en-US" altLang="cs-CZ" dirty="0" err="1">
                <a:latin typeface="Courier New" pitchFamily="49" charset="0"/>
              </a:rPr>
              <a:t>cislo</a:t>
            </a:r>
            <a:r>
              <a:rPr lang="en-US" altLang="cs-CZ" noProof="1">
                <a:latin typeface="Courier New" pitchFamily="49" charset="0"/>
              </a:rPr>
              <a:t>;</a:t>
            </a:r>
            <a:r>
              <a:rPr lang="en-US" altLang="cs-CZ" noProof="1">
                <a:solidFill>
                  <a:schemeClr val="accent2"/>
                </a:solidFill>
              </a:rPr>
              <a:t> 			</a:t>
            </a:r>
          </a:p>
          <a:p>
            <a:pPr lvl="1">
              <a:buFont typeface="Symbol" pitchFamily="18" charset="2"/>
              <a:buNone/>
            </a:pPr>
            <a:r>
              <a:rPr lang="en-US" altLang="cs-CZ" b="1" noProof="1">
                <a:latin typeface="Courier New" pitchFamily="49" charset="0"/>
              </a:rPr>
              <a:t>cout &lt;&lt; </a:t>
            </a:r>
            <a:r>
              <a:rPr lang="en-US" altLang="cs-CZ" dirty="0" err="1">
                <a:latin typeface="Courier New" pitchFamily="49" charset="0"/>
              </a:rPr>
              <a:t>cislo</a:t>
            </a:r>
            <a:r>
              <a:rPr lang="en-US" altLang="cs-CZ" noProof="1">
                <a:latin typeface="Courier New" pitchFamily="49" charset="0"/>
              </a:rPr>
              <a:t>; </a:t>
            </a:r>
          </a:p>
          <a:p>
            <a:pPr lvl="1">
              <a:buFont typeface="Symbol" pitchFamily="18" charset="2"/>
              <a:buNone/>
            </a:pPr>
            <a:r>
              <a:rPr lang="en-US" altLang="cs-CZ" b="1" noProof="1">
                <a:latin typeface="Courier New" pitchFamily="49" charset="0"/>
              </a:rPr>
              <a:t>cout &lt;&lt; </a:t>
            </a:r>
            <a:r>
              <a:rPr lang="en-US" altLang="cs-CZ" noProof="1">
                <a:latin typeface="Courier New" pitchFamily="49" charset="0"/>
              </a:rPr>
              <a:t>“text na konzoli”</a:t>
            </a:r>
            <a:r>
              <a:rPr lang="en-US" altLang="cs-CZ" b="1" noProof="1">
                <a:latin typeface="Courier New" pitchFamily="49" charset="0"/>
              </a:rPr>
              <a:t>;</a:t>
            </a:r>
          </a:p>
          <a:p>
            <a:pPr lvl="1">
              <a:buFont typeface="Symbol" pitchFamily="18" charset="2"/>
              <a:buNone/>
            </a:pPr>
            <a:endParaRPr lang="cs-CZ" altLang="cs-CZ" sz="2000" noProof="1">
              <a:latin typeface="Courier New" pitchFamily="49" charset="0"/>
            </a:endParaRPr>
          </a:p>
          <a:p>
            <a:pPr lvl="1">
              <a:buFont typeface="Symbol" pitchFamily="18" charset="2"/>
              <a:buNone/>
            </a:pPr>
            <a:endParaRPr lang="cs-CZ" altLang="cs-CZ" sz="2000" noProof="1">
              <a:latin typeface="Courier New" pitchFamily="49" charset="0"/>
            </a:endParaRPr>
          </a:p>
        </p:txBody>
      </p:sp>
      <p:sp>
        <p:nvSpPr>
          <p:cNvPr id="10" name="AutoShape 4"/>
          <p:cNvSpPr>
            <a:spLocks/>
          </p:cNvSpPr>
          <p:nvPr/>
        </p:nvSpPr>
        <p:spPr bwMode="auto">
          <a:xfrm>
            <a:off x="4610100" y="1466850"/>
            <a:ext cx="381000" cy="1060450"/>
          </a:xfrm>
          <a:prstGeom prst="rightBrace">
            <a:avLst>
              <a:gd name="adj1" fmla="val 23194"/>
              <a:gd name="adj2" fmla="val 49634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  <p:sp>
        <p:nvSpPr>
          <p:cNvPr id="11" name="AutoShape 5"/>
          <p:cNvSpPr>
            <a:spLocks/>
          </p:cNvSpPr>
          <p:nvPr/>
        </p:nvSpPr>
        <p:spPr bwMode="auto">
          <a:xfrm>
            <a:off x="4610100" y="2982913"/>
            <a:ext cx="381000" cy="1106487"/>
          </a:xfrm>
          <a:prstGeom prst="rightBrace">
            <a:avLst>
              <a:gd name="adj1" fmla="val 24201"/>
              <a:gd name="adj2" fmla="val 49634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2035938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34200" y="6400800"/>
            <a:ext cx="1905000" cy="457200"/>
          </a:xfrm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6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B6EF6724-B8CD-4AAF-A6CB-A883786766A3}" type="slidenum">
              <a:rPr lang="en-CA" altLang="cs-CZ" sz="1400" smtClean="0">
                <a:solidFill>
                  <a:schemeClr val="tx2"/>
                </a:solidFill>
              </a:rPr>
              <a:pPr/>
              <a:t>6</a:t>
            </a:fld>
            <a:endParaRPr lang="en-CA" altLang="cs-CZ" sz="1400">
              <a:solidFill>
                <a:schemeClr val="tx2"/>
              </a:solidFill>
            </a:endParaRPr>
          </a:p>
        </p:txBody>
      </p:sp>
      <p:sp>
        <p:nvSpPr>
          <p:cNvPr id="1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66713"/>
            <a:ext cx="8305800" cy="533400"/>
          </a:xfrm>
        </p:spPr>
        <p:txBody>
          <a:bodyPr>
            <a:noAutofit/>
          </a:bodyPr>
          <a:lstStyle/>
          <a:p>
            <a:r>
              <a:rPr lang="cs-CZ" altLang="cs-CZ" sz="3200" dirty="0">
                <a:solidFill>
                  <a:schemeClr val="tx2"/>
                </a:solidFill>
                <a:latin typeface="Bookman Old Style" pitchFamily="18" charset="0"/>
              </a:rPr>
              <a:t>Příklad</a:t>
            </a:r>
            <a:r>
              <a:rPr lang="cs-CZ" altLang="cs-CZ" sz="3200" dirty="0">
                <a:latin typeface="Bookman Old Style" pitchFamily="18" charset="0"/>
              </a:rPr>
              <a:t> </a:t>
            </a:r>
            <a:r>
              <a:rPr lang="cs-CZ" altLang="cs-CZ" sz="3200" dirty="0">
                <a:solidFill>
                  <a:schemeClr val="tx2"/>
                </a:solidFill>
                <a:latin typeface="Bookman Old Style" pitchFamily="18" charset="0"/>
              </a:rPr>
              <a:t>jednoduchého</a:t>
            </a:r>
            <a:r>
              <a:rPr lang="cs-CZ" altLang="cs-CZ" sz="3200" dirty="0">
                <a:latin typeface="Bookman Old Style" pitchFamily="18" charset="0"/>
              </a:rPr>
              <a:t> </a:t>
            </a:r>
            <a:r>
              <a:rPr lang="cs-CZ" altLang="cs-CZ" sz="3200" dirty="0">
                <a:solidFill>
                  <a:schemeClr val="tx2"/>
                </a:solidFill>
                <a:latin typeface="Bookman Old Style" pitchFamily="18" charset="0"/>
              </a:rPr>
              <a:t>programu</a:t>
            </a:r>
          </a:p>
        </p:txBody>
      </p:sp>
      <p:pic>
        <p:nvPicPr>
          <p:cNvPr id="5" name="Picture 102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1388" y="1614488"/>
            <a:ext cx="7400925" cy="453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98746949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Jmění">
  <a:themeElements>
    <a:clrScheme name="Jmění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Jmění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Jmění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200</Words>
  <Application>Microsoft Office PowerPoint</Application>
  <PresentationFormat>Předvádění na obrazovce (4:3)</PresentationFormat>
  <Paragraphs>52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11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6</vt:i4>
      </vt:variant>
    </vt:vector>
  </HeadingPairs>
  <TitlesOfParts>
    <vt:vector size="19" baseType="lpstr">
      <vt:lpstr>Arial</vt:lpstr>
      <vt:lpstr>Bookman Old Style</vt:lpstr>
      <vt:lpstr>Calibri</vt:lpstr>
      <vt:lpstr>Courier New</vt:lpstr>
      <vt:lpstr>CourierPS</vt:lpstr>
      <vt:lpstr>Franklin Gothic Book</vt:lpstr>
      <vt:lpstr>Perpetua</vt:lpstr>
      <vt:lpstr>Symbol</vt:lpstr>
      <vt:lpstr>Times New Roman</vt:lpstr>
      <vt:lpstr>Wingdings</vt:lpstr>
      <vt:lpstr>Wingdings 2</vt:lpstr>
      <vt:lpstr>Motiv systému Office</vt:lpstr>
      <vt:lpstr>Jmění</vt:lpstr>
      <vt:lpstr>Algoritmizace 3 úvod k prvnímu programu</vt:lpstr>
      <vt:lpstr>Prezentace aplikace PowerPoint</vt:lpstr>
      <vt:lpstr>Prezentace aplikace PowerPoint</vt:lpstr>
      <vt:lpstr>Přiřazovací příkaz</vt:lpstr>
      <vt:lpstr>Příkazy vstupu a výstupu</vt:lpstr>
      <vt:lpstr>Příklad jednoduchého programu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Algoritmizace 3 úvod k prvnímu programu</dc:title>
  <dc:creator>Uživatel systému Windows</dc:creator>
  <cp:lastModifiedBy>JiriStipek</cp:lastModifiedBy>
  <cp:revision>5</cp:revision>
  <dcterms:created xsi:type="dcterms:W3CDTF">2017-03-14T18:39:35Z</dcterms:created>
  <dcterms:modified xsi:type="dcterms:W3CDTF">2019-11-28T16:48:19Z</dcterms:modified>
</cp:coreProperties>
</file>