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70" r:id="rId5"/>
    <p:sldId id="261" r:id="rId6"/>
    <p:sldId id="263" r:id="rId7"/>
    <p:sldId id="282" r:id="rId8"/>
    <p:sldId id="262" r:id="rId9"/>
    <p:sldId id="258" r:id="rId10"/>
    <p:sldId id="257" r:id="rId11"/>
    <p:sldId id="283" r:id="rId12"/>
    <p:sldId id="28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roplets-HD-Title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1751011" y="1300788"/>
            <a:ext cx="8689972" cy="2509214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89972" cy="1371600"/>
          </a:xfrm>
        </p:spPr>
        <p:txBody>
          <a:bodyPr anchorCtr="1"/>
          <a:lstStyle>
            <a:lvl1pPr marL="0" indent="0" algn="ctr">
              <a:buNone/>
              <a:defRPr sz="2200"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A25DD-AD0F-4B5C-BE0B-A3ACF0972927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4CA010-536E-425B-8C82-83A2177BB196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930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96" y="4289377"/>
            <a:ext cx="10364431" cy="811612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1184742" y="698263"/>
            <a:ext cx="9822530" cy="3214134"/>
          </a:xfrm>
          <a:ln w="82552" cap="sq">
            <a:solidFill>
              <a:srgbClr val="EAEAEA"/>
            </a:solidFill>
            <a:prstDash val="solid"/>
            <a:miter/>
          </a:ln>
        </p:spPr>
        <p:txBody>
          <a:bodyPr anchorCtr="1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5108725"/>
            <a:ext cx="10364449" cy="682471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64E931-DFA6-43B8-BBA3-B8DEDEA2909F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3DEE61-57CC-49EF-A236-17735923A45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0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609603"/>
            <a:ext cx="10364449" cy="3427244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4204822"/>
            <a:ext cx="10364449" cy="1586383"/>
          </a:xfrm>
        </p:spPr>
        <p:txBody>
          <a:bodyPr anchor="ctr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718B52-5D18-4441-A12F-DF3499548A62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E4F4B4-E126-4E94-A35C-75F07EF068CC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6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1446215" y="609603"/>
            <a:ext cx="9302748" cy="2992904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1720644" y="3610032"/>
            <a:ext cx="8752298" cy="59478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4372797"/>
            <a:ext cx="10364449" cy="1421050"/>
          </a:xfrm>
        </p:spPr>
        <p:txBody>
          <a:bodyPr anchor="ctr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ABFF62-A9F9-4229-8B2F-911359228C16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9F96C7-1A30-4AD7-88DD-789CC983510A}" type="slidenum">
              <a:rPr/>
              <a:pPr lvl="0"/>
              <a:t>‹#›</a:t>
            </a:fld>
            <a:endParaRPr lang="en-US"/>
          </a:p>
        </p:txBody>
      </p:sp>
      <p:sp>
        <p:nvSpPr>
          <p:cNvPr id="9" name="TextBox 12"/>
          <p:cNvSpPr txBox="1"/>
          <p:nvPr/>
        </p:nvSpPr>
        <p:spPr>
          <a:xfrm>
            <a:off x="1001487" y="75416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Tw Cen MT"/>
              </a:rPr>
              <a:t>“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10557561" y="2993581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Tw Cen M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204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2138717"/>
            <a:ext cx="10364449" cy="251183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4662333"/>
            <a:ext cx="10364449" cy="1140640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48179C-A490-4BF5-A9FA-95313E007DDF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F4D20-0C53-4D63-85FC-732A83AFEDDF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0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609603"/>
            <a:ext cx="10364449" cy="160509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913778" y="2367088"/>
            <a:ext cx="3298972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2943353"/>
            <a:ext cx="3298972" cy="2847843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4452387" y="2367088"/>
            <a:ext cx="3291519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441350" y="2943353"/>
            <a:ext cx="3303352" cy="2847843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7973293" y="2367088"/>
            <a:ext cx="3304925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7973293" y="2943353"/>
            <a:ext cx="3304925" cy="2847843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580C1-8916-4B08-8CFA-F34CF068E110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11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2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435963-1505-4B51-BA0E-FBFC7AF640C6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1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610773"/>
            <a:ext cx="10364449" cy="16039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913778" y="4204822"/>
            <a:ext cx="3296412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2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913778" y="2367088"/>
            <a:ext cx="3296412" cy="1524003"/>
          </a:xfrm>
          <a:ln w="82552" cap="sq">
            <a:solidFill>
              <a:srgbClr val="EAEAEA"/>
            </a:solidFill>
            <a:prstDash val="solid"/>
            <a:miter/>
          </a:ln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6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913778" y="4781077"/>
            <a:ext cx="3296412" cy="1010119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4442758" y="4204822"/>
            <a:ext cx="3301825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2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4441350" y="2367088"/>
            <a:ext cx="3303352" cy="1524003"/>
          </a:xfrm>
          <a:ln w="82552" cap="sq">
            <a:solidFill>
              <a:srgbClr val="EAEAEA"/>
            </a:solidFill>
            <a:prstDash val="solid"/>
            <a:miter/>
          </a:ln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9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441350" y="4781077"/>
            <a:ext cx="3303352" cy="1010119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7973293" y="4204822"/>
            <a:ext cx="3300682" cy="576264"/>
          </a:xfrm>
        </p:spPr>
        <p:txBody>
          <a:bodyPr anchor="b" anchorCtr="1">
            <a:noAutofit/>
          </a:bodyPr>
          <a:lstStyle>
            <a:lvl1pPr marL="0" indent="0" algn="ctr">
              <a:lnSpc>
                <a:spcPct val="85000"/>
              </a:lnSpc>
              <a:buNone/>
              <a:defRPr sz="22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7973293" y="2367088"/>
            <a:ext cx="3304925" cy="1524003"/>
          </a:xfrm>
          <a:ln w="82552" cap="sq">
            <a:solidFill>
              <a:srgbClr val="EAEAEA"/>
            </a:solidFill>
            <a:prstDash val="solid"/>
            <a:miter/>
          </a:ln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2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7973174" y="4781077"/>
            <a:ext cx="3305053" cy="1010119"/>
          </a:xfrm>
        </p:spPr>
        <p:txBody>
          <a:bodyPr anchorCtr="1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51A88F-D4CC-4055-BCA3-361490699BB7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1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609F2D-C9F7-4C24-AB4B-9E1F36F41F19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8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C059DA-A886-47DC-AB0C-00AC199A7A82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65DB2B-B73C-4CD1-BBF2-8AD72B7EE90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28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609603"/>
            <a:ext cx="2553324" cy="5181603"/>
          </a:xfrm>
        </p:spPr>
        <p:txBody>
          <a:bodyPr vert="eaVert" anchorCtr="0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13778" y="609603"/>
            <a:ext cx="7658721" cy="51816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9CF1A4-1245-4E4C-A400-51672B9B8F66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8F46AF-EBD5-4CFC-91CF-B69473313170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6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913778" y="2367088"/>
            <a:ext cx="10363827" cy="34241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D949E9-4C0C-4DCB-AD2D-92B577496010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21D70B-0626-4EA8-87D9-F8F6F72CD72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76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828565"/>
            <a:ext cx="10351748" cy="2736817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913778" y="3657453"/>
            <a:ext cx="10351748" cy="136818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541160-2D54-4FF2-B32C-884C318F0496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D883F9-D4A3-433C-9A17-455431E252A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913778" y="2367088"/>
            <a:ext cx="5106027" cy="34241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2367088"/>
            <a:ext cx="5105396" cy="34241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FD2A0-CC8D-4C06-B107-B57C5ED4E309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891745-6745-4E24-B617-7D209CF0389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6328" y="2371020"/>
            <a:ext cx="4873477" cy="679993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913778" y="3051014"/>
            <a:ext cx="5106027" cy="2740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3"/>
          </p:nvPr>
        </p:nvSpPr>
        <p:spPr>
          <a:xfrm>
            <a:off x="6396420" y="2371020"/>
            <a:ext cx="4881807" cy="679993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3051014"/>
            <a:ext cx="5105396" cy="2740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74166A-10B2-45AF-BB97-FE29E60858C0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9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0CC405-6834-4191-8EC1-9A052D39B1C5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1DB40E-388D-4E68-91D1-C669D451B03B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5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25809F-8ED8-45C8-9EF9-31DCCE096402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8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31C941-486C-4AF5-8288-0BDD25DE09AD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4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3CD995-EF57-4013-9D5B-A7584EC20474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6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609603"/>
            <a:ext cx="3935687" cy="2023256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078065" y="609603"/>
            <a:ext cx="6200162" cy="51816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913778" y="2632850"/>
            <a:ext cx="3935687" cy="3158346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39E307-9555-4E2C-8058-9B97D5009DA6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12E3A8-51E3-494B-AD0A-C8F0D65721E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roplets-HD-Content-R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913778" y="609603"/>
            <a:ext cx="5934968" cy="2023256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7424799" y="609603"/>
            <a:ext cx="3255355" cy="5181603"/>
          </a:xfrm>
          <a:ln w="82552" cap="sq">
            <a:solidFill>
              <a:srgbClr val="EAEAEA"/>
            </a:solidFill>
            <a:prstDash val="solid"/>
            <a:miter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913796" y="2632850"/>
            <a:ext cx="5934949" cy="3158346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E1FAF8-F456-44ED-B057-C9220722691C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8B2535-F77E-44A4-8196-BB92E8877AEB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7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B8B8B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DROBO-FS\QuickDrops\JB\PPTX NG\Droplets\LightingOverlay.png"/>
          <p:cNvPicPr>
            <a:picLocks noChangeAspect="1"/>
          </p:cNvPicPr>
          <p:nvPr/>
        </p:nvPicPr>
        <p:blipFill>
          <a:blip r:embed="rId19" cstate="print">
            <a:alphaModFix/>
          </a:blip>
          <a:srcRect/>
          <a:stretch>
            <a:fillRect/>
          </a:stretch>
        </p:blipFill>
        <p:spPr>
          <a:xfrm>
            <a:off x="0" y="0"/>
            <a:ext cx="1219200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Placeholder 1"/>
          <p:cNvSpPr txBox="1">
            <a:spLocks noGrp="1"/>
          </p:cNvSpPr>
          <p:nvPr>
            <p:ph type="title"/>
          </p:nvPr>
        </p:nvSpPr>
        <p:spPr>
          <a:xfrm>
            <a:off x="913778" y="618518"/>
            <a:ext cx="10364449" cy="15961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913778" y="2367088"/>
            <a:ext cx="10364449" cy="34241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678738" y="5883277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Tw Cen MT"/>
              </a:defRPr>
            </a:lvl1pPr>
          </a:lstStyle>
          <a:p>
            <a:pPr lvl="0"/>
            <a:fld id="{9923F09E-D762-49E2-816A-3EEA740C7EBD}" type="datetime1">
              <a:rPr lang="en-US"/>
              <a:pPr lvl="0"/>
              <a:t>3/5/2024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913778" y="5883277"/>
            <a:ext cx="667288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Tw Cen MT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514008" y="5883277"/>
            <a:ext cx="76421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Tw Cen MT"/>
              </a:defRPr>
            </a:lvl1pPr>
          </a:lstStyle>
          <a:p>
            <a:pPr lvl="0"/>
            <a:fld id="{E0DABFCD-564F-4EE4-987E-0BB1A8B49617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ctr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600" b="0" i="0" u="none" strike="noStrike" kern="1200" cap="all" spc="0" baseline="0">
          <a:solidFill>
            <a:srgbClr val="000000"/>
          </a:solidFill>
          <a:uFillTx/>
          <a:latin typeface="Tw Cen MT"/>
        </a:defRPr>
      </a:lvl1pPr>
    </p:titleStyle>
    <p:bodyStyle>
      <a:lvl1pPr marL="228600" marR="0" lvl="0" indent="-228600" algn="l" defTabSz="914400" rtl="0" fontAlgn="auto" hangingPunct="1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/>
        <a:defRPr lang="cs-CZ" sz="2000" b="0" i="0" u="none" strike="noStrike" kern="1200" cap="all" spc="0" baseline="0">
          <a:solidFill>
            <a:srgbClr val="000000"/>
          </a:solidFill>
          <a:uFillTx/>
          <a:latin typeface="Tw Cen MT"/>
        </a:defRPr>
      </a:lvl1pPr>
      <a:lvl2pPr marL="685800" marR="0" lvl="1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/>
        <a:defRPr lang="cs-CZ" sz="1800" b="0" i="0" u="none" strike="noStrike" kern="1200" cap="all" spc="0" baseline="0">
          <a:solidFill>
            <a:srgbClr val="000000"/>
          </a:solidFill>
          <a:uFillTx/>
          <a:latin typeface="Tw Cen MT"/>
        </a:defRPr>
      </a:lvl2pPr>
      <a:lvl3pPr marL="1143000" marR="0" lvl="2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/>
        <a:defRPr lang="cs-CZ" sz="1600" b="0" i="0" u="none" strike="noStrike" kern="1200" cap="all" spc="0" baseline="0">
          <a:solidFill>
            <a:srgbClr val="000000"/>
          </a:solidFill>
          <a:uFillTx/>
          <a:latin typeface="Tw Cen MT"/>
        </a:defRPr>
      </a:lvl3pPr>
      <a:lvl4pPr marL="1600200" marR="0" lvl="3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/>
        <a:defRPr lang="cs-CZ" sz="1400" b="0" i="0" u="none" strike="noStrike" kern="1200" cap="all" spc="0" baseline="0">
          <a:solidFill>
            <a:srgbClr val="000000"/>
          </a:solidFill>
          <a:uFillTx/>
          <a:latin typeface="Tw Cen MT"/>
        </a:defRPr>
      </a:lvl4pPr>
      <a:lvl5pPr marL="2057400" marR="0" lvl="4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000000"/>
        </a:buClr>
        <a:buSzPct val="100000"/>
        <a:buFont typeface="Arial" pitchFamily="34"/>
        <a:buChar char="•"/>
        <a:tabLst/>
        <a:defRPr lang="cs-CZ" sz="1400" b="0" i="0" u="none" strike="noStrike" kern="1200" cap="all" spc="0" baseline="0">
          <a:solidFill>
            <a:srgbClr val="000000"/>
          </a:solidFill>
          <a:uFillTx/>
          <a:latin typeface="Tw Cen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" TargetMode="External"/><Relationship Id="rId2" Type="http://schemas.openxmlformats.org/officeDocument/2006/relationships/hyperlink" Target="https://realtimeboar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url.cz/USbR" TargetMode="External"/><Relationship Id="rId4" Type="http://schemas.openxmlformats.org/officeDocument/2006/relationships/hyperlink" Target="https://bubbl.us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762887" y="1906429"/>
            <a:ext cx="8689972" cy="2509214"/>
          </a:xfrm>
        </p:spPr>
        <p:txBody>
          <a:bodyPr>
            <a:normAutofit/>
          </a:bodyPr>
          <a:lstStyle/>
          <a:p>
            <a:pPr lvl="0"/>
            <a:r>
              <a:rPr lang="cs-CZ" sz="8800" dirty="0"/>
              <a:t>Práce s tablety ve výuce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13147" y="0"/>
            <a:ext cx="10364449" cy="1596176"/>
          </a:xfrm>
        </p:spPr>
        <p:txBody>
          <a:bodyPr/>
          <a:lstStyle/>
          <a:p>
            <a:pPr lvl="0"/>
            <a:r>
              <a:rPr lang="cs-CZ" sz="4800"/>
              <a:t>Možnosti práce s tablety ve výuce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913778" y="1140960"/>
            <a:ext cx="10363827" cy="541569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cs-CZ" sz="2800"/>
              <a:t>Práce online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vyhledávání informací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applety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Online materiály</a:t>
            </a:r>
          </a:p>
          <a:p>
            <a:pPr lvl="0">
              <a:lnSpc>
                <a:spcPct val="100000"/>
              </a:lnSpc>
            </a:pPr>
            <a:r>
              <a:rPr lang="cs-CZ" sz="2800"/>
              <a:t>práce s cloudovými aplikacemi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sdílení informací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kooperativní zpracování „projektu“</a:t>
            </a:r>
          </a:p>
          <a:p>
            <a:pPr lvl="1">
              <a:lnSpc>
                <a:spcPct val="100000"/>
              </a:lnSpc>
            </a:pPr>
            <a:r>
              <a:rPr lang="cs-CZ" sz="2400"/>
              <a:t>pracovní materiál</a:t>
            </a:r>
          </a:p>
          <a:p>
            <a:pPr lvl="0">
              <a:lnSpc>
                <a:spcPct val="100000"/>
              </a:lnSpc>
            </a:pPr>
            <a:r>
              <a:rPr lang="cs-CZ" sz="2800"/>
              <a:t>Práce s aplikacemi</a:t>
            </a:r>
          </a:p>
          <a:p>
            <a:pPr lvl="0">
              <a:lnSpc>
                <a:spcPct val="100000"/>
              </a:lnSpc>
            </a:pPr>
            <a:r>
              <a:rPr lang="cs-CZ" sz="2800"/>
              <a:t>Produktivní práce s tablety</a:t>
            </a:r>
          </a:p>
          <a:p>
            <a:pPr lvl="0">
              <a:lnSpc>
                <a:spcPct val="100000"/>
              </a:lnSpc>
            </a:pPr>
            <a:r>
              <a:rPr lang="cs-CZ" sz="2800"/>
              <a:t>testování</a:t>
            </a:r>
          </a:p>
          <a:p>
            <a:pPr lvl="0">
              <a:lnSpc>
                <a:spcPct val="100000"/>
              </a:lnSpc>
            </a:pPr>
            <a:endParaRPr lang="cs-CZ" sz="2800"/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8" y="0"/>
            <a:ext cx="10364449" cy="1596176"/>
          </a:xfrm>
        </p:spPr>
        <p:txBody>
          <a:bodyPr>
            <a:normAutofit/>
          </a:bodyPr>
          <a:lstStyle/>
          <a:p>
            <a:r>
              <a:rPr lang="cs-CZ" sz="4400" dirty="0"/>
              <a:t>Výuka v reálném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87434"/>
            <a:ext cx="10363827" cy="5289636"/>
          </a:xfrm>
        </p:spPr>
        <p:txBody>
          <a:bodyPr>
            <a:normAutofit/>
          </a:bodyPr>
          <a:lstStyle/>
          <a:p>
            <a:r>
              <a:rPr lang="cs-CZ" sz="3600" dirty="0">
                <a:hlinkClick r:id="rId2"/>
              </a:rPr>
              <a:t>realtimeboard.com/</a:t>
            </a:r>
            <a:endParaRPr lang="cs-CZ" sz="3600" dirty="0"/>
          </a:p>
          <a:p>
            <a:r>
              <a:rPr lang="cs-CZ" sz="3600" dirty="0">
                <a:hlinkClick r:id="rId3"/>
              </a:rPr>
              <a:t>padlet.com/</a:t>
            </a:r>
            <a:r>
              <a:rPr lang="cs-CZ" sz="3600" dirty="0"/>
              <a:t>  </a:t>
            </a:r>
          </a:p>
          <a:p>
            <a:r>
              <a:rPr lang="cs-CZ" sz="3600" dirty="0">
                <a:hlinkClick r:id="rId4"/>
              </a:rPr>
              <a:t>bubbl.us/</a:t>
            </a:r>
            <a:r>
              <a:rPr lang="cs-CZ" sz="3600" dirty="0"/>
              <a:t> </a:t>
            </a:r>
          </a:p>
          <a:p>
            <a:r>
              <a:rPr lang="cs-CZ" sz="3600" dirty="0"/>
              <a:t>Sdílené soubory prostřednictvím </a:t>
            </a:r>
            <a:r>
              <a:rPr lang="cs-CZ" sz="3600" dirty="0" err="1"/>
              <a:t>cloudových</a:t>
            </a:r>
            <a:r>
              <a:rPr lang="cs-CZ" sz="3600" dirty="0"/>
              <a:t> technologií, resp. úložišť:</a:t>
            </a:r>
          </a:p>
          <a:p>
            <a:pPr lvl="1"/>
            <a:r>
              <a:rPr lang="cs-CZ" sz="3200" dirty="0"/>
              <a:t>Office 365 (ODKAZ: </a:t>
            </a:r>
            <a:r>
              <a:rPr lang="cs-CZ" sz="3200" b="1" dirty="0">
                <a:hlinkClick r:id="rId5"/>
              </a:rPr>
              <a:t>http://1url.cz/</a:t>
            </a:r>
            <a:r>
              <a:rPr lang="cs-CZ" sz="3200" b="1" dirty="0" err="1">
                <a:hlinkClick r:id="rId5"/>
              </a:rPr>
              <a:t>USbR</a:t>
            </a:r>
            <a:r>
              <a:rPr lang="cs-CZ" sz="3200" dirty="0"/>
              <a:t>)</a:t>
            </a:r>
          </a:p>
          <a:p>
            <a:pPr lvl="1"/>
            <a:r>
              <a:rPr lang="cs-CZ" sz="3200" dirty="0"/>
              <a:t>Evernote.com</a:t>
            </a:r>
          </a:p>
        </p:txBody>
      </p:sp>
      <p:cxnSp>
        <p:nvCxnSpPr>
          <p:cNvPr id="4" name="Přímá spojnice 5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4184796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96906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Dejte si pozor…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41348" y="1294845"/>
            <a:ext cx="10363827" cy="5490423"/>
          </a:xfrm>
        </p:spPr>
        <p:txBody>
          <a:bodyPr/>
          <a:lstStyle/>
          <a:p>
            <a:pPr lvl="0"/>
            <a:r>
              <a:rPr lang="cs-CZ" sz="2400"/>
              <a:t>Technika přetlačila rozumné využití !</a:t>
            </a:r>
          </a:p>
          <a:p>
            <a:pPr lvl="0"/>
            <a:r>
              <a:rPr lang="cs-CZ" sz="2400"/>
              <a:t>Zařízení může zahrnout žáky daleko větším množstvím informací !</a:t>
            </a:r>
          </a:p>
          <a:p>
            <a:pPr lvl="0"/>
            <a:r>
              <a:rPr lang="cs-CZ" sz="2400"/>
              <a:t>Učitelé nejsou odborníky v tvorbě výukových materiálu !</a:t>
            </a:r>
          </a:p>
          <a:p>
            <a:pPr lvl="0"/>
            <a:r>
              <a:rPr lang="cs-CZ" sz="2400"/>
              <a:t>Učitelé spíše než na obsah výuky a její výstupy se zaměřovali na využití všech možností, které nová technologie poskytuje !</a:t>
            </a:r>
          </a:p>
          <a:p>
            <a:pPr lvl="0"/>
            <a:r>
              <a:rPr lang="cs-CZ" sz="2400"/>
              <a:t>Výuka s interaktivními technologiemi může, ale nemusí být pro žáky skutečně interaktivní</a:t>
            </a:r>
          </a:p>
          <a:p>
            <a:pPr lvl="0"/>
            <a:r>
              <a:rPr lang="cs-CZ" sz="2400"/>
              <a:t>Záleží na didaktických dovednostech učitele  a je pouze na něm, do jaké míry umožní zapojení studentů do práce s ní, a do jaké míry bude výuka skutečně interaktivní 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cxnSp>
        <p:nvCxnSpPr>
          <p:cNvPr id="4" name="Přímá spojnice 3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DĚTI A ICT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>
            <a:noAutofit/>
          </a:bodyPr>
          <a:lstStyle/>
          <a:p>
            <a:pPr lvl="0"/>
            <a:r>
              <a:rPr lang="cs-CZ" sz="3200"/>
              <a:t>změna generace využívající technologie</a:t>
            </a:r>
          </a:p>
          <a:p>
            <a:pPr lvl="1"/>
            <a:r>
              <a:rPr lang="cs-CZ" sz="2800"/>
              <a:t>digitální neandrtálci x digitální domorodci</a:t>
            </a:r>
          </a:p>
          <a:p>
            <a:pPr lvl="0"/>
            <a:r>
              <a:rPr lang="cs-CZ" sz="3200"/>
              <a:t>Generace X, Y, Z, síťová generace</a:t>
            </a:r>
          </a:p>
          <a:p>
            <a:pPr lvl="0"/>
            <a:r>
              <a:rPr lang="cs-CZ" sz="3200"/>
              <a:t>Vzdělávací technologie 21. stol. </a:t>
            </a:r>
          </a:p>
          <a:p>
            <a:pPr lvl="1"/>
            <a:r>
              <a:rPr lang="cs-CZ" sz="2800"/>
              <a:t>Ing. Brdička, Ph.D – youtube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ZMĚNY VE VYUČOVACÍCH METODÁCH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0650" y="2086541"/>
            <a:ext cx="10363827" cy="4615598"/>
          </a:xfrm>
        </p:spPr>
        <p:txBody>
          <a:bodyPr>
            <a:noAutofit/>
          </a:bodyPr>
          <a:lstStyle/>
          <a:p>
            <a:pPr lvl="0"/>
            <a:r>
              <a:rPr lang="cs-CZ" sz="3200"/>
              <a:t>instruktivní x konstruktivní metody</a:t>
            </a:r>
          </a:p>
          <a:p>
            <a:pPr lvl="0"/>
            <a:r>
              <a:rPr lang="cs-CZ" sz="3200"/>
              <a:t>učení prožitkem</a:t>
            </a:r>
          </a:p>
          <a:p>
            <a:pPr lvl="0"/>
            <a:r>
              <a:rPr lang="cs-CZ" sz="3200"/>
              <a:t>učení objevováním</a:t>
            </a:r>
          </a:p>
          <a:p>
            <a:pPr lvl="0"/>
            <a:r>
              <a:rPr lang="cs-CZ" sz="3200"/>
              <a:t>převrácená třída (khan academy)</a:t>
            </a:r>
          </a:p>
          <a:p>
            <a:pPr lvl="0"/>
            <a:r>
              <a:rPr lang="cs-CZ" sz="3200"/>
              <a:t>1 : 1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4838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34553" y="2333018"/>
            <a:ext cx="10364449" cy="1596176"/>
          </a:xfrm>
        </p:spPr>
        <p:txBody>
          <a:bodyPr/>
          <a:lstStyle/>
          <a:p>
            <a:pPr lvl="0"/>
            <a:r>
              <a:rPr lang="cs-CZ" sz="7200"/>
              <a:t>TABLETY VE VÝUCE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technologické výhody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/>
          <a:lstStyle/>
          <a:p>
            <a:pPr lvl="0"/>
            <a:r>
              <a:rPr lang="cs-CZ" sz="3200"/>
              <a:t>Zařízení, které lze jednoduše ovládat, netrvá dlouho jeho spuštění, vypnutí, …</a:t>
            </a:r>
          </a:p>
          <a:p>
            <a:pPr lvl="0"/>
            <a:r>
              <a:rPr lang="cs-CZ" sz="3200"/>
              <a:t>Jednoduchost operačního systému</a:t>
            </a:r>
          </a:p>
          <a:p>
            <a:pPr lvl="0"/>
            <a:r>
              <a:rPr lang="cs-CZ" sz="3200"/>
              <a:t>Rychlá možnost obnovy systému</a:t>
            </a:r>
          </a:p>
          <a:p>
            <a:pPr lvl="0"/>
            <a:r>
              <a:rPr lang="cs-CZ" sz="3200"/>
              <a:t>Snadná instalace aplikace bez časové náročnosti </a:t>
            </a:r>
          </a:p>
          <a:p>
            <a:pPr lvl="0"/>
            <a:r>
              <a:rPr lang="cs-CZ" sz="3200"/>
              <a:t>Snadná přenositelnost i mimo prostory třídy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technologické nevýhody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/>
          <a:lstStyle/>
          <a:p>
            <a:pPr lvl="0"/>
            <a:r>
              <a:rPr lang="cs-CZ" sz="3000"/>
              <a:t>Bez připojení k internetu je práce s tabletem omezená.</a:t>
            </a:r>
          </a:p>
          <a:p>
            <a:pPr lvl="0"/>
            <a:r>
              <a:rPr lang="cs-CZ" sz="3000"/>
              <a:t>Učitelé se bojí pracovat se zařízeními, které umí žáci ovládat mnohem lépe.</a:t>
            </a:r>
          </a:p>
          <a:p>
            <a:pPr lvl="0"/>
            <a:r>
              <a:rPr lang="cs-CZ" sz="3000"/>
              <a:t>Nepodporují multitasking.</a:t>
            </a:r>
          </a:p>
          <a:p>
            <a:pPr lvl="0"/>
            <a:r>
              <a:rPr lang="cs-CZ" sz="3000"/>
              <a:t>Bez klávesnice může být psaní omezující.</a:t>
            </a:r>
          </a:p>
          <a:p>
            <a:pPr lvl="0"/>
            <a:r>
              <a:rPr lang="cs-CZ" sz="3000"/>
              <a:t>Práce s jednou aplikací a nutnost složitého přepínání mezi aplikacemi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 dirty="0"/>
              <a:t>pedagogické výhody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3200" dirty="0"/>
              <a:t>Aktivita je z učitele přenášena přímo na žáka</a:t>
            </a:r>
          </a:p>
          <a:p>
            <a:pPr lvl="0"/>
            <a:r>
              <a:rPr lang="cs-CZ" sz="3200" dirty="0"/>
              <a:t>Motivovanost pracovat s novými technologiemi a učit se prostřednictvím nich</a:t>
            </a:r>
          </a:p>
          <a:p>
            <a:pPr lvl="0"/>
            <a:r>
              <a:rPr lang="cs-CZ" sz="3200" dirty="0"/>
              <a:t>Každý žák má vlastní zařízení a pracuje samostatně nebo ve skupině</a:t>
            </a:r>
          </a:p>
          <a:p>
            <a:pPr lvl="0"/>
            <a:r>
              <a:rPr lang="cs-CZ" sz="3200" dirty="0"/>
              <a:t>Podpora aktivní práce žáka směrem ke konstruktivismu, badatelskému vyučování</a:t>
            </a:r>
          </a:p>
          <a:p>
            <a:r>
              <a:rPr lang="cs-CZ" sz="3200" dirty="0"/>
              <a:t>Rychlá přístupnost k informacím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132037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pedagogické nevýhody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cs-CZ" sz="3000"/>
              <a:t>Neexistence metodických a didaktických doporučení pro práci s tablety</a:t>
            </a:r>
          </a:p>
          <a:p>
            <a:pPr lvl="0">
              <a:lnSpc>
                <a:spcPct val="110000"/>
              </a:lnSpc>
            </a:pPr>
            <a:r>
              <a:rPr lang="cs-CZ" sz="3000"/>
              <a:t>Učitele nejsou připraveni na práci s tablety a hledají sami jejich využití</a:t>
            </a:r>
          </a:p>
          <a:p>
            <a:pPr lvl="0">
              <a:lnSpc>
                <a:spcPct val="110000"/>
              </a:lnSpc>
            </a:pPr>
            <a:r>
              <a:rPr lang="cs-CZ" sz="3000"/>
              <a:t>Učitelé začali dělat ty samé chyby, jako když se zaváděli počítače, pracují pouze s aplikacemi.</a:t>
            </a:r>
          </a:p>
          <a:p>
            <a:pPr lvl="0">
              <a:lnSpc>
                <a:spcPct val="110000"/>
              </a:lnSpc>
            </a:pPr>
            <a:r>
              <a:rPr lang="cs-CZ" sz="3000"/>
              <a:t>Neexistuje relevantní zdůvodnění, jestli práce s tablety je výhodnější než třeba práce s počítačem, či bez něj.</a:t>
            </a:r>
          </a:p>
        </p:txBody>
      </p:sp>
      <p:cxnSp>
        <p:nvCxnSpPr>
          <p:cNvPr id="4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0650" y="0"/>
            <a:ext cx="10364449" cy="1596176"/>
          </a:xfrm>
        </p:spPr>
        <p:txBody>
          <a:bodyPr/>
          <a:lstStyle/>
          <a:p>
            <a:pPr lvl="0"/>
            <a:r>
              <a:rPr lang="cs-CZ" sz="5400"/>
              <a:t>Dejte si pozor! 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1271" y="1681288"/>
            <a:ext cx="10363827" cy="4615598"/>
          </a:xfrm>
        </p:spPr>
        <p:txBody>
          <a:bodyPr/>
          <a:lstStyle/>
          <a:p>
            <a:pPr lvl="0"/>
            <a:r>
              <a:rPr lang="cs-CZ" sz="3000"/>
              <a:t>Kontrola nabité baterie</a:t>
            </a:r>
          </a:p>
          <a:p>
            <a:pPr lvl="0"/>
            <a:r>
              <a:rPr lang="cs-CZ" sz="3000"/>
              <a:t>Připojení k internetu</a:t>
            </a:r>
          </a:p>
          <a:p>
            <a:pPr lvl="0"/>
            <a:r>
              <a:rPr lang="cs-CZ" sz="3000"/>
              <a:t>Obdobné nastavení tabletů</a:t>
            </a:r>
          </a:p>
          <a:p>
            <a:pPr lvl="0"/>
            <a:endParaRPr lang="cs-CZ" sz="3000"/>
          </a:p>
          <a:p>
            <a:pPr lvl="0"/>
            <a:endParaRPr lang="cs-CZ" sz="3000"/>
          </a:p>
          <a:p>
            <a:pPr lvl="0"/>
            <a:r>
              <a:rPr lang="cs-CZ" sz="3000"/>
              <a:t>Jeden tablet navíc</a:t>
            </a:r>
          </a:p>
          <a:p>
            <a:pPr lvl="0"/>
            <a:endParaRPr lang="cs-CZ"/>
          </a:p>
        </p:txBody>
      </p:sp>
      <p:pic>
        <p:nvPicPr>
          <p:cNvPr id="4" name="Picture 4" descr="http://www.androidtip.cz/wp-content/uploads/2014/10/Group-of-tablets-mostly-standing-iPad-fla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014572" y="1681288"/>
            <a:ext cx="4738877" cy="396097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5" name="Přímá spojnice 4"/>
          <p:cNvCxnSpPr/>
          <p:nvPr/>
        </p:nvCxnSpPr>
        <p:spPr>
          <a:xfrm>
            <a:off x="0" y="1140960"/>
            <a:ext cx="12191996" cy="0"/>
          </a:xfrm>
          <a:prstGeom prst="straightConnector1">
            <a:avLst/>
          </a:prstGeom>
          <a:noFill/>
          <a:ln w="9528" cap="flat">
            <a:solidFill>
              <a:srgbClr val="2381BE"/>
            </a:solidFill>
            <a:prstDash val="soli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189</TotalTime>
  <Words>435</Words>
  <Application>Microsoft Office PowerPoint</Application>
  <PresentationFormat>Širokoúhlá obrazovka</PresentationFormat>
  <Paragraphs>70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Tw Cen MT</vt:lpstr>
      <vt:lpstr>Kapka</vt:lpstr>
      <vt:lpstr>Práce s tablety ve výuce</vt:lpstr>
      <vt:lpstr>DĚTI A ICT</vt:lpstr>
      <vt:lpstr>ZMĚNY VE VYUČOVACÍCH METODÁCH</vt:lpstr>
      <vt:lpstr>TABLETY VE VÝUCE</vt:lpstr>
      <vt:lpstr>technologické výhody</vt:lpstr>
      <vt:lpstr>technologické nevýhody</vt:lpstr>
      <vt:lpstr>pedagogické výhody</vt:lpstr>
      <vt:lpstr>pedagogické nevýhody</vt:lpstr>
      <vt:lpstr>Dejte si pozor! </vt:lpstr>
      <vt:lpstr>Možnosti práce s tablety ve výuce</vt:lpstr>
      <vt:lpstr>Výuka v reálném čase</vt:lpstr>
      <vt:lpstr>Dejte si pozor…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tablety ve výuce</dc:title>
  <dc:creator>Petra Vaňková</dc:creator>
  <cp:lastModifiedBy>Jakub Lapeš</cp:lastModifiedBy>
  <cp:revision>17</cp:revision>
  <dcterms:created xsi:type="dcterms:W3CDTF">2015-03-15T20:34:47Z</dcterms:created>
  <dcterms:modified xsi:type="dcterms:W3CDTF">2024-03-05T07:29:44Z</dcterms:modified>
</cp:coreProperties>
</file>