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0" r:id="rId12"/>
    <p:sldId id="271" r:id="rId13"/>
    <p:sldId id="267" r:id="rId14"/>
    <p:sldId id="268" r:id="rId15"/>
    <p:sldId id="269" r:id="rId16"/>
    <p:sldId id="272" r:id="rId17"/>
    <p:sldId id="273" r:id="rId18"/>
    <p:sldId id="274" r:id="rId19"/>
    <p:sldId id="291" r:id="rId20"/>
    <p:sldId id="290" r:id="rId21"/>
    <p:sldId id="292" r:id="rId22"/>
    <p:sldId id="293" r:id="rId23"/>
    <p:sldId id="295" r:id="rId24"/>
    <p:sldId id="275" r:id="rId25"/>
    <p:sldId id="297" r:id="rId26"/>
    <p:sldId id="298" r:id="rId27"/>
    <p:sldId id="299" r:id="rId28"/>
    <p:sldId id="296" r:id="rId29"/>
    <p:sldId id="300" r:id="rId30"/>
    <p:sldId id="301" r:id="rId31"/>
    <p:sldId id="276" r:id="rId32"/>
    <p:sldId id="303" r:id="rId33"/>
    <p:sldId id="302" r:id="rId34"/>
    <p:sldId id="304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305" r:id="rId47"/>
    <p:sldId id="306" r:id="rId48"/>
    <p:sldId id="307" r:id="rId49"/>
    <p:sldId id="308" r:id="rId50"/>
    <p:sldId id="309" r:id="rId51"/>
    <p:sldId id="310" r:id="rId52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 varScale="1">
        <p:scale>
          <a:sx n="67" d="100"/>
          <a:sy n="67" d="100"/>
        </p:scale>
        <p:origin x="-42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6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AB77790-1FDF-4734-ABC0-920BDD68CB86}" type="datetimeFigureOut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BD044ED-5251-41CF-9721-50CE4BEE128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élník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Zaoblený obdélník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0" name="Podnadpis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7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301210A-17EA-44C5-AFB9-91C68638D3B0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A92663-F490-4316-B2F3-017FA566E00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FE76A-0217-4415-A141-12AB0CBB9EC3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5" name="Zástupný symbol pro zápatí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E0B29-97FF-4599-94A7-5DFA806E592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élník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Zaoblený obdélník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B788C5-DE37-49B7-9614-C8525640275C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8E9A83-7F48-4F27-AB16-A9DBABFDF2C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6F5E7-D8DA-4E2C-A1A3-F52BE086DF1C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6" name="Zástupný symbol pro zápatí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39B56-8077-4A37-B32D-111581CB124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A26A4-2A69-4E2E-B7FA-E78738610998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8" name="Zástupný symbol pro zápatí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CA10E-BA01-4469-9918-DA88A58C96C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44251-F1CF-4F69-A57B-75F35AD98226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4" name="Zástupný symbol pro zápatí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5D07C-8EFD-424C-BFFE-48BF092767C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blený obdélník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F8F768-5620-4AD6-997E-E75D8D88718C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4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FA73D8-D0BF-455C-88F5-29031AD34D8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477F1-6789-42F0-BD0B-18A3FE5D83C6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6" name="Zástupný symbol pro zápatí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C432E-2A09-49ED-B7D5-ED78B1EC686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aoblený obdélník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bdélník s jedním zakulaceným rohem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/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E705244-4E45-42EB-AAD4-3EB8627312A8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8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4E6A0E-25A3-4782-BCBE-EA6D40B32A6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449AE-510D-48C8-BF50-876F1EB7070B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5" name="Zástupný symbol pro zápatí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1369F-394C-4251-919C-D7BAA83E547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D3DE5-00F0-466C-B0D0-38A38336D210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5" name="Zástupný symbol pro zápatí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B4E79-9EA3-4BAF-8F2E-683E026F0AC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élník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Zaoblený obdélník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Zástupný symbol pro nadpis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031" name="Zástupný symbol pro text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0DA9A92-9932-428C-A1DD-2E9068801CCC}" type="datetime1">
              <a:rPr lang="cs-CZ"/>
              <a:pPr>
                <a:defRPr/>
              </a:pPr>
              <a:t>23.1.2011</a:t>
            </a:fld>
            <a:endParaRPr lang="cs-CZ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35CBA57-01A5-4121-8164-B692DA3634D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1" r:id="rId2"/>
    <p:sldLayoutId id="2147483849" r:id="rId3"/>
    <p:sldLayoutId id="2147483842" r:id="rId4"/>
    <p:sldLayoutId id="2147483843" r:id="rId5"/>
    <p:sldLayoutId id="2147483844" r:id="rId6"/>
    <p:sldLayoutId id="2147483850" r:id="rId7"/>
    <p:sldLayoutId id="2147483845" r:id="rId8"/>
    <p:sldLayoutId id="2147483851" r:id="rId9"/>
    <p:sldLayoutId id="2147483846" r:id="rId10"/>
    <p:sldLayoutId id="214748384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mindstorms.lego.com/en-us/whatisnxt/default.aspx" TargetMode="External"/><Relationship Id="rId2" Type="http://schemas.openxmlformats.org/officeDocument/2006/relationships/hyperlink" Target="http://thenxtstep.blogspot.com/2006/05/how-robocenter-works.html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.com/academic/mindstorms/works.htm" TargetMode="External"/><Relationship Id="rId2" Type="http://schemas.openxmlformats.org/officeDocument/2006/relationships/hyperlink" Target="http://www.ortop.org/NXT_Tutorial/html/essential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eamhassenplug.org/NXT/NXTSoftware.html" TargetMode="External"/><Relationship Id="rId4" Type="http://schemas.openxmlformats.org/officeDocument/2006/relationships/hyperlink" Target="http://www.botmag.com/articles/10-31-07_NXT.s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85813" y="1357313"/>
            <a:ext cx="7772400" cy="7858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dirty="0" smtClean="0"/>
              <a:t>Návod na programování  v NXT- G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0063" y="1643063"/>
            <a:ext cx="8072437" cy="178593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cs-CZ" dirty="0" smtClean="0"/>
              <a:t>JAROSLAV MAREK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cs-CZ" dirty="0"/>
          </a:p>
        </p:txBody>
      </p:sp>
      <p:pic>
        <p:nvPicPr>
          <p:cNvPr id="6148" name="Obrázek 3" descr="UvodniSLide_robo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3857625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Obrázek 4" descr="UvodniObrazek_sti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13" y="3857625"/>
            <a:ext cx="2714625" cy="257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Obrázek 5" descr="UvodniObrazek_ruk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38" y="3857625"/>
            <a:ext cx="3008312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305B60-BF81-4B96-9762-B9052D5BF79B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214313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Teoretický úvod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7171" name="Zástupný symbol pro obsah 4"/>
          <p:cNvSpPr>
            <a:spLocks noGrp="1"/>
          </p:cNvSpPr>
          <p:nvPr>
            <p:ph idx="1"/>
          </p:nvPr>
        </p:nvSpPr>
        <p:spPr>
          <a:xfrm>
            <a:off x="500063" y="1500188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O programu LEGO MINDSTORMS NXT: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/>
            <a:r>
              <a:rPr lang="cs-CZ" sz="2400" smtClean="0"/>
              <a:t>Vytvořen podle vzoru programu LabVIEW od společnosti National Instruments</a:t>
            </a:r>
          </a:p>
          <a:p>
            <a:pPr eaLnBrk="1" hangingPunct="1"/>
            <a:r>
              <a:rPr lang="cs-CZ" sz="2400" smtClean="0"/>
              <a:t>Programování založeno na principu </a:t>
            </a:r>
            <a:r>
              <a:rPr lang="cs-CZ" sz="2400" i="1" smtClean="0"/>
              <a:t>drag–and-drop</a:t>
            </a:r>
            <a:r>
              <a:rPr lang="cs-CZ" sz="2400" smtClean="0"/>
              <a:t> („táhni a pusť“)</a:t>
            </a:r>
          </a:p>
          <a:p>
            <a:pPr eaLnBrk="1" hangingPunct="1"/>
            <a:r>
              <a:rPr lang="cs-CZ" sz="2400" smtClean="0"/>
              <a:t>Využívá programovací jazyk NXT – G</a:t>
            </a:r>
          </a:p>
          <a:p>
            <a:pPr lvl="2" eaLnBrk="1" hangingPunct="1">
              <a:buFont typeface="Arial" charset="0"/>
              <a:buChar char="•"/>
            </a:pPr>
            <a:r>
              <a:rPr lang="cs-CZ" sz="1800" smtClean="0"/>
              <a:t>G –</a:t>
            </a:r>
            <a:r>
              <a:rPr lang="en-US" sz="1800" smtClean="0"/>
              <a:t>&gt;</a:t>
            </a:r>
            <a:r>
              <a:rPr lang="cs-CZ" sz="1800" smtClean="0"/>
              <a:t> Graphical =</a:t>
            </a:r>
            <a:r>
              <a:rPr lang="en-US" sz="1800" smtClean="0"/>
              <a:t>&gt; grafick</a:t>
            </a:r>
            <a:r>
              <a:rPr lang="cs-CZ" sz="1800" smtClean="0"/>
              <a:t>ý programovací jazyk</a:t>
            </a:r>
          </a:p>
          <a:p>
            <a:pPr lvl="2" eaLnBrk="1" hangingPunct="1">
              <a:buFont typeface="Arial" charset="0"/>
              <a:buChar char="•"/>
            </a:pPr>
            <a:r>
              <a:rPr lang="cs-CZ" sz="1800" smtClean="0"/>
              <a:t>Program není psán slovně pomocí instrukcí, ale pomocí programovacích bloků, které se skládají za sebou</a:t>
            </a:r>
          </a:p>
          <a:p>
            <a:pPr lvl="2" eaLnBrk="1" hangingPunct="1">
              <a:buFont typeface="Arial" charset="0"/>
              <a:buChar char="•"/>
            </a:pPr>
            <a:endParaRPr lang="cs-CZ" sz="1800" smtClean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67FD8F-8185-4158-ACA6-A8180A510F14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428625"/>
            <a:ext cx="8183562" cy="10509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Seznámení s programovacím prostředím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6" name="Zástupný symbol pro obsah 5" descr="PopisProstrediNXTprogramu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492" r="14451" b="9796"/>
          <a:stretch>
            <a:fillRect/>
          </a:stretch>
        </p:blipFill>
        <p:spPr>
          <a:xfrm>
            <a:off x="357158" y="1500174"/>
            <a:ext cx="8389306" cy="4500594"/>
          </a:xfrm>
          <a:prstGeom prst="roundRect">
            <a:avLst/>
          </a:prstGeom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38C23-0982-4C72-9683-2D699DE8D89A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428625"/>
            <a:ext cx="8183562" cy="10509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Seznámení s programovacím prostředím - </a:t>
            </a: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Controller</a:t>
            </a:r>
            <a:endParaRPr lang="cs-CZ" i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9219" name="Zástupný symbol pro obsah 4"/>
          <p:cNvSpPr>
            <a:spLocks noGrp="1"/>
          </p:cNvSpPr>
          <p:nvPr>
            <p:ph idx="1"/>
          </p:nvPr>
        </p:nvSpPr>
        <p:spPr>
          <a:xfrm>
            <a:off x="500063" y="1428750"/>
            <a:ext cx="8183562" cy="45005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cs-CZ" sz="24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24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24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24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24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24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24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2400" b="1" i="1" smtClean="0"/>
          </a:p>
          <a:p>
            <a:pPr eaLnBrk="1" hangingPunct="1"/>
            <a:r>
              <a:rPr lang="cs-CZ" sz="2400" smtClean="0"/>
              <a:t>Před použitím jakéhokoliv tlačítka je nutné mít připojenou NXT kostku k PC pomocí USB kabelu!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	 </a:t>
            </a:r>
            <a:endParaRPr lang="cs-CZ" sz="2000" i="1" smtClean="0"/>
          </a:p>
        </p:txBody>
      </p:sp>
      <p:pic>
        <p:nvPicPr>
          <p:cNvPr id="6" name="Obrázek 5" descr="ControllerPopis.png"/>
          <p:cNvPicPr>
            <a:picLocks noChangeAspect="1"/>
          </p:cNvPicPr>
          <p:nvPr/>
        </p:nvPicPr>
        <p:blipFill>
          <a:blip r:embed="rId2" cstate="print"/>
          <a:srcRect l="10333" t="16143" r="15858" b="33962"/>
          <a:stretch>
            <a:fillRect/>
          </a:stretch>
        </p:blipFill>
        <p:spPr>
          <a:xfrm>
            <a:off x="2214546" y="1643050"/>
            <a:ext cx="4572032" cy="3076026"/>
          </a:xfrm>
          <a:prstGeom prst="roundRect">
            <a:avLst/>
          </a:prstGeom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09235B-FEDB-41AA-B3E4-74085D07762E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428625"/>
            <a:ext cx="8183562" cy="10509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Seznámení s programovacím prostředím - </a:t>
            </a: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Controller</a:t>
            </a:r>
            <a:endParaRPr lang="cs-CZ" i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500063" y="1643063"/>
            <a:ext cx="8183562" cy="4857750"/>
          </a:xfrm>
        </p:spPr>
        <p:txBody>
          <a:bodyPr>
            <a:normAutofit fontScale="925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cs-CZ" sz="900" b="1" i="1" dirty="0" smtClean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sz="2400" dirty="0" smtClean="0"/>
              <a:t>Obsahuje 5 tlačítek:</a:t>
            </a:r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cs-CZ" sz="2000" i="1" dirty="0" smtClean="0"/>
              <a:t>NXT </a:t>
            </a:r>
            <a:r>
              <a:rPr lang="cs-CZ" sz="2000" i="1" dirty="0" err="1" smtClean="0"/>
              <a:t>Window</a:t>
            </a:r>
            <a:r>
              <a:rPr lang="cs-CZ" sz="2000" i="1" dirty="0" smtClean="0"/>
              <a:t> </a:t>
            </a:r>
            <a:r>
              <a:rPr lang="cs-CZ" sz="2000" dirty="0" smtClean="0"/>
              <a:t>– otevře NXT okno s obecnými informacemi</a:t>
            </a:r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None/>
              <a:defRPr/>
            </a:pPr>
            <a:r>
              <a:rPr lang="cs-CZ" sz="2000" dirty="0" smtClean="0"/>
              <a:t> 	o NXT kostce, o paměti a komunikaci</a:t>
            </a:r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None/>
              <a:defRPr/>
            </a:pPr>
            <a:endParaRPr lang="cs-CZ" sz="800" dirty="0" smtClean="0"/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cs-CZ" sz="2000" i="1" dirty="0" err="1" smtClean="0"/>
              <a:t>Download</a:t>
            </a:r>
            <a:r>
              <a:rPr lang="cs-CZ" sz="2000" i="1" dirty="0" smtClean="0"/>
              <a:t> </a:t>
            </a:r>
            <a:r>
              <a:rPr lang="cs-CZ" sz="2000" dirty="0" smtClean="0"/>
              <a:t>– stáhne program do NXT kostky </a:t>
            </a:r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Char char="◦"/>
              <a:defRPr/>
            </a:pPr>
            <a:endParaRPr lang="cs-CZ" sz="800" dirty="0" smtClean="0"/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cs-CZ" sz="2000" i="1" dirty="0" err="1" smtClean="0"/>
              <a:t>Download</a:t>
            </a:r>
            <a:r>
              <a:rPr lang="cs-CZ" sz="2000" i="1" dirty="0" smtClean="0"/>
              <a:t> </a:t>
            </a:r>
            <a:r>
              <a:rPr lang="cs-CZ" sz="2000" i="1" dirty="0" err="1" smtClean="0"/>
              <a:t>and</a:t>
            </a:r>
            <a:r>
              <a:rPr lang="cs-CZ" sz="2000" i="1" dirty="0" smtClean="0"/>
              <a:t> run </a:t>
            </a:r>
            <a:r>
              <a:rPr lang="cs-CZ" sz="2000" dirty="0" smtClean="0"/>
              <a:t>– stáhne program do NXT kostky a spustí</a:t>
            </a:r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None/>
              <a:defRPr/>
            </a:pPr>
            <a:endParaRPr lang="cs-CZ" sz="800" dirty="0" smtClean="0"/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cs-CZ" sz="2000" i="1" dirty="0" err="1" smtClean="0"/>
              <a:t>Download</a:t>
            </a:r>
            <a:r>
              <a:rPr lang="cs-CZ" sz="2000" i="1" dirty="0" smtClean="0"/>
              <a:t> </a:t>
            </a:r>
            <a:r>
              <a:rPr lang="cs-CZ" sz="2000" i="1" dirty="0" err="1" smtClean="0"/>
              <a:t>and</a:t>
            </a:r>
            <a:r>
              <a:rPr lang="cs-CZ" sz="2000" i="1" dirty="0" smtClean="0"/>
              <a:t> run </a:t>
            </a:r>
            <a:r>
              <a:rPr lang="cs-CZ" sz="2000" i="1" dirty="0" err="1" smtClean="0"/>
              <a:t>selected</a:t>
            </a:r>
            <a:r>
              <a:rPr lang="cs-CZ" sz="2000" i="1" dirty="0" smtClean="0"/>
              <a:t> </a:t>
            </a:r>
            <a:r>
              <a:rPr lang="cs-CZ" sz="2000" dirty="0" smtClean="0"/>
              <a:t>– stáhne a spustí jen část programového kódu</a:t>
            </a:r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None/>
              <a:defRPr/>
            </a:pPr>
            <a:endParaRPr lang="cs-CZ" sz="900" dirty="0" smtClean="0"/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cs-CZ" sz="2000" i="1" dirty="0" smtClean="0"/>
              <a:t>Stop</a:t>
            </a:r>
            <a:r>
              <a:rPr lang="cs-CZ" sz="2000" dirty="0" smtClean="0"/>
              <a:t> – zastaví běžící program</a:t>
            </a:r>
            <a:endParaRPr lang="cs-CZ" sz="2000" i="1" dirty="0" smtClean="0"/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None/>
              <a:defRPr/>
            </a:pPr>
            <a:r>
              <a:rPr lang="cs-CZ" sz="2000" dirty="0" smtClean="0"/>
              <a:t>	</a:t>
            </a:r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None/>
              <a:defRPr/>
            </a:pPr>
            <a:endParaRPr lang="cs-CZ" sz="2000" dirty="0" smtClean="0"/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None/>
              <a:defRPr/>
            </a:pPr>
            <a:r>
              <a:rPr lang="cs-CZ" sz="2000" dirty="0" smtClean="0"/>
              <a:t> </a:t>
            </a:r>
          </a:p>
          <a:p>
            <a:pPr marL="548640" lvl="1" indent="-201168" eaLnBrk="1" fontAlgn="auto" hangingPunct="1">
              <a:spcAft>
                <a:spcPts val="0"/>
              </a:spcAft>
              <a:buFont typeface="Verdana"/>
              <a:buNone/>
              <a:defRPr/>
            </a:pPr>
            <a:r>
              <a:rPr lang="cs-CZ" sz="2000" dirty="0" smtClean="0"/>
              <a:t>	 </a:t>
            </a:r>
            <a:endParaRPr lang="cs-CZ" sz="2000" i="1" dirty="0" smtClean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2E600A-64A8-4DE2-8E61-7203904F6050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428625"/>
            <a:ext cx="8183562" cy="10509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Seznámení s programovacím prostředím - </a:t>
            </a: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Controller</a:t>
            </a:r>
            <a:endParaRPr lang="cs-CZ" i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1267" name="Zástupný symbol pro obsah 4"/>
          <p:cNvSpPr>
            <a:spLocks noGrp="1"/>
          </p:cNvSpPr>
          <p:nvPr>
            <p:ph idx="1"/>
          </p:nvPr>
        </p:nvSpPr>
        <p:spPr>
          <a:xfrm>
            <a:off x="500063" y="1500188"/>
            <a:ext cx="8183562" cy="44291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b="1" i="1" smtClean="0"/>
              <a:t>NXT Window - Communications </a:t>
            </a:r>
          </a:p>
          <a:p>
            <a:pPr eaLnBrk="1" hangingPunct="1"/>
            <a:r>
              <a:rPr lang="cs-CZ" sz="1800" smtClean="0"/>
              <a:t>Podává informaci o připojených zařízení k PC</a:t>
            </a:r>
          </a:p>
          <a:p>
            <a:pPr eaLnBrk="1" hangingPunct="1">
              <a:buFont typeface="Wingdings 2" pitchFamily="18" charset="2"/>
              <a:buNone/>
            </a:pPr>
            <a:endParaRPr lang="cs-CZ" sz="18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18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18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18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18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1800" b="1" i="1" smtClean="0"/>
          </a:p>
          <a:p>
            <a:pPr eaLnBrk="1" hangingPunct="1">
              <a:buFont typeface="Wingdings 2" pitchFamily="18" charset="2"/>
              <a:buNone/>
            </a:pPr>
            <a:endParaRPr lang="cs-CZ" sz="1800" b="1" i="1" smtClean="0"/>
          </a:p>
          <a:p>
            <a:pPr eaLnBrk="1" hangingPunct="1"/>
            <a:r>
              <a:rPr lang="cs-CZ" sz="1800" smtClean="0"/>
              <a:t>V sekci </a:t>
            </a:r>
            <a:r>
              <a:rPr lang="cs-CZ" sz="1800" i="1" smtClean="0"/>
              <a:t>NXT Data </a:t>
            </a:r>
            <a:r>
              <a:rPr lang="cs-CZ" sz="1800" smtClean="0"/>
              <a:t>najdete tyto informace: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1400" smtClean="0"/>
              <a:t>- Jméno NXT kostky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1400" smtClean="0"/>
              <a:t>- Stav nabití baterie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1400" smtClean="0"/>
              <a:t>- Velikost volného místa paměti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1400" smtClean="0"/>
              <a:t>- Verze Firmwaru</a:t>
            </a:r>
          </a:p>
          <a:p>
            <a:pPr eaLnBrk="1" hangingPunct="1">
              <a:buFont typeface="Arial" charset="0"/>
              <a:buChar char="•"/>
            </a:pPr>
            <a:endParaRPr lang="cs-CZ" sz="1800" b="1" i="1" smtClean="0"/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	</a:t>
            </a:r>
          </a:p>
          <a:p>
            <a:pPr lvl="1" eaLnBrk="1" hangingPunct="1">
              <a:buFont typeface="Verdana" pitchFamily="34" charset="0"/>
              <a:buNone/>
            </a:pPr>
            <a:endParaRPr lang="cs-CZ" sz="2000" smtClean="0"/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 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	 </a:t>
            </a:r>
            <a:endParaRPr lang="cs-CZ" sz="2000" i="1" smtClean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DB3773-6976-43E5-9126-682C395F8C27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  <p:pic>
        <p:nvPicPr>
          <p:cNvPr id="11269" name="Obrázek 5" descr="CommunicationsTa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2357438"/>
            <a:ext cx="4786313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428625"/>
            <a:ext cx="8183562" cy="10509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Seznámení s programovacím prostředím - </a:t>
            </a: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Controller</a:t>
            </a:r>
            <a:endParaRPr lang="cs-CZ" i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2291" name="Zástupný symbol pro obsah 4"/>
          <p:cNvSpPr>
            <a:spLocks noGrp="1"/>
          </p:cNvSpPr>
          <p:nvPr>
            <p:ph idx="1"/>
          </p:nvPr>
        </p:nvSpPr>
        <p:spPr>
          <a:xfrm>
            <a:off x="500063" y="1500188"/>
            <a:ext cx="8183562" cy="48577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b="1" i="1" smtClean="0"/>
              <a:t>NXT Window – Memory</a:t>
            </a:r>
          </a:p>
          <a:p>
            <a:pPr eaLnBrk="1" hangingPunct="1"/>
            <a:r>
              <a:rPr lang="cs-CZ" sz="1800" smtClean="0"/>
              <a:t>Na této záložce najdete:</a:t>
            </a:r>
          </a:p>
          <a:p>
            <a:pPr lvl="2" eaLnBrk="1" hangingPunct="1">
              <a:buFont typeface="Courier New" pitchFamily="49" charset="0"/>
              <a:buChar char="o"/>
            </a:pPr>
            <a:r>
              <a:rPr lang="cs-CZ" sz="1500" smtClean="0"/>
              <a:t>Grafický přehled o využité a volné části paměti</a:t>
            </a:r>
          </a:p>
          <a:p>
            <a:pPr lvl="2" eaLnBrk="1" hangingPunct="1">
              <a:buFont typeface="Courier New" pitchFamily="49" charset="0"/>
              <a:buChar char="o"/>
            </a:pPr>
            <a:r>
              <a:rPr lang="cs-CZ" sz="1500" smtClean="0"/>
              <a:t>Tlačítko pro vymazání všech nahraných programů od uživatele a vyčištění NXT paměti</a:t>
            </a:r>
          </a:p>
          <a:p>
            <a:pPr lvl="2" eaLnBrk="1" hangingPunct="1">
              <a:buFont typeface="Courier New" pitchFamily="49" charset="0"/>
              <a:buChar char="o"/>
            </a:pPr>
            <a:r>
              <a:rPr lang="cs-CZ" sz="1500" smtClean="0"/>
              <a:t>Tlačítko pro nahrání programu z NXT kostky do PC</a:t>
            </a:r>
          </a:p>
          <a:p>
            <a:pPr lvl="2" eaLnBrk="1" hangingPunct="1">
              <a:buFont typeface="Courier New" pitchFamily="49" charset="0"/>
              <a:buChar char="o"/>
            </a:pPr>
            <a:r>
              <a:rPr lang="cs-CZ" sz="1500" smtClean="0"/>
              <a:t>Tlačítko pro nahrání programu z PC do NXT kostky</a:t>
            </a:r>
          </a:p>
          <a:p>
            <a:pPr lvl="2" eaLnBrk="1" hangingPunct="1">
              <a:buFont typeface="Courier New" pitchFamily="49" charset="0"/>
              <a:buChar char="o"/>
            </a:pPr>
            <a:r>
              <a:rPr lang="cs-CZ" sz="1500" smtClean="0"/>
              <a:t>Tlačítko pro smazání vybraného souboru z NXT kostky</a:t>
            </a:r>
          </a:p>
          <a:p>
            <a:pPr lvl="2" eaLnBrk="1" hangingPunct="1">
              <a:buFont typeface="Courier New" pitchFamily="49" charset="0"/>
              <a:buChar char="o"/>
            </a:pPr>
            <a:r>
              <a:rPr lang="cs-CZ" sz="1500" smtClean="0"/>
              <a:t>Seznam souborů v aktuálně označené kategorii</a:t>
            </a:r>
          </a:p>
          <a:p>
            <a:pPr lvl="2" eaLnBrk="1" hangingPunct="1">
              <a:buFont typeface="Courier New" pitchFamily="49" charset="0"/>
              <a:buChar char="o"/>
            </a:pPr>
            <a:r>
              <a:rPr lang="cs-CZ" sz="1500" smtClean="0"/>
              <a:t>Zaškrtávací políčko pro zobrazení systémových souborů NXT kostky</a:t>
            </a:r>
          </a:p>
          <a:p>
            <a:pPr lvl="2" eaLnBrk="1" hangingPunct="1">
              <a:buFont typeface="Courier New" pitchFamily="49" charset="0"/>
              <a:buChar char="o"/>
            </a:pPr>
            <a:endParaRPr lang="cs-CZ" sz="1500" smtClean="0"/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	</a:t>
            </a:r>
          </a:p>
          <a:p>
            <a:pPr lvl="1" eaLnBrk="1" hangingPunct="1">
              <a:buFont typeface="Verdana" pitchFamily="34" charset="0"/>
              <a:buNone/>
            </a:pPr>
            <a:endParaRPr lang="cs-CZ" sz="2000" smtClean="0"/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 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	 </a:t>
            </a:r>
            <a:endParaRPr lang="cs-CZ" sz="2000" i="1" smtClean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8AE07E-38E2-41D9-A8FF-8E2FD6FA3E06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  <p:pic>
        <p:nvPicPr>
          <p:cNvPr id="12293" name="Obrázek 5" descr="MemoryTa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25" y="4429125"/>
            <a:ext cx="4657725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Vytvoření nového programu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3315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1. Způsob – z úvodního okna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</p:txBody>
      </p:sp>
      <p:pic>
        <p:nvPicPr>
          <p:cNvPr id="6" name="Obrázek 5" descr="VytvoreniProgramu1.png"/>
          <p:cNvPicPr>
            <a:picLocks noChangeAspect="1"/>
          </p:cNvPicPr>
          <p:nvPr/>
        </p:nvPicPr>
        <p:blipFill>
          <a:blip r:embed="rId2" cstate="print"/>
          <a:srcRect l="17969" t="50682" r="53906" b="13871"/>
          <a:stretch>
            <a:fillRect/>
          </a:stretch>
        </p:blipFill>
        <p:spPr>
          <a:xfrm>
            <a:off x="1928794" y="2000240"/>
            <a:ext cx="4817455" cy="3429024"/>
          </a:xfrm>
          <a:prstGeom prst="roundRect">
            <a:avLst/>
          </a:prstGeom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BEA5B0-306B-47F2-AF4C-E621C35725D2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Vytvoření nového programu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4339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2. Způsob – z roletové nabídky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3. Způsob – tlačítkem z lišty</a:t>
            </a:r>
          </a:p>
        </p:txBody>
      </p:sp>
      <p:pic>
        <p:nvPicPr>
          <p:cNvPr id="14340" name="Obrázek 6" descr="VytvoreniProgramu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13" y="1714500"/>
            <a:ext cx="18415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Obrázek 8" descr="VytvoreniProgramu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4572000"/>
            <a:ext cx="4781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6C492D-A02C-40F6-B8CE-9F3986D30C1A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Vytvoření nového programu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5363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4. Způsob – klávesová zkratka 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mtClean="0"/>
              <a:t>			</a:t>
            </a:r>
            <a:r>
              <a:rPr lang="cs-CZ" b="1" smtClean="0"/>
              <a:t>Ctrl + N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b="1" smtClean="0"/>
          </a:p>
          <a:p>
            <a:pPr eaLnBrk="1" hangingPunct="1"/>
            <a:r>
              <a:rPr lang="cs-CZ" sz="2000" smtClean="0"/>
              <a:t>Každému vytvořenému programu přísluší záložka s programovací plochou</a:t>
            </a:r>
          </a:p>
          <a:p>
            <a:pPr eaLnBrk="1" hangingPunct="1"/>
            <a:r>
              <a:rPr lang="cs-CZ" sz="2000" smtClean="0"/>
              <a:t>Při vytvoření více programů lze mezi nimi přepínat právě pomocí záložek</a:t>
            </a:r>
          </a:p>
          <a:p>
            <a:pPr eaLnBrk="1" hangingPunct="1"/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endParaRPr lang="cs-CZ" sz="1400" smtClean="0"/>
          </a:p>
          <a:p>
            <a:pPr eaLnBrk="1" hangingPunct="1"/>
            <a:r>
              <a:rPr lang="cs-CZ" sz="2000" smtClean="0"/>
              <a:t>Program můžete uzavřít „křížkem“, z roletové nabídky </a:t>
            </a:r>
            <a:r>
              <a:rPr lang="cs-CZ" sz="2000" i="1" smtClean="0"/>
              <a:t>File -</a:t>
            </a:r>
            <a:r>
              <a:rPr lang="en-US" sz="2000" i="1" smtClean="0"/>
              <a:t>&gt;</a:t>
            </a:r>
            <a:r>
              <a:rPr lang="cs-CZ" sz="2000" i="1" smtClean="0"/>
              <a:t> Close</a:t>
            </a:r>
            <a:r>
              <a:rPr lang="cs-CZ" sz="2000" smtClean="0"/>
              <a:t> nebo klávesovou zkratkou Ctrl + W</a:t>
            </a:r>
          </a:p>
        </p:txBody>
      </p:sp>
      <p:pic>
        <p:nvPicPr>
          <p:cNvPr id="15364" name="Obrázek 6" descr="PrepinaniMeziProgrami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3929063"/>
            <a:ext cx="6430963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5C5E1-F85B-46B2-83FF-2C332ABC6CEA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Uložení programu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6387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1. Způsob – z roletové nabídky   </a:t>
            </a:r>
            <a:r>
              <a:rPr lang="cs-CZ" sz="2400" b="1" smtClean="0"/>
              <a:t> </a:t>
            </a:r>
            <a:r>
              <a:rPr lang="cs-CZ" sz="1400" b="1" smtClean="0"/>
              <a:t>2. Krok </a:t>
            </a:r>
            <a:r>
              <a:rPr lang="cs-CZ" sz="1400" smtClean="0"/>
              <a:t> 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b="1" smtClean="0"/>
              <a:t>1. Krok			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r>
              <a:rPr lang="cs-CZ" smtClean="0"/>
              <a:t>			</a:t>
            </a:r>
            <a:r>
              <a:rPr lang="cs-CZ" sz="1400" b="1" smtClean="0"/>
              <a:t>3. Krok</a:t>
            </a:r>
          </a:p>
        </p:txBody>
      </p:sp>
      <p:pic>
        <p:nvPicPr>
          <p:cNvPr id="16388" name="Obrázek 4" descr="UlozeniProgramu_roletovaNabidka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2143125"/>
            <a:ext cx="1500187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Šipka doprava 6"/>
          <p:cNvSpPr/>
          <p:nvPr/>
        </p:nvSpPr>
        <p:spPr>
          <a:xfrm>
            <a:off x="2357438" y="2214563"/>
            <a:ext cx="3357562" cy="214312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16390" name="Obrázek 7" descr="UlozeniProgramu_roletovaNabidka_Okno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38" y="1714500"/>
            <a:ext cx="2800350" cy="177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Obrázek 9" descr="UlozeniProgramu_roletovaNabidka_Okno2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75" y="3571875"/>
            <a:ext cx="3878263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Šipka ohnutá nahoru 10"/>
          <p:cNvSpPr/>
          <p:nvPr/>
        </p:nvSpPr>
        <p:spPr>
          <a:xfrm rot="16200000" flipH="1">
            <a:off x="6072188" y="4214813"/>
            <a:ext cx="1643062" cy="500062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26C53-B827-4F55-BE32-AD46539B2849}" type="slidenum">
              <a:rPr lang="cs-CZ" smtClean="0"/>
              <a:pPr>
                <a:defRPr/>
              </a:pPr>
              <a:t>11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Uložení programu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7411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006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2. Způsob – tlačítkem z lišty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b="1" smtClean="0"/>
              <a:t>1. Krok</a:t>
            </a:r>
          </a:p>
          <a:p>
            <a:pPr eaLnBrk="1" hangingPunct="1">
              <a:buFont typeface="Wingdings 2" pitchFamily="18" charset="2"/>
              <a:buNone/>
            </a:pPr>
            <a:endParaRPr lang="cs-CZ" sz="1400" b="1" smtClean="0"/>
          </a:p>
          <a:p>
            <a:pPr eaLnBrk="1" hangingPunct="1">
              <a:buFont typeface="Wingdings 2" pitchFamily="18" charset="2"/>
              <a:buNone/>
            </a:pPr>
            <a:endParaRPr lang="cs-CZ" sz="1400" b="1" smtClean="0"/>
          </a:p>
          <a:p>
            <a:pPr eaLnBrk="1" hangingPunct="1">
              <a:buFont typeface="Wingdings 2" pitchFamily="18" charset="2"/>
              <a:buNone/>
            </a:pPr>
            <a:endParaRPr lang="cs-CZ" sz="1400" b="1" smtClean="0"/>
          </a:p>
          <a:p>
            <a:pPr eaLnBrk="1" hangingPunct="1">
              <a:buFont typeface="Wingdings 2" pitchFamily="18" charset="2"/>
              <a:buNone/>
            </a:pPr>
            <a:endParaRPr lang="cs-CZ" sz="1400" b="1" smtClean="0"/>
          </a:p>
          <a:p>
            <a:pPr eaLnBrk="1" hangingPunct="1">
              <a:buFont typeface="Wingdings 2" pitchFamily="18" charset="2"/>
              <a:buNone/>
            </a:pPr>
            <a:endParaRPr lang="cs-CZ" sz="1400" b="1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b="1" smtClean="0"/>
              <a:t>2.  a 3. Krok -</a:t>
            </a:r>
            <a:r>
              <a:rPr lang="cs-CZ" sz="1400" smtClean="0"/>
              <a:t> stejný jako na předchozím slidu</a:t>
            </a:r>
            <a:endParaRPr lang="cs-CZ" sz="1400" b="1" smtClean="0"/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3. Způsob – klávesová zkratka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				</a:t>
            </a:r>
            <a:r>
              <a:rPr lang="cs-CZ" sz="1400" b="1" smtClean="0"/>
              <a:t>1. Krok</a:t>
            </a:r>
            <a:r>
              <a:rPr lang="cs-CZ" sz="2400" smtClean="0"/>
              <a:t>	</a:t>
            </a:r>
            <a:r>
              <a:rPr lang="cs-CZ" sz="2400" b="1" smtClean="0"/>
              <a:t> </a:t>
            </a:r>
            <a:r>
              <a:rPr lang="cs-CZ" b="1" smtClean="0"/>
              <a:t>Ctrl + S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b="1" smtClean="0"/>
              <a:t>2.  a 3. Krok -</a:t>
            </a:r>
            <a:r>
              <a:rPr lang="cs-CZ" sz="1400" smtClean="0"/>
              <a:t> stejný jako na předchozím slidu</a:t>
            </a:r>
            <a:endParaRPr lang="cs-CZ" sz="1400" b="1" smtClean="0"/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Pozn. Pomocí kroku 1 v 2. a 3. způsobu ukládání lze program i průběžně ukládat!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</p:txBody>
      </p:sp>
      <p:pic>
        <p:nvPicPr>
          <p:cNvPr id="17412" name="Obrázek 4" descr="UlozeniProgramu_tlacitkemZlisty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2143125"/>
            <a:ext cx="45529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E73CD-7736-4127-A60D-5D29138A7185}" type="slidenum">
              <a:rPr lang="cs-CZ" smtClean="0"/>
              <a:pPr>
                <a:defRPr/>
              </a:pPr>
              <a:t>12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Otevření programu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8435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1. Způsob – z úvodního okna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</p:txBody>
      </p:sp>
      <p:pic>
        <p:nvPicPr>
          <p:cNvPr id="18436" name="Obrázek 6" descr="OtevreniProgramuCast1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928813"/>
            <a:ext cx="33051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Obrázek 7" descr="OtevreniProgramuCast1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75" y="3214688"/>
            <a:ext cx="330517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Obrázek 8" descr="OtevreniProgramuCast13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" y="4572000"/>
            <a:ext cx="32956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hnutá šipka 10"/>
          <p:cNvSpPr/>
          <p:nvPr/>
        </p:nvSpPr>
        <p:spPr>
          <a:xfrm rot="5400000" flipV="1">
            <a:off x="3643313" y="2214563"/>
            <a:ext cx="500062" cy="1071562"/>
          </a:xfrm>
          <a:prstGeom prst="bentArrow">
            <a:avLst>
              <a:gd name="adj1" fmla="val 18535"/>
              <a:gd name="adj2" fmla="val 31464"/>
              <a:gd name="adj3" fmla="val 25000"/>
              <a:gd name="adj4" fmla="val 3082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>
              <a:solidFill>
                <a:schemeClr val="tx1"/>
              </a:solidFill>
            </a:endParaRPr>
          </a:p>
        </p:txBody>
      </p:sp>
      <p:sp>
        <p:nvSpPr>
          <p:cNvPr id="12" name="Ohnutá šipka 11"/>
          <p:cNvSpPr/>
          <p:nvPr/>
        </p:nvSpPr>
        <p:spPr>
          <a:xfrm rot="5400000" flipV="1">
            <a:off x="2071688" y="3643313"/>
            <a:ext cx="500062" cy="1071562"/>
          </a:xfrm>
          <a:prstGeom prst="bentArrow">
            <a:avLst>
              <a:gd name="adj1" fmla="val 18535"/>
              <a:gd name="adj2" fmla="val 31464"/>
              <a:gd name="adj3" fmla="val 25000"/>
              <a:gd name="adj4" fmla="val 3082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>
              <a:solidFill>
                <a:schemeClr val="tx1"/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8947A2-77E3-422C-BC89-7A3CF485682E}" type="slidenum">
              <a:rPr lang="cs-CZ" smtClean="0"/>
              <a:pPr>
                <a:defRPr/>
              </a:pPr>
              <a:t>13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Otevření programu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9459" name="Zástupný symbol pro obsah 4"/>
          <p:cNvSpPr>
            <a:spLocks noGrp="1"/>
          </p:cNvSpPr>
          <p:nvPr>
            <p:ph idx="1"/>
          </p:nvPr>
        </p:nvSpPr>
        <p:spPr>
          <a:xfrm>
            <a:off x="500063" y="1214438"/>
            <a:ext cx="8183562" cy="471487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2. Způsob – z roletové nabídky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			  </a:t>
            </a:r>
            <a:r>
              <a:rPr lang="cs-CZ" sz="1400" b="1" smtClean="0"/>
              <a:t> 2.krok</a:t>
            </a:r>
          </a:p>
          <a:p>
            <a:pPr eaLnBrk="1" hangingPunct="1">
              <a:buFont typeface="Wingdings 2" pitchFamily="18" charset="2"/>
              <a:buNone/>
            </a:pPr>
            <a:endParaRPr lang="cs-CZ" sz="14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b="1" smtClean="0"/>
              <a:t>1. krok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z="1400" smtClean="0"/>
          </a:p>
          <a:p>
            <a:pPr eaLnBrk="1" hangingPunct="1">
              <a:buFont typeface="Wingdings 2" pitchFamily="18" charset="2"/>
              <a:buNone/>
            </a:pPr>
            <a:endParaRPr lang="cs-CZ" sz="1400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</p:txBody>
      </p:sp>
      <p:pic>
        <p:nvPicPr>
          <p:cNvPr id="19460" name="Obrázek 5" descr="OtevreniProgramu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2428875"/>
            <a:ext cx="152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Obrázek 8" descr="OtevreniProgramu_AdresarOkn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928813"/>
            <a:ext cx="5010150" cy="373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Šipka doprava 9"/>
          <p:cNvSpPr/>
          <p:nvPr/>
        </p:nvSpPr>
        <p:spPr>
          <a:xfrm>
            <a:off x="2500313" y="3286125"/>
            <a:ext cx="928687" cy="214313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6E410-C7B2-4C1A-A939-59117AE7BB0C}" type="slidenum">
              <a:rPr lang="cs-CZ" smtClean="0"/>
              <a:pPr>
                <a:defRPr/>
              </a:pPr>
              <a:t>14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Otevření programu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0483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3. Způsob – tlačítkem z lišty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b="1" smtClean="0"/>
              <a:t>1.krok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z="14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b="1" smtClean="0"/>
              <a:t>2. krok </a:t>
            </a:r>
            <a:r>
              <a:rPr lang="cs-CZ" sz="1400" smtClean="0"/>
              <a:t>– stejný jako na předchozím slidu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4. Způsob – klávesová zkratka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mtClean="0"/>
              <a:t>			</a:t>
            </a:r>
            <a:r>
              <a:rPr lang="cs-CZ" sz="1400" b="1" smtClean="0"/>
              <a:t>1. krok</a:t>
            </a:r>
            <a:r>
              <a:rPr lang="cs-CZ" smtClean="0"/>
              <a:t>	</a:t>
            </a:r>
            <a:r>
              <a:rPr lang="cs-CZ" b="1" smtClean="0"/>
              <a:t>Ctrl + O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b="1" smtClean="0"/>
              <a:t>			</a:t>
            </a:r>
            <a:r>
              <a:rPr lang="cs-CZ" sz="1400" b="1" smtClean="0"/>
              <a:t>2. krok</a:t>
            </a:r>
            <a:r>
              <a:rPr lang="cs-CZ" sz="1400" smtClean="0"/>
              <a:t> – stejný jako na předchozím slidu</a:t>
            </a:r>
            <a:r>
              <a:rPr lang="cs-CZ" sz="1400" b="1" smtClean="0"/>
              <a:t>  </a:t>
            </a:r>
            <a:endParaRPr lang="cs-CZ" b="1" smtClean="0"/>
          </a:p>
        </p:txBody>
      </p:sp>
      <p:pic>
        <p:nvPicPr>
          <p:cNvPr id="20484" name="Obrázek 6" descr="OtevreniProgramu3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2143125"/>
            <a:ext cx="46863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54D92-0CCB-4649-81A1-8F3B03E0F275}" type="slidenum">
              <a:rPr lang="cs-CZ" smtClean="0"/>
              <a:pPr>
                <a:defRPr/>
              </a:pPr>
              <a:t>15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Simple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Text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1507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/>
            <a:r>
              <a:rPr lang="cs-CZ" sz="2400" smtClean="0"/>
              <a:t>Textová pole, která jsou takto označena,</a:t>
            </a:r>
          </a:p>
          <a:p>
            <a:pPr eaLnBrk="1" hangingPunct="1"/>
            <a:endParaRPr lang="cs-CZ" sz="24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	podporují tzv. Simple Text.</a:t>
            </a:r>
          </a:p>
          <a:p>
            <a:pPr eaLnBrk="1" hangingPunct="1">
              <a:buFont typeface="Wingdings 2" pitchFamily="18" charset="2"/>
              <a:buNone/>
            </a:pPr>
            <a:endParaRPr lang="cs-CZ" sz="2400" smtClean="0"/>
          </a:p>
          <a:p>
            <a:pPr eaLnBrk="1" hangingPunct="1"/>
            <a:r>
              <a:rPr lang="cs-CZ" sz="2400" smtClean="0"/>
              <a:t>Mohou zde být napsána pouze velká a malá písmena A-Z, číslice 0-9, interpunkce a symboly.</a:t>
            </a:r>
          </a:p>
        </p:txBody>
      </p:sp>
      <p:pic>
        <p:nvPicPr>
          <p:cNvPr id="21508" name="Obrázek 4" descr="TextovePole_SimpleTex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1785938"/>
            <a:ext cx="233521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Obrázek 4" descr="SimpleText.png"/>
          <p:cNvPicPr>
            <a:picLocks noChangeAspect="1" noChangeArrowheads="1"/>
          </p:cNvPicPr>
          <p:nvPr/>
        </p:nvPicPr>
        <p:blipFill>
          <a:blip r:embed="rId3"/>
          <a:srcRect l="21516" t="43079" r="35033" b="43855"/>
          <a:stretch>
            <a:fillRect/>
          </a:stretch>
        </p:blipFill>
        <p:spPr bwMode="auto">
          <a:xfrm>
            <a:off x="1428750" y="3929063"/>
            <a:ext cx="6515100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Šipka ohnutá nahoru 6"/>
          <p:cNvSpPr/>
          <p:nvPr/>
        </p:nvSpPr>
        <p:spPr>
          <a:xfrm rot="16200000" flipH="1">
            <a:off x="4714876" y="1643062"/>
            <a:ext cx="214312" cy="500063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7F48A7-73E8-4D44-9FC5-30B180FF2BB9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Výčet programovacích bloků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2531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00625"/>
          </a:xfrm>
        </p:spPr>
        <p:txBody>
          <a:bodyPr/>
          <a:lstStyle/>
          <a:p>
            <a:pPr eaLnBrk="1" hangingPunct="1"/>
            <a:r>
              <a:rPr lang="cs-CZ" sz="2400" smtClean="0"/>
              <a:t>Programovací paleta je rozdělena na tři části:</a:t>
            </a:r>
          </a:p>
          <a:p>
            <a:pPr lvl="3" eaLnBrk="1" hangingPunct="1"/>
            <a:r>
              <a:rPr lang="cs-CZ" sz="1500" i="1" smtClean="0"/>
              <a:t>Common</a:t>
            </a:r>
            <a:r>
              <a:rPr lang="cs-CZ" sz="1500" smtClean="0"/>
              <a:t> paleta</a:t>
            </a:r>
          </a:p>
          <a:p>
            <a:pPr lvl="3" eaLnBrk="1" hangingPunct="1"/>
            <a:r>
              <a:rPr lang="cs-CZ" sz="1500" i="1" smtClean="0"/>
              <a:t>Complete</a:t>
            </a:r>
            <a:r>
              <a:rPr lang="cs-CZ" sz="1500" smtClean="0"/>
              <a:t> paleta</a:t>
            </a:r>
          </a:p>
          <a:p>
            <a:pPr lvl="3" eaLnBrk="1" hangingPunct="1"/>
            <a:r>
              <a:rPr lang="cs-CZ" sz="1500" i="1" smtClean="0"/>
              <a:t>Custom</a:t>
            </a:r>
            <a:r>
              <a:rPr lang="cs-CZ" sz="1500" smtClean="0"/>
              <a:t> paleta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2000" b="1" i="1" smtClean="0"/>
              <a:t>Common</a:t>
            </a:r>
            <a:r>
              <a:rPr lang="cs-CZ" sz="2000" b="1" smtClean="0"/>
              <a:t> paleta</a:t>
            </a:r>
          </a:p>
          <a:p>
            <a:pPr eaLnBrk="1" hangingPunct="1"/>
            <a:r>
              <a:rPr lang="cs-CZ" sz="2000" smtClean="0"/>
              <a:t>Obsahuje nejpoužívanější bloky</a:t>
            </a:r>
          </a:p>
          <a:p>
            <a:pPr eaLnBrk="1" hangingPunct="1"/>
            <a:r>
              <a:rPr lang="cs-CZ" sz="2000" smtClean="0"/>
              <a:t>Nastavena jako výchozí bod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2000" b="1" i="1" smtClean="0"/>
              <a:t>Complete</a:t>
            </a:r>
            <a:r>
              <a:rPr lang="cs-CZ" sz="2000" b="1" smtClean="0"/>
              <a:t> paleta</a:t>
            </a:r>
          </a:p>
          <a:p>
            <a:pPr eaLnBrk="1" hangingPunct="1"/>
            <a:r>
              <a:rPr lang="cs-CZ" sz="2000" smtClean="0"/>
              <a:t>Obsahuje kompletně všechny programovací bloky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2000" b="1" i="1" smtClean="0"/>
              <a:t>Custom</a:t>
            </a:r>
            <a:r>
              <a:rPr lang="cs-CZ" sz="2000" b="1" smtClean="0"/>
              <a:t> paleta</a:t>
            </a:r>
          </a:p>
          <a:p>
            <a:pPr eaLnBrk="1" hangingPunct="1"/>
            <a:r>
              <a:rPr lang="cs-CZ" sz="2000" smtClean="0"/>
              <a:t>Jsou zde vlastně vytvořené bloky a stažené z webu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40C1C2-FC18-495E-ADD5-32916434E8AC}" type="slidenum">
              <a:rPr lang="cs-CZ" smtClean="0"/>
              <a:pPr>
                <a:defRPr/>
              </a:pPr>
              <a:t>17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</a:t>
            </a:r>
            <a:endParaRPr lang="cs-CZ" i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3555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Move </a:t>
            </a:r>
            <a:r>
              <a:rPr lang="cs-CZ" sz="2400" b="1" smtClean="0"/>
              <a:t>blok</a:t>
            </a:r>
          </a:p>
          <a:p>
            <a:pPr lvl="1" eaLnBrk="1" hangingPunct="1"/>
            <a:r>
              <a:rPr lang="cs-CZ" sz="2000" smtClean="0"/>
              <a:t>Uvádí motory do pohybu</a:t>
            </a:r>
          </a:p>
          <a:p>
            <a:pPr lvl="1" eaLnBrk="1" hangingPunct="1"/>
            <a:r>
              <a:rPr lang="cs-CZ" sz="2000" smtClean="0"/>
              <a:t>Zapíná svítidla</a:t>
            </a:r>
          </a:p>
          <a:p>
            <a:pPr lvl="1" eaLnBrk="1" hangingPunct="1">
              <a:buFont typeface="Verdana" pitchFamily="34" charset="0"/>
              <a:buNone/>
            </a:pPr>
            <a:endParaRPr lang="cs-CZ" sz="800" smtClean="0"/>
          </a:p>
          <a:p>
            <a:pPr eaLnBrk="1" hangingPunct="1"/>
            <a:r>
              <a:rPr lang="cs-CZ" sz="2400" smtClean="0"/>
              <a:t>Takto vypadá blok na programovací ploše: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r>
              <a:rPr lang="cs-CZ" smtClean="0"/>
              <a:t> </a:t>
            </a:r>
          </a:p>
        </p:txBody>
      </p:sp>
      <p:pic>
        <p:nvPicPr>
          <p:cNvPr id="23556" name="Obrázek 22" descr="CommnonBlocksPalette.png"/>
          <p:cNvPicPr>
            <a:picLocks noChangeAspect="1" noChangeArrowheads="1"/>
          </p:cNvPicPr>
          <p:nvPr/>
        </p:nvPicPr>
        <p:blipFill>
          <a:blip r:embed="rId2"/>
          <a:srcRect l="7004" t="17773" r="87903" b="73323"/>
          <a:stretch>
            <a:fillRect/>
          </a:stretch>
        </p:blipFill>
        <p:spPr bwMode="auto">
          <a:xfrm>
            <a:off x="4572000" y="1571625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Obrázek 8" descr="MoveBlockPopi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214688"/>
            <a:ext cx="20955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D02A78-8EBE-4B6F-B523-3ECA9F069D44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</a:t>
            </a:r>
            <a:endParaRPr lang="cs-CZ" i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4579" name="Zástupný symbol pro obsah 4"/>
          <p:cNvSpPr>
            <a:spLocks noGrp="1"/>
          </p:cNvSpPr>
          <p:nvPr>
            <p:ph idx="1"/>
          </p:nvPr>
        </p:nvSpPr>
        <p:spPr>
          <a:xfrm>
            <a:off x="500063" y="1143000"/>
            <a:ext cx="8183562" cy="5286375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Move </a:t>
            </a:r>
            <a:r>
              <a:rPr lang="cs-CZ" sz="2400" b="1" smtClean="0"/>
              <a:t>blok</a:t>
            </a:r>
          </a:p>
          <a:p>
            <a:pPr eaLnBrk="1" hangingPunct="1"/>
            <a:r>
              <a:rPr lang="cs-CZ" sz="2000" smtClean="0"/>
              <a:t>Konfigurační panel:</a:t>
            </a:r>
          </a:p>
          <a:p>
            <a:pPr eaLnBrk="1" hangingPunct="1"/>
            <a:endParaRPr lang="cs-CZ" sz="2400" smtClean="0"/>
          </a:p>
          <a:p>
            <a:pPr eaLnBrk="1" hangingPunct="1"/>
            <a:endParaRPr lang="cs-CZ" sz="2400" smtClean="0"/>
          </a:p>
          <a:p>
            <a:pPr eaLnBrk="1" hangingPunct="1"/>
            <a:endParaRPr lang="cs-CZ" sz="240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cs-CZ" sz="1400" smtClean="0"/>
              <a:t>1. Výběr portů do kterých budou připojeny motory. Pokud vyberete dva porty, jako je na obrázku, tak motory zapojené do těchto portů budou synchronizované. Pokud vyberete tři porty, tak budou synchronizované v portech B a C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cs-CZ" sz="1400" smtClean="0"/>
              <a:t>2. Výběr směru otáčení motoru – dopředu, dozadu, zastavení s resetováním motoru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cs-CZ" sz="1400" smtClean="0"/>
              <a:t>3. Vyberte příslušné porty motorů a posuvníkem nastavíte zakřivení dráhy při otáčení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cs-CZ" sz="1400" smtClean="0"/>
              <a:t>4. Nastavení výkonu motoru pomocí posuvníku nebo přímo napsáním hodnoty do textového pole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cs-CZ" sz="1400" smtClean="0"/>
              <a:t>5. Nastavení trvání otáčeni motoru – neomezené, čas v sekundách, počet celých otáček nebo úhel natočení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cs-CZ" sz="1400" smtClean="0"/>
              <a:t>6. Výběr, zda budou motory zabržděny nebo poběží dál po dokončení jejich akce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cs-CZ" sz="1400" smtClean="0"/>
              <a:t>7. Zde se zobrazuje o kolik stupňů nebo otáček se motor otočil. Stiskutím resetovacího tlačítka dojde k vynulování hodnot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cs-CZ" sz="2400" smtClean="0"/>
              <a:t> 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cs-CZ" sz="2400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r>
              <a:rPr lang="cs-CZ" smtClean="0"/>
              <a:t> </a:t>
            </a:r>
          </a:p>
        </p:txBody>
      </p:sp>
      <p:pic>
        <p:nvPicPr>
          <p:cNvPr id="24580" name="Obrázek 5" descr="MoveBlockConfigPanel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1928813"/>
            <a:ext cx="6192838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C31EC-7916-43BF-B9FC-72ADEA2D1C74}" type="slidenum">
              <a:rPr lang="cs-CZ" smtClean="0"/>
              <a:pPr>
                <a:defRPr/>
              </a:pPr>
              <a:t>19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</a:t>
            </a:r>
            <a:endParaRPr lang="cs-CZ" i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5603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Record/Play </a:t>
            </a:r>
            <a:r>
              <a:rPr lang="cs-CZ" sz="2400" b="1" smtClean="0"/>
              <a:t>blok</a:t>
            </a:r>
          </a:p>
          <a:p>
            <a:pPr lvl="1" eaLnBrk="1" hangingPunct="1"/>
            <a:r>
              <a:rPr lang="cs-CZ" sz="2000" smtClean="0"/>
              <a:t>Umožňuje robota naprogramovat fyzickým pohybem a pak nahraný pohyb zopakovat</a:t>
            </a:r>
          </a:p>
          <a:p>
            <a:pPr lvl="1" eaLnBrk="1" hangingPunct="1">
              <a:buFont typeface="Verdana" pitchFamily="34" charset="0"/>
              <a:buNone/>
            </a:pPr>
            <a:endParaRPr lang="cs-CZ" sz="800" smtClean="0"/>
          </a:p>
          <a:p>
            <a:pPr eaLnBrk="1" hangingPunct="1"/>
            <a:r>
              <a:rPr lang="cs-CZ" sz="2400" smtClean="0"/>
              <a:t>Takto vypadá blok na programovací ploše:</a:t>
            </a:r>
          </a:p>
          <a:p>
            <a:pPr lvl="1" eaLnBrk="1" hangingPunct="1">
              <a:buFont typeface="Verdana" pitchFamily="34" charset="0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</p:txBody>
      </p:sp>
      <p:pic>
        <p:nvPicPr>
          <p:cNvPr id="25604" name="Obrázek 22" descr="CommnonBlocksPalette.png"/>
          <p:cNvPicPr>
            <a:picLocks noChangeAspect="1" noChangeArrowheads="1"/>
          </p:cNvPicPr>
          <p:nvPr/>
        </p:nvPicPr>
        <p:blipFill>
          <a:blip r:embed="rId2"/>
          <a:srcRect l="6828" t="6541" r="88261" b="84528"/>
          <a:stretch>
            <a:fillRect/>
          </a:stretch>
        </p:blipFill>
        <p:spPr bwMode="auto">
          <a:xfrm>
            <a:off x="4929188" y="928688"/>
            <a:ext cx="781050" cy="79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Obrázek 7" descr="Record_PlayBlock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3286125"/>
            <a:ext cx="39084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0D37B4-65F5-4FB9-BA3D-889EF7C927FF}" type="slidenum">
              <a:rPr lang="cs-CZ" smtClean="0"/>
              <a:pPr>
                <a:defRPr/>
              </a:pPr>
              <a:t>20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</a:t>
            </a:r>
            <a:endParaRPr lang="cs-CZ" i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6627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357813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Record/Play </a:t>
            </a:r>
            <a:r>
              <a:rPr lang="cs-CZ" sz="2400" b="1" smtClean="0"/>
              <a:t>blok</a:t>
            </a:r>
          </a:p>
          <a:p>
            <a:pPr eaLnBrk="1" hangingPunct="1"/>
            <a:r>
              <a:rPr lang="cs-CZ" sz="2000" smtClean="0"/>
              <a:t>Konfigurační panel v režimu nahrávání:</a:t>
            </a:r>
          </a:p>
          <a:p>
            <a:pPr eaLnBrk="1" hangingPunct="1">
              <a:buFont typeface="Wingdings 2" pitchFamily="18" charset="2"/>
              <a:buNone/>
            </a:pPr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endParaRPr lang="cs-CZ" sz="14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1. Textové pole pro pojmenování nahraného pohybu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2. Výběr portů s připojenými motory u kterých má být zaznamenán jejich pohyb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3. Nastavení doby zaznamenávání pohybu v sekundách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/>
            <a:r>
              <a:rPr lang="cs-CZ" sz="2000" smtClean="0"/>
              <a:t>Konfigurační panel v režimu přehrávání: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mtClean="0"/>
              <a:t> 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1. Napište název nahrané akce a soubory, které byly uloženy v NXT kostce, se objeví v sekci </a:t>
            </a:r>
            <a:r>
              <a:rPr lang="cs-CZ" sz="1400" i="1" smtClean="0"/>
              <a:t>File</a:t>
            </a:r>
            <a:r>
              <a:rPr lang="cs-CZ" sz="1400" smtClean="0"/>
              <a:t> v abecedním seznamu a vy si vyberete tu, kterou chcete zopakovat.   </a:t>
            </a:r>
          </a:p>
        </p:txBody>
      </p:sp>
      <p:pic>
        <p:nvPicPr>
          <p:cNvPr id="26628" name="Obrázek 7" descr="Record_PlayBlockConFig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2143125"/>
            <a:ext cx="33147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Obrázek 8" descr="Record_PlayBlockConFig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4643438"/>
            <a:ext cx="33051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64841E-F11E-4EDE-882F-3885A79BB4A9}" type="slidenum">
              <a:rPr lang="cs-CZ" smtClean="0"/>
              <a:pPr>
                <a:defRPr/>
              </a:pPr>
              <a:t>21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</a:t>
            </a:r>
            <a:endParaRPr lang="cs-CZ" i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7651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Sound </a:t>
            </a:r>
            <a:r>
              <a:rPr lang="cs-CZ" sz="2400" b="1" smtClean="0"/>
              <a:t>blok</a:t>
            </a:r>
          </a:p>
          <a:p>
            <a:pPr lvl="1" eaLnBrk="1" hangingPunct="1"/>
            <a:r>
              <a:rPr lang="cs-CZ" sz="2000" smtClean="0"/>
              <a:t>Umožňuje přehrát zvuky z NXT kostky</a:t>
            </a:r>
          </a:p>
          <a:p>
            <a:pPr lvl="1" eaLnBrk="1" hangingPunct="1"/>
            <a:endParaRPr lang="cs-CZ" sz="800" smtClean="0"/>
          </a:p>
          <a:p>
            <a:pPr eaLnBrk="1" hangingPunct="1"/>
            <a:r>
              <a:rPr lang="cs-CZ" sz="2400" smtClean="0"/>
              <a:t>Takto vypadá blok na programovací ploše: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mtClean="0"/>
              <a:t> </a:t>
            </a:r>
          </a:p>
        </p:txBody>
      </p:sp>
      <p:pic>
        <p:nvPicPr>
          <p:cNvPr id="27652" name="Obrázek 22" descr="CommnonBlocksPalette.png"/>
          <p:cNvPicPr>
            <a:picLocks noChangeAspect="1" noChangeArrowheads="1"/>
          </p:cNvPicPr>
          <p:nvPr/>
        </p:nvPicPr>
        <p:blipFill>
          <a:blip r:embed="rId2"/>
          <a:srcRect l="13199" t="6757" r="81819" b="84441"/>
          <a:stretch>
            <a:fillRect/>
          </a:stretch>
        </p:blipFill>
        <p:spPr bwMode="auto">
          <a:xfrm>
            <a:off x="6357938" y="1285875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Obrázek 6" descr="SoundBlock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13" y="2857500"/>
            <a:ext cx="26003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C587E4-93E9-458F-AE87-9F6254F1E814}" type="slidenum">
              <a:rPr lang="cs-CZ" smtClean="0"/>
              <a:pPr>
                <a:defRPr/>
              </a:pPr>
              <a:t>22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</a:t>
            </a:r>
            <a:endParaRPr lang="cs-CZ" i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8675" name="Zástupný symbol pro obsah 4"/>
          <p:cNvSpPr>
            <a:spLocks noGrp="1"/>
          </p:cNvSpPr>
          <p:nvPr>
            <p:ph idx="1"/>
          </p:nvPr>
        </p:nvSpPr>
        <p:spPr>
          <a:xfrm>
            <a:off x="500063" y="1143000"/>
            <a:ext cx="8183562" cy="5429250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Sound </a:t>
            </a:r>
            <a:r>
              <a:rPr lang="cs-CZ" sz="2400" b="1" smtClean="0"/>
              <a:t>blok</a:t>
            </a:r>
          </a:p>
          <a:p>
            <a:pPr eaLnBrk="1" hangingPunct="1"/>
            <a:r>
              <a:rPr lang="cs-CZ" sz="2000" smtClean="0"/>
              <a:t>Konfigurační panel:</a:t>
            </a:r>
          </a:p>
          <a:p>
            <a:pPr eaLnBrk="1" hangingPunct="1"/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1. Výběr mezi přehráním zvukového souboru nebo tónu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2. Výběr mezi přehráváním nebo zastavení přehrávání zvukového souboru nebo tónu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3. Nastavení hlasitosti pomocí posuvníku nebo napsáním přesné hodnoty do textového pole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4. Umožní přehrávání zvukového souboru pořád dokola znovu a znovu. Funkce „Wait for completion“ bude zašedlá a nedostupná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5a. Abecední seznam zvukových souborů, které jsou uloženy na pevném disku ve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 složce </a:t>
            </a:r>
            <a:r>
              <a:rPr lang="cs-CZ" sz="1400" i="1" smtClean="0"/>
              <a:t>Sound Files</a:t>
            </a:r>
            <a:r>
              <a:rPr lang="cs-CZ" sz="1400" smtClean="0"/>
              <a:t> programu LEGO MINDSTORMS NXT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5b. Je zde malá klávesnice představující tři oktávy na hudební stupnici. Textové pole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 nad klávesnicí zobrazuje notu, kterou jste stiskli na klávesnici pomocí myši nebo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 napsali z klávesnice. Dále je zde textové pole pro nastavení doby přehrávání tónu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6. Při zaškrtnutí bude následující blok vykonán až po přehrání celého zvukového souboru. Při nezaškrtnutí bude zvukový soubor hrát, zatímco pokračuje další blok.</a:t>
            </a:r>
          </a:p>
          <a:p>
            <a:pPr lvl="1" eaLnBrk="1" hangingPunct="1"/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mtClean="0"/>
              <a:t> </a:t>
            </a:r>
          </a:p>
        </p:txBody>
      </p:sp>
      <p:pic>
        <p:nvPicPr>
          <p:cNvPr id="28676" name="Obrázek 7" descr="SoundBlockConfigPanel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071688"/>
            <a:ext cx="587692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Obrázek 8" descr="SoundBlockConfigPanelb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5" y="1214438"/>
            <a:ext cx="257175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Přímá spojovací šipka 10"/>
          <p:cNvCxnSpPr>
            <a:endCxn id="9" idx="1"/>
          </p:cNvCxnSpPr>
          <p:nvPr/>
        </p:nvCxnSpPr>
        <p:spPr>
          <a:xfrm flipV="1">
            <a:off x="3143250" y="1638300"/>
            <a:ext cx="714375" cy="504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6B8D5D-160D-423C-9EA3-1210F5199F9A}" type="slidenum">
              <a:rPr lang="cs-CZ" smtClean="0"/>
              <a:pPr>
                <a:defRPr/>
              </a:pPr>
              <a:t>23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9699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Display </a:t>
            </a:r>
            <a:r>
              <a:rPr lang="cs-CZ" sz="2400" b="1" smtClean="0"/>
              <a:t>blok</a:t>
            </a:r>
          </a:p>
          <a:p>
            <a:pPr lvl="1" eaLnBrk="1" hangingPunct="1"/>
            <a:r>
              <a:rPr lang="cs-CZ" sz="2000" smtClean="0"/>
              <a:t>Slouží k zobrazení textu, ikon nebo vašich vytvořených obrázků na displeji NXT kostky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/>
            <a:r>
              <a:rPr lang="cs-CZ" sz="2400" smtClean="0"/>
              <a:t>Takto vypadá blok na programovací ploše: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</p:txBody>
      </p:sp>
      <p:pic>
        <p:nvPicPr>
          <p:cNvPr id="29700" name="Obrázek 26" descr="CommnonBlocksPalette.png"/>
          <p:cNvPicPr>
            <a:picLocks noChangeAspect="1" noChangeArrowheads="1"/>
          </p:cNvPicPr>
          <p:nvPr/>
        </p:nvPicPr>
        <p:blipFill>
          <a:blip r:embed="rId2"/>
          <a:srcRect l="19595" t="7114" r="75539" b="84775"/>
          <a:stretch>
            <a:fillRect/>
          </a:stretch>
        </p:blipFill>
        <p:spPr bwMode="auto">
          <a:xfrm>
            <a:off x="5214938" y="2071688"/>
            <a:ext cx="781050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Obrázek 6" descr="DisplayBlock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75" y="3571875"/>
            <a:ext cx="30289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0FDFBA-55D2-47BC-8080-6DAAAEEF8936}" type="slidenum">
              <a:rPr lang="cs-CZ" smtClean="0"/>
              <a:pPr>
                <a:defRPr/>
              </a:pPr>
              <a:t>24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0723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929188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Display </a:t>
            </a:r>
            <a:r>
              <a:rPr lang="cs-CZ" sz="2400" b="1" smtClean="0"/>
              <a:t>blok</a:t>
            </a:r>
          </a:p>
          <a:p>
            <a:pPr eaLnBrk="1" hangingPunct="1"/>
            <a:r>
              <a:rPr lang="cs-CZ" sz="2000" smtClean="0"/>
              <a:t>Konfigurační panel - </a:t>
            </a:r>
            <a:r>
              <a:rPr lang="cs-CZ" sz="2000" i="1" smtClean="0"/>
              <a:t>Image</a:t>
            </a:r>
            <a:r>
              <a:rPr lang="cs-CZ" sz="2000" smtClean="0"/>
              <a:t>:</a:t>
            </a:r>
          </a:p>
          <a:p>
            <a:pPr eaLnBrk="1" hangingPunct="1"/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1. Rozbalovací menu pro výběr obrázku, textu, vlastní kresby nebo resetování displeje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2. Při zatržení volby „Clear“ bude smazán obsah displeje NXT kostky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3a. Seznam obrázků, které mohou být zobrazeny na displeji. Při kliknutí na název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 obrázku bude v sekci </a:t>
            </a:r>
            <a:r>
              <a:rPr lang="cs-CZ" sz="1400" i="1" smtClean="0"/>
              <a:t>Position </a:t>
            </a:r>
            <a:r>
              <a:rPr lang="cs-CZ" sz="1400" smtClean="0"/>
              <a:t>ukázán náhled. Obrázky jsou uloženy na pevném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 disku ve složce </a:t>
            </a:r>
            <a:r>
              <a:rPr lang="cs-CZ" sz="1400" i="1" smtClean="0"/>
              <a:t>Image Files</a:t>
            </a:r>
            <a:r>
              <a:rPr lang="cs-CZ" sz="1400" smtClean="0"/>
              <a:t> programu LEGO MINDSTORMS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4a. Náhled na obrázek, jak bude umístěn na displeji NXT kostky. Pomocí myši můžete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 upravit umístění obrázku. Přesné nastavení pozice umožňují textová pole „X“ a „Y“.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 Pokud napíšete souřadnice (x,y) = (0,0), tak obrázek bude umístěn na levé a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 spodní hraně obrazovky </a:t>
            </a:r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</p:txBody>
      </p:sp>
      <p:pic>
        <p:nvPicPr>
          <p:cNvPr id="30724" name="Obrázek 5" descr="DisplayBlockConfigPanelA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2143125"/>
            <a:ext cx="5888037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3C98C6-B9B3-44C3-8337-F12EEB18CFDC}" type="slidenum">
              <a:rPr lang="cs-CZ" smtClean="0"/>
              <a:pPr>
                <a:defRPr/>
              </a:pPr>
              <a:t>25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1747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786313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Display </a:t>
            </a:r>
            <a:r>
              <a:rPr lang="cs-CZ" sz="2400" b="1" smtClean="0"/>
              <a:t>blok</a:t>
            </a:r>
          </a:p>
          <a:p>
            <a:pPr eaLnBrk="1" hangingPunct="1"/>
            <a:r>
              <a:rPr lang="cs-CZ" sz="2000" smtClean="0"/>
              <a:t>Konfigurační panel - </a:t>
            </a:r>
            <a:r>
              <a:rPr lang="cs-CZ" sz="2000" i="1" smtClean="0"/>
              <a:t>Text</a:t>
            </a:r>
            <a:r>
              <a:rPr lang="cs-CZ" sz="2000" smtClean="0"/>
              <a:t>:</a:t>
            </a:r>
          </a:p>
          <a:p>
            <a:pPr eaLnBrk="1" hangingPunct="1"/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3b. Textové pole pro vložení textu, který bude zobrazen na displeji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4b. Rozbalovací menu umožňuje zvolit číslo řádku, kde bude umístěn text. Přesnou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 startovní pozici textu lze nastavit textovými poli „X“ a „Y“. Pro souřadnice (x,y) =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 (0,0) bude text začínat v levém dolním rohu.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 </a:t>
            </a:r>
          </a:p>
          <a:p>
            <a:pPr eaLnBrk="1" hangingPunct="1">
              <a:buFont typeface="Wingdings 2" pitchFamily="18" charset="2"/>
              <a:buNone/>
            </a:pPr>
            <a:endParaRPr lang="cs-CZ" sz="2000" smtClean="0"/>
          </a:p>
          <a:p>
            <a:pPr eaLnBrk="1" hangingPunct="1"/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</p:txBody>
      </p:sp>
      <p:pic>
        <p:nvPicPr>
          <p:cNvPr id="31748" name="Obrázek 4" descr="DisplayBlockConfigPanel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2143125"/>
            <a:ext cx="58578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713A35-00C0-4003-B5DB-6B23F265E114}" type="slidenum">
              <a:rPr lang="cs-CZ" smtClean="0"/>
              <a:pPr>
                <a:defRPr/>
              </a:pPr>
              <a:t>26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2771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Display </a:t>
            </a:r>
            <a:r>
              <a:rPr lang="cs-CZ" sz="2400" b="1" smtClean="0"/>
              <a:t>blok</a:t>
            </a:r>
          </a:p>
          <a:p>
            <a:pPr eaLnBrk="1" hangingPunct="1"/>
            <a:r>
              <a:rPr lang="cs-CZ" sz="2000" smtClean="0"/>
              <a:t>Konfugurační panel – </a:t>
            </a:r>
            <a:r>
              <a:rPr lang="cs-CZ" sz="2000" i="1" smtClean="0"/>
              <a:t>Drawing</a:t>
            </a:r>
          </a:p>
          <a:p>
            <a:pPr eaLnBrk="1" hangingPunct="1"/>
            <a:endParaRPr lang="cs-CZ" sz="2000" i="1" smtClean="0"/>
          </a:p>
          <a:p>
            <a:pPr eaLnBrk="1" hangingPunct="1"/>
            <a:endParaRPr lang="cs-CZ" sz="2000" i="1" smtClean="0"/>
          </a:p>
          <a:p>
            <a:pPr eaLnBrk="1" hangingPunct="1"/>
            <a:endParaRPr lang="cs-CZ" sz="2000" i="1" smtClean="0"/>
          </a:p>
          <a:p>
            <a:pPr eaLnBrk="1" hangingPunct="1"/>
            <a:endParaRPr lang="cs-CZ" sz="2000" i="1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3c. Rozbalovací menu pro výběr typu tvaru, který budete chtít nakreslit. Na výběr je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 tečka, čára nebo kružnice.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4c. Pokud si vyberete kreslení tečky, tak vstupní textová pole „X“ a „Y“ určují pozici tečky na obrazovce. Napsáním souřadnic (x,y) = (0,0) bude tečka umístěna v levém dolním rohu.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Pokud vyberete kreslení čáry, tak se objeví další dvě vstupní textová pole, kde můžete nastavit umístění koncového bodu čáry. Startovní bod čáry by měl být definován v horních „X“ a „Y“ souřadnicích a koncový bod ve spodních „X“ a „Y“ souřadnicích.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	Pokud vyberete kreslení kružnice, tak se objeví doplňkové vstupní textové pole pro definování poloměru kružnice. Souřadnice „X“ a „Y“ definují umístěni středu kružnice na obrazovce.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</p:txBody>
      </p:sp>
      <p:pic>
        <p:nvPicPr>
          <p:cNvPr id="32772" name="Obrázek 6" descr="DisplayBlockConfigPanel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2143125"/>
            <a:ext cx="587851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BB5693-9256-449F-9EB4-B36D38EACF7A}" type="slidenum">
              <a:rPr lang="cs-CZ" smtClean="0"/>
              <a:pPr>
                <a:defRPr/>
              </a:pPr>
              <a:t>27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3795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Wait </a:t>
            </a:r>
            <a:r>
              <a:rPr lang="cs-CZ" sz="2400" b="1" smtClean="0"/>
              <a:t>blok</a:t>
            </a:r>
          </a:p>
          <a:p>
            <a:pPr lvl="1" eaLnBrk="1" hangingPunct="1"/>
            <a:r>
              <a:rPr lang="cs-CZ" sz="2000" smtClean="0"/>
              <a:t>Donutí robota čekat, dokud není splněna podmínka – následující blok je vykonán po splnění stanovené podmínky</a:t>
            </a:r>
          </a:p>
          <a:p>
            <a:pPr lvl="1" eaLnBrk="1" hangingPunct="1"/>
            <a:r>
              <a:rPr lang="cs-CZ" sz="2000" smtClean="0"/>
              <a:t>Obsahuje 5 bloků – čekání podle toho jaký je:</a:t>
            </a:r>
          </a:p>
          <a:p>
            <a:pPr lvl="2" eaLnBrk="1" hangingPunct="1"/>
            <a:r>
              <a:rPr lang="cs-CZ" sz="1800" smtClean="0"/>
              <a:t>Výstup časovače - </a:t>
            </a:r>
            <a:r>
              <a:rPr lang="cs-CZ" sz="1800" i="1" smtClean="0"/>
              <a:t>Timer</a:t>
            </a:r>
            <a:endParaRPr lang="cs-CZ" sz="1800" smtClean="0"/>
          </a:p>
          <a:p>
            <a:pPr lvl="2" eaLnBrk="1" hangingPunct="1"/>
            <a:r>
              <a:rPr lang="cs-CZ" sz="1800" smtClean="0"/>
              <a:t>Výstup dotykového senzoru - </a:t>
            </a:r>
            <a:r>
              <a:rPr lang="cs-CZ" sz="1800" i="1" smtClean="0"/>
              <a:t>Touch</a:t>
            </a:r>
            <a:endParaRPr lang="cs-CZ" sz="1800" smtClean="0"/>
          </a:p>
          <a:p>
            <a:pPr lvl="2" eaLnBrk="1" hangingPunct="1"/>
            <a:r>
              <a:rPr lang="cs-CZ" sz="1800" smtClean="0"/>
              <a:t>Výstup světelného senzoru - </a:t>
            </a:r>
            <a:r>
              <a:rPr lang="cs-CZ" sz="1800" i="1" smtClean="0"/>
              <a:t>Light</a:t>
            </a:r>
            <a:endParaRPr lang="cs-CZ" sz="1800" smtClean="0"/>
          </a:p>
          <a:p>
            <a:pPr lvl="2" eaLnBrk="1" hangingPunct="1"/>
            <a:r>
              <a:rPr lang="cs-CZ" sz="1800" smtClean="0"/>
              <a:t>Výstup zvukového senzoru - Sound</a:t>
            </a:r>
          </a:p>
          <a:p>
            <a:pPr lvl="2" eaLnBrk="1" hangingPunct="1"/>
            <a:r>
              <a:rPr lang="cs-CZ" sz="1800" smtClean="0"/>
              <a:t>Výstup ultrazvukového senzoru – </a:t>
            </a:r>
            <a:r>
              <a:rPr lang="cs-CZ" sz="1800" i="1" smtClean="0"/>
              <a:t>Distance</a:t>
            </a:r>
          </a:p>
          <a:p>
            <a:pPr eaLnBrk="1" hangingPunct="1"/>
            <a:r>
              <a:rPr lang="cs-CZ" sz="2000" smtClean="0"/>
              <a:t>Takto například vypadá </a:t>
            </a:r>
            <a:r>
              <a:rPr lang="cs-CZ" sz="2000" i="1" smtClean="0"/>
              <a:t>Wait</a:t>
            </a:r>
            <a:r>
              <a:rPr lang="cs-CZ" sz="2000" smtClean="0"/>
              <a:t> blok - </a:t>
            </a:r>
            <a:r>
              <a:rPr lang="cs-CZ" sz="2000" i="1" smtClean="0"/>
              <a:t>Touch</a:t>
            </a:r>
            <a:r>
              <a:rPr lang="cs-CZ" sz="2000" smtClean="0"/>
              <a:t> na programovací ploše:</a:t>
            </a:r>
          </a:p>
        </p:txBody>
      </p:sp>
      <p:pic>
        <p:nvPicPr>
          <p:cNvPr id="33796" name="Obrázek 29" descr="CommnonBlocksPalette.png"/>
          <p:cNvPicPr>
            <a:picLocks noChangeAspect="1" noChangeArrowheads="1"/>
          </p:cNvPicPr>
          <p:nvPr/>
        </p:nvPicPr>
        <p:blipFill>
          <a:blip r:embed="rId2"/>
          <a:srcRect l="26074" t="7198" r="69122" b="84631"/>
          <a:stretch>
            <a:fillRect/>
          </a:stretch>
        </p:blipFill>
        <p:spPr bwMode="auto">
          <a:xfrm>
            <a:off x="7643813" y="2357438"/>
            <a:ext cx="78105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Obrázek 6" descr="WaitBlockTouch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5072063"/>
            <a:ext cx="46767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8FEEB-F7BB-4092-9213-09226EFFE0BB}" type="slidenum">
              <a:rPr lang="cs-CZ" smtClean="0"/>
              <a:pPr>
                <a:defRPr/>
              </a:pPr>
              <a:t>28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4819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143500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Wait </a:t>
            </a:r>
            <a:r>
              <a:rPr lang="cs-CZ" sz="2400" b="1" smtClean="0"/>
              <a:t>blok - </a:t>
            </a:r>
            <a:r>
              <a:rPr lang="cs-CZ" sz="2400" b="1" i="1" smtClean="0"/>
              <a:t>Touch</a:t>
            </a:r>
            <a:endParaRPr lang="cs-CZ" sz="2400" b="1" smtClean="0"/>
          </a:p>
          <a:p>
            <a:pPr eaLnBrk="1" hangingPunct="1"/>
            <a:r>
              <a:rPr lang="cs-CZ" sz="2000" smtClean="0"/>
              <a:t>Pokud například vyberete </a:t>
            </a:r>
            <a:r>
              <a:rPr lang="cs-CZ" sz="2000" i="1" smtClean="0"/>
              <a:t>Touch Sensor</a:t>
            </a:r>
            <a:r>
              <a:rPr lang="cs-CZ" sz="2000" smtClean="0"/>
              <a:t>, tak program bude čekat, dokud nebude dotykový senzor stlačený, uvolněný nebo rychle stlačený-uvolněný a pak až bude vykonán další blok v programu.</a:t>
            </a:r>
          </a:p>
          <a:p>
            <a:pPr eaLnBrk="1" hangingPunct="1"/>
            <a:r>
              <a:rPr lang="cs-CZ" sz="2000" smtClean="0"/>
              <a:t>Příklad konfiguračního panelu pro </a:t>
            </a:r>
            <a:r>
              <a:rPr lang="cs-CZ" sz="2000" i="1" smtClean="0"/>
              <a:t>Wait </a:t>
            </a:r>
            <a:r>
              <a:rPr lang="cs-CZ" sz="2000" smtClean="0"/>
              <a:t>blok – </a:t>
            </a:r>
            <a:r>
              <a:rPr lang="cs-CZ" sz="2000" i="1" smtClean="0"/>
              <a:t>Touch</a:t>
            </a:r>
            <a:r>
              <a:rPr lang="cs-CZ" sz="2000" smtClean="0"/>
              <a:t>:</a:t>
            </a:r>
          </a:p>
          <a:p>
            <a:pPr eaLnBrk="1" hangingPunct="1">
              <a:buFont typeface="Wingdings 2" pitchFamily="18" charset="2"/>
              <a:buNone/>
            </a:pPr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endParaRPr lang="cs-CZ" sz="16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1. Výběr portu, do kterého je senzor připojen v NXT kostce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2. Výběr podmínky při jejichž splnění bude program pokračovat dále. </a:t>
            </a:r>
          </a:p>
          <a:p>
            <a:pPr lvl="1" eaLnBrk="1" hangingPunct="1"/>
            <a:r>
              <a:rPr lang="cs-CZ" sz="1400" i="1" smtClean="0"/>
              <a:t>Bumped</a:t>
            </a:r>
            <a:r>
              <a:rPr lang="cs-CZ" sz="1400" smtClean="0"/>
              <a:t> – Rychlé stlačení a uvolnění dotykového senzoru</a:t>
            </a:r>
          </a:p>
          <a:p>
            <a:pPr lvl="1" eaLnBrk="1" hangingPunct="1"/>
            <a:r>
              <a:rPr lang="cs-CZ" sz="1400" i="1" smtClean="0"/>
              <a:t>Pressed – </a:t>
            </a:r>
            <a:r>
              <a:rPr lang="cs-CZ" sz="1400" smtClean="0"/>
              <a:t>Dotykový senzor je stlačený</a:t>
            </a:r>
          </a:p>
          <a:p>
            <a:pPr lvl="1" eaLnBrk="1" hangingPunct="1"/>
            <a:r>
              <a:rPr lang="cs-CZ" sz="1400" i="1" smtClean="0"/>
              <a:t>Released – </a:t>
            </a:r>
            <a:r>
              <a:rPr lang="cs-CZ" sz="1400" smtClean="0"/>
              <a:t>Dotykový senzor je uvolněný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3. Textové pole zajišťující zpětnou vazbu při testování dotykového senzoru. Pokud je senzor aktivní, bude zde zobrazeno číslo 1.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 </a:t>
            </a:r>
            <a:r>
              <a:rPr lang="cs-CZ" sz="2000" smtClean="0"/>
              <a:t> </a:t>
            </a:r>
          </a:p>
        </p:txBody>
      </p:sp>
      <p:pic>
        <p:nvPicPr>
          <p:cNvPr id="34820" name="Obrázek 7" descr="WaitBlockTouchConfigPanel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3429000"/>
            <a:ext cx="5849938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C139F-99CA-43D1-B055-4EBC6E156730}" type="slidenum">
              <a:rPr lang="cs-CZ" smtClean="0"/>
              <a:pPr>
                <a:defRPr/>
              </a:pPr>
              <a:t>29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5843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143500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Wait </a:t>
            </a:r>
            <a:r>
              <a:rPr lang="cs-CZ" sz="2400" b="1" smtClean="0"/>
              <a:t>blok</a:t>
            </a:r>
          </a:p>
          <a:p>
            <a:pPr eaLnBrk="1" hangingPunct="1"/>
            <a:r>
              <a:rPr lang="cs-CZ" sz="2000" smtClean="0"/>
              <a:t>Zbylé </a:t>
            </a:r>
            <a:r>
              <a:rPr lang="cs-CZ" sz="2000" i="1" smtClean="0"/>
              <a:t>Wait </a:t>
            </a:r>
            <a:r>
              <a:rPr lang="cs-CZ" sz="2000" smtClean="0"/>
              <a:t>bloky fungují obdobným způsobem a i nastavení jejich konfiguračních panelů.</a:t>
            </a:r>
          </a:p>
          <a:p>
            <a:pPr eaLnBrk="1" hangingPunct="1"/>
            <a:r>
              <a:rPr lang="cs-CZ" sz="2000" smtClean="0"/>
              <a:t>Pokud jste na programovací plochu umístili špatný </a:t>
            </a:r>
            <a:r>
              <a:rPr lang="cs-CZ" sz="2000" i="1" smtClean="0"/>
              <a:t>Wait</a:t>
            </a:r>
            <a:r>
              <a:rPr lang="cs-CZ" sz="2000" smtClean="0"/>
              <a:t> blok, tak to můžete napravit pomocí konfiguračního panelu.</a:t>
            </a:r>
          </a:p>
          <a:p>
            <a:pPr lvl="1" eaLnBrk="1" hangingPunct="1"/>
            <a:r>
              <a:rPr lang="cs-CZ" sz="1600" smtClean="0"/>
              <a:t>V sekci </a:t>
            </a:r>
            <a:r>
              <a:rPr lang="cs-CZ" sz="1600" i="1" smtClean="0"/>
              <a:t>Control </a:t>
            </a:r>
            <a:r>
              <a:rPr lang="cs-CZ" sz="1600" smtClean="0"/>
              <a:t> je roletové menu pro výběr mezi volbou </a:t>
            </a:r>
            <a:r>
              <a:rPr lang="cs-CZ" sz="1600" i="1" smtClean="0"/>
              <a:t>Sensor </a:t>
            </a:r>
            <a:r>
              <a:rPr lang="cs-CZ" sz="1600" smtClean="0"/>
              <a:t>a </a:t>
            </a:r>
            <a:r>
              <a:rPr lang="cs-CZ" sz="1600" i="1" smtClean="0"/>
              <a:t>Time</a:t>
            </a:r>
          </a:p>
          <a:p>
            <a:pPr lvl="1" eaLnBrk="1" hangingPunct="1"/>
            <a:r>
              <a:rPr lang="cs-CZ" sz="1600" smtClean="0"/>
              <a:t>Pokud zvolíte možnost </a:t>
            </a:r>
            <a:r>
              <a:rPr lang="cs-CZ" sz="1600" i="1" smtClean="0"/>
              <a:t>Sensor</a:t>
            </a:r>
            <a:r>
              <a:rPr lang="cs-CZ" sz="1600" smtClean="0"/>
              <a:t>, tak v sekci </a:t>
            </a:r>
            <a:r>
              <a:rPr lang="cs-CZ" sz="1600" i="1" smtClean="0"/>
              <a:t>Sensor </a:t>
            </a:r>
            <a:r>
              <a:rPr lang="cs-CZ" sz="1600" smtClean="0"/>
              <a:t>si pomocí roletového menu můžete vybrat požadovaný typ senzoru, který bude spouštěcím prvkem.</a:t>
            </a:r>
          </a:p>
          <a:p>
            <a:pPr lvl="1" eaLnBrk="1" hangingPunct="1"/>
            <a:r>
              <a:rPr lang="cs-CZ" sz="1600" smtClean="0"/>
              <a:t>Jak je vidět z obrázku níže, k dispozici je mnohem více senzorů než z palety </a:t>
            </a:r>
            <a:r>
              <a:rPr lang="cs-CZ" sz="1600" i="1" smtClean="0"/>
              <a:t>Common</a:t>
            </a:r>
            <a:endParaRPr lang="cs-CZ" sz="1600" smtClean="0"/>
          </a:p>
          <a:p>
            <a:pPr eaLnBrk="1" hangingPunct="1">
              <a:buFont typeface="Wingdings 2" pitchFamily="18" charset="2"/>
              <a:buNone/>
            </a:pPr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endParaRPr lang="cs-CZ" sz="16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400" smtClean="0"/>
              <a:t> </a:t>
            </a:r>
            <a:r>
              <a:rPr lang="cs-CZ" sz="2000" smtClean="0"/>
              <a:t> </a:t>
            </a:r>
          </a:p>
        </p:txBody>
      </p:sp>
      <p:pic>
        <p:nvPicPr>
          <p:cNvPr id="35844" name="Obrázek 4" descr="WaitBlockTouchVolbaSenzoru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4500563"/>
            <a:ext cx="5133975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A1423-12C4-4A3D-9F16-500D9DEC2B93}" type="slidenum">
              <a:rPr lang="cs-CZ" smtClean="0"/>
              <a:pPr>
                <a:defRPr/>
              </a:pPr>
              <a:t>30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6867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Loop </a:t>
            </a:r>
            <a:r>
              <a:rPr lang="cs-CZ" sz="2400" b="1" smtClean="0"/>
              <a:t>blok</a:t>
            </a:r>
          </a:p>
          <a:p>
            <a:pPr lvl="1" eaLnBrk="1" hangingPunct="1"/>
            <a:r>
              <a:rPr lang="cs-CZ" sz="2000" smtClean="0"/>
              <a:t>Vytvoří programovou smyčku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	 pro opakování určité sekvence kódu</a:t>
            </a:r>
          </a:p>
          <a:p>
            <a:pPr lvl="1" eaLnBrk="1" hangingPunct="1"/>
            <a:r>
              <a:rPr lang="cs-CZ" sz="2000" smtClean="0"/>
              <a:t>Délka opakování závisí na nastavené podmínce</a:t>
            </a:r>
          </a:p>
          <a:p>
            <a:pPr eaLnBrk="1" hangingPunct="1"/>
            <a:r>
              <a:rPr lang="cs-CZ" sz="2000" smtClean="0"/>
              <a:t>Takto například vypadá blok na programovací ploše pokud je nastaven na nekonečné opakování:</a:t>
            </a:r>
          </a:p>
          <a:p>
            <a:pPr eaLnBrk="1" hangingPunct="1">
              <a:buFont typeface="Wingdings 2" pitchFamily="18" charset="2"/>
              <a:buNone/>
            </a:pPr>
            <a:endParaRPr lang="cs-CZ" sz="2400" smtClean="0"/>
          </a:p>
          <a:p>
            <a:pPr eaLnBrk="1" hangingPunct="1">
              <a:buFont typeface="Wingdings 2" pitchFamily="18" charset="2"/>
              <a:buNone/>
            </a:pPr>
            <a:endParaRPr lang="cs-CZ" smtClean="0"/>
          </a:p>
          <a:p>
            <a:pPr eaLnBrk="1" hangingPunct="1">
              <a:buFont typeface="Wingdings 2" pitchFamily="18" charset="2"/>
              <a:buNone/>
            </a:pPr>
            <a:endParaRPr lang="cs-CZ" sz="1800" smtClean="0"/>
          </a:p>
          <a:p>
            <a:pPr eaLnBrk="1" hangingPunct="1"/>
            <a:r>
              <a:rPr lang="cs-CZ" sz="2000" smtClean="0"/>
              <a:t>Takto třeba vypadá blok na programovací ploše, pokud je nastaveno řízení doby trvání smyčky pomocí dotykového senzoru:</a:t>
            </a:r>
          </a:p>
        </p:txBody>
      </p:sp>
      <p:pic>
        <p:nvPicPr>
          <p:cNvPr id="36868" name="Obrázek 30" descr="CommnonBlocksPalette.png"/>
          <p:cNvPicPr>
            <a:picLocks noChangeAspect="1" noChangeArrowheads="1"/>
          </p:cNvPicPr>
          <p:nvPr/>
        </p:nvPicPr>
        <p:blipFill>
          <a:blip r:embed="rId2"/>
          <a:srcRect l="32195" t="7220" r="62991" b="84319"/>
          <a:stretch>
            <a:fillRect/>
          </a:stretch>
        </p:blipFill>
        <p:spPr bwMode="auto">
          <a:xfrm>
            <a:off x="6143625" y="1643063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Obrázek 6" descr="LoopBlock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3429000"/>
            <a:ext cx="34480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Obrázek 7" descr="LoopBlock2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38" y="5286375"/>
            <a:ext cx="39814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8FBA3F-2B6B-41EB-ACB5-70140D0C6E72}" type="slidenum">
              <a:rPr lang="cs-CZ" smtClean="0"/>
              <a:pPr>
                <a:defRPr/>
              </a:pPr>
              <a:t>31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7891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Loop </a:t>
            </a:r>
            <a:r>
              <a:rPr lang="cs-CZ" sz="2400" b="1" smtClean="0"/>
              <a:t>blok</a:t>
            </a:r>
          </a:p>
          <a:p>
            <a:pPr eaLnBrk="1" hangingPunct="1"/>
            <a:r>
              <a:rPr lang="cs-CZ" sz="2000" smtClean="0"/>
              <a:t>Podmínky pro ukončení smyčky mohou být následující:</a:t>
            </a:r>
          </a:p>
          <a:p>
            <a:pPr lvl="1" eaLnBrk="1" hangingPunct="1"/>
            <a:r>
              <a:rPr lang="cs-CZ" sz="1600" smtClean="0"/>
              <a:t>Nekonečná smyčka =</a:t>
            </a:r>
            <a:r>
              <a:rPr lang="en-US" sz="1600" smtClean="0"/>
              <a:t>&gt;</a:t>
            </a:r>
            <a:r>
              <a:rPr lang="cs-CZ" sz="1600" smtClean="0"/>
              <a:t> nebude ukončena</a:t>
            </a:r>
          </a:p>
          <a:p>
            <a:pPr lvl="1" eaLnBrk="1" hangingPunct="1"/>
            <a:r>
              <a:rPr lang="cs-CZ" sz="1600" smtClean="0"/>
              <a:t>Výstup senzoru</a:t>
            </a:r>
          </a:p>
          <a:p>
            <a:pPr lvl="1" eaLnBrk="1" hangingPunct="1"/>
            <a:r>
              <a:rPr lang="cs-CZ" sz="1600" smtClean="0"/>
              <a:t>Uplynulý čas</a:t>
            </a:r>
          </a:p>
          <a:p>
            <a:pPr lvl="1" eaLnBrk="1" hangingPunct="1"/>
            <a:r>
              <a:rPr lang="cs-CZ" sz="1600" smtClean="0"/>
              <a:t>Počet opakování</a:t>
            </a:r>
          </a:p>
          <a:p>
            <a:pPr lvl="1" eaLnBrk="1" hangingPunct="1"/>
            <a:r>
              <a:rPr lang="cs-CZ" sz="1600" smtClean="0"/>
              <a:t>Logický signál</a:t>
            </a:r>
          </a:p>
          <a:p>
            <a:pPr lvl="1" eaLnBrk="1" hangingPunct="1"/>
            <a:endParaRPr lang="cs-CZ" sz="800" smtClean="0"/>
          </a:p>
          <a:p>
            <a:pPr eaLnBrk="1" hangingPunct="1"/>
            <a:r>
              <a:rPr lang="cs-CZ" sz="2000" smtClean="0"/>
              <a:t>Konfigurační panel:</a:t>
            </a:r>
          </a:p>
          <a:p>
            <a:pPr lvl="1" eaLnBrk="1" hangingPunct="1"/>
            <a:r>
              <a:rPr lang="cs-CZ" sz="1600" smtClean="0"/>
              <a:t>Nastavení  je obdobné jako u bloku </a:t>
            </a:r>
            <a:r>
              <a:rPr lang="cs-CZ" sz="1600" i="1" smtClean="0"/>
              <a:t>Wait</a:t>
            </a:r>
            <a:r>
              <a:rPr lang="cs-CZ" sz="1600" smtClean="0"/>
              <a:t> </a:t>
            </a:r>
          </a:p>
          <a:p>
            <a:pPr lvl="1" eaLnBrk="1" hangingPunct="1"/>
            <a:r>
              <a:rPr lang="cs-CZ" sz="1600" smtClean="0"/>
              <a:t>Nastavíte podmínku a když bude splněna, tak bude smyčka ukončena</a:t>
            </a:r>
          </a:p>
          <a:p>
            <a:pPr lvl="1" eaLnBrk="1" hangingPunct="1"/>
            <a:r>
              <a:rPr lang="cs-CZ" sz="1600" smtClean="0"/>
              <a:t>Na rozdíl od </a:t>
            </a:r>
            <a:r>
              <a:rPr lang="cs-CZ" sz="1600" i="1" smtClean="0"/>
              <a:t>Wait </a:t>
            </a:r>
            <a:r>
              <a:rPr lang="cs-CZ" sz="1600" smtClean="0"/>
              <a:t>bloku je zde možnost zaškrtnout funkci </a:t>
            </a:r>
            <a:r>
              <a:rPr lang="cs-CZ" sz="1600" i="1" smtClean="0"/>
              <a:t>„Counter“</a:t>
            </a:r>
            <a:r>
              <a:rPr lang="cs-CZ" sz="1600" smtClean="0"/>
              <a:t>, která když bude aktivní, tak se objeví zástrčka, z které budete moci přenést číslo, představující počet dokončených smyček,  do jiného  programovacího bloku </a:t>
            </a:r>
            <a:endParaRPr lang="cs-CZ" sz="1600" i="1" smtClean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5C7010-3E7A-4FD6-B63D-8C5B336551ED}" type="slidenum">
              <a:rPr lang="cs-CZ" smtClean="0"/>
              <a:pPr>
                <a:defRPr/>
              </a:pPr>
              <a:t>32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8915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Switch </a:t>
            </a:r>
            <a:r>
              <a:rPr lang="cs-CZ" sz="2400" b="1" smtClean="0"/>
              <a:t>blok</a:t>
            </a:r>
          </a:p>
          <a:p>
            <a:pPr lvl="1" eaLnBrk="1" hangingPunct="1"/>
            <a:r>
              <a:rPr lang="cs-CZ" sz="2000" smtClean="0"/>
              <a:t>Jedná se o rozhodovací blok</a:t>
            </a:r>
          </a:p>
          <a:p>
            <a:pPr lvl="1" eaLnBrk="1" hangingPunct="1"/>
            <a:r>
              <a:rPr lang="cs-CZ" sz="2000" smtClean="0"/>
              <a:t>Když je splněna první podmínka provede se něco, když je splněna druhá podmínka provede se něco jiného</a:t>
            </a:r>
          </a:p>
          <a:p>
            <a:pPr lvl="1" eaLnBrk="1" hangingPunct="1"/>
            <a:endParaRPr lang="cs-CZ" sz="800" smtClean="0"/>
          </a:p>
          <a:p>
            <a:pPr eaLnBrk="1" hangingPunct="1"/>
            <a:r>
              <a:rPr lang="cs-CZ" sz="2000" smtClean="0"/>
              <a:t>Takto například vypadá blok na programovací ploše, pokud rozhodování je ovlivněno stavem dotykového senzoru:</a:t>
            </a:r>
          </a:p>
          <a:p>
            <a:pPr lvl="1" eaLnBrk="1" hangingPunct="1"/>
            <a:endParaRPr lang="cs-CZ" sz="2000" smtClean="0"/>
          </a:p>
        </p:txBody>
      </p:sp>
      <p:pic>
        <p:nvPicPr>
          <p:cNvPr id="38916" name="Obrázek 31" descr="CommnonBlocksPalette.png"/>
          <p:cNvPicPr>
            <a:picLocks noChangeAspect="1" noChangeArrowheads="1"/>
          </p:cNvPicPr>
          <p:nvPr/>
        </p:nvPicPr>
        <p:blipFill>
          <a:blip r:embed="rId2"/>
          <a:srcRect l="38058" t="7425" r="57220" b="84184"/>
          <a:stretch>
            <a:fillRect/>
          </a:stretch>
        </p:blipFill>
        <p:spPr bwMode="auto">
          <a:xfrm>
            <a:off x="5143500" y="1285875"/>
            <a:ext cx="7810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Obrázek 7" descr="SwitchBlock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313" y="3714750"/>
            <a:ext cx="40576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646FF-3109-4DB5-BA92-307A658D2781}" type="slidenum">
              <a:rPr lang="cs-CZ" smtClean="0"/>
              <a:pPr>
                <a:defRPr/>
              </a:pPr>
              <a:t>33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Common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9939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143500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Switch </a:t>
            </a:r>
            <a:r>
              <a:rPr lang="cs-CZ" sz="2400" b="1" smtClean="0"/>
              <a:t>blok</a:t>
            </a:r>
          </a:p>
          <a:p>
            <a:pPr eaLnBrk="1" hangingPunct="1"/>
            <a:r>
              <a:rPr lang="cs-CZ" sz="2000" smtClean="0"/>
              <a:t>Nastavení podmínek je opět podobné jako u </a:t>
            </a:r>
            <a:r>
              <a:rPr lang="cs-CZ" sz="2000" i="1" smtClean="0"/>
              <a:t>Wait </a:t>
            </a:r>
            <a:r>
              <a:rPr lang="cs-CZ" sz="2000" smtClean="0"/>
              <a:t>nebo </a:t>
            </a:r>
            <a:r>
              <a:rPr lang="cs-CZ" sz="2000" i="1" smtClean="0"/>
              <a:t>Loop </a:t>
            </a:r>
            <a:r>
              <a:rPr lang="cs-CZ" sz="2000" smtClean="0"/>
              <a:t>bloku </a:t>
            </a:r>
          </a:p>
          <a:p>
            <a:pPr eaLnBrk="1" hangingPunct="1"/>
            <a:r>
              <a:rPr lang="cs-CZ" sz="2000" smtClean="0"/>
              <a:t>V konfiguračním panelu máte v sekci </a:t>
            </a:r>
            <a:r>
              <a:rPr lang="cs-CZ" sz="2000" i="1" smtClean="0"/>
              <a:t>Control </a:t>
            </a:r>
            <a:r>
              <a:rPr lang="cs-CZ" sz="2000" smtClean="0"/>
              <a:t>k dispozici rozbalovací menu s výběrem mezi dvěma možnostmi pro rozhodování:</a:t>
            </a:r>
          </a:p>
          <a:p>
            <a:pPr lvl="1" eaLnBrk="1" hangingPunct="1"/>
            <a:r>
              <a:rPr lang="cs-CZ" sz="1600" smtClean="0"/>
              <a:t>Pomocí hodnoty - </a:t>
            </a:r>
            <a:r>
              <a:rPr lang="cs-CZ" sz="1600" i="1" smtClean="0"/>
              <a:t>Value – </a:t>
            </a:r>
            <a:r>
              <a:rPr lang="cs-CZ" sz="1600" smtClean="0"/>
              <a:t>Může se jednat o typ číslo, text nebo logická hodnota</a:t>
            </a:r>
            <a:endParaRPr lang="cs-CZ" sz="1600" i="1" smtClean="0"/>
          </a:p>
          <a:p>
            <a:pPr lvl="1" eaLnBrk="1" hangingPunct="1"/>
            <a:r>
              <a:rPr lang="cs-CZ" sz="1600" smtClean="0"/>
              <a:t>Pomocí senzoru - </a:t>
            </a:r>
            <a:r>
              <a:rPr lang="cs-CZ" sz="1600" i="1" smtClean="0"/>
              <a:t>Sensor – </a:t>
            </a:r>
            <a:r>
              <a:rPr lang="cs-CZ" sz="1600" smtClean="0"/>
              <a:t>Nastavení obdobné jako u bloku </a:t>
            </a:r>
            <a:r>
              <a:rPr lang="cs-CZ" sz="1600" i="1" smtClean="0"/>
              <a:t>Wait </a:t>
            </a:r>
            <a:r>
              <a:rPr lang="cs-CZ" sz="1600" smtClean="0"/>
              <a:t>a </a:t>
            </a:r>
            <a:r>
              <a:rPr lang="cs-CZ" sz="1600" i="1" smtClean="0"/>
              <a:t>Loop</a:t>
            </a:r>
          </a:p>
          <a:p>
            <a:pPr eaLnBrk="1" hangingPunct="1"/>
            <a:r>
              <a:rPr lang="cs-CZ" sz="2000" smtClean="0"/>
              <a:t>Ovládání konfiguračního panelu je velmi jednoduché a intuitivní a na možnosti nastavení přijdete určitě už sami</a:t>
            </a:r>
          </a:p>
          <a:p>
            <a:pPr eaLnBrk="1" hangingPunct="1"/>
            <a:r>
              <a:rPr lang="cs-CZ" sz="2000" smtClean="0"/>
              <a:t>Pokud by jste si přece jen nevěděli rady, tak na tomto odkazu najdete podrobný popis</a:t>
            </a:r>
          </a:p>
          <a:p>
            <a:pPr lvl="1" eaLnBrk="1" hangingPunct="1"/>
            <a:endParaRPr lang="cs-CZ" sz="2000" smtClean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4200BE-85D7-4D14-98AA-8F19E69C5A2D}" type="slidenum">
              <a:rPr lang="cs-CZ" smtClean="0"/>
              <a:pPr>
                <a:defRPr/>
              </a:pPr>
              <a:t>34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Complete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40963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/>
            <a:r>
              <a:rPr lang="cs-CZ" sz="2400" smtClean="0"/>
              <a:t>Obsahuje kompletně všechny programovací bloky</a:t>
            </a:r>
          </a:p>
          <a:p>
            <a:pPr eaLnBrk="1" hangingPunct="1">
              <a:buFont typeface="Wingdings 2" pitchFamily="18" charset="2"/>
              <a:buNone/>
            </a:pPr>
            <a:endParaRPr lang="cs-CZ" sz="2400" smtClean="0"/>
          </a:p>
          <a:p>
            <a:pPr eaLnBrk="1" hangingPunct="1"/>
            <a:r>
              <a:rPr lang="cs-CZ" sz="2400" smtClean="0"/>
              <a:t>Obsahuje pět sekcí:</a:t>
            </a:r>
          </a:p>
          <a:p>
            <a:pPr lvl="1" eaLnBrk="1" hangingPunct="1"/>
            <a:r>
              <a:rPr lang="cs-CZ" sz="2000" i="1" smtClean="0"/>
              <a:t>Common </a:t>
            </a:r>
            <a:r>
              <a:rPr lang="cs-CZ" sz="2000" smtClean="0"/>
              <a:t>bloky		</a:t>
            </a:r>
            <a:endParaRPr lang="cs-CZ" sz="2000" i="1" smtClean="0"/>
          </a:p>
          <a:p>
            <a:pPr lvl="1" eaLnBrk="1" hangingPunct="1"/>
            <a:r>
              <a:rPr lang="cs-CZ" sz="2000" i="1" smtClean="0"/>
              <a:t>Action </a:t>
            </a:r>
            <a:r>
              <a:rPr lang="cs-CZ" sz="2000" smtClean="0"/>
              <a:t>bloky</a:t>
            </a:r>
            <a:endParaRPr lang="cs-CZ" sz="2000" i="1" smtClean="0"/>
          </a:p>
          <a:p>
            <a:pPr lvl="1" eaLnBrk="1" hangingPunct="1"/>
            <a:r>
              <a:rPr lang="cs-CZ" sz="2000" i="1" smtClean="0"/>
              <a:t>Sensor </a:t>
            </a:r>
            <a:r>
              <a:rPr lang="cs-CZ" sz="2000" smtClean="0"/>
              <a:t>bloky</a:t>
            </a:r>
            <a:endParaRPr lang="cs-CZ" sz="2000" i="1" smtClean="0"/>
          </a:p>
          <a:p>
            <a:pPr lvl="1" eaLnBrk="1" hangingPunct="1"/>
            <a:r>
              <a:rPr lang="cs-CZ" sz="2000" i="1" smtClean="0"/>
              <a:t>Flow </a:t>
            </a:r>
            <a:r>
              <a:rPr lang="cs-CZ" sz="2000" smtClean="0"/>
              <a:t>bloky</a:t>
            </a:r>
            <a:endParaRPr lang="cs-CZ" sz="2000" i="1" smtClean="0"/>
          </a:p>
          <a:p>
            <a:pPr lvl="1" eaLnBrk="1" hangingPunct="1"/>
            <a:r>
              <a:rPr lang="cs-CZ" sz="2000" i="1" smtClean="0"/>
              <a:t>Data </a:t>
            </a:r>
            <a:r>
              <a:rPr lang="cs-CZ" sz="2000" smtClean="0"/>
              <a:t>bloky</a:t>
            </a:r>
            <a:endParaRPr lang="cs-CZ" sz="2000" i="1" smtClean="0"/>
          </a:p>
          <a:p>
            <a:pPr lvl="1" eaLnBrk="1" hangingPunct="1"/>
            <a:r>
              <a:rPr lang="cs-CZ" sz="2000" i="1" smtClean="0"/>
              <a:t>Advanced</a:t>
            </a:r>
            <a:r>
              <a:rPr lang="cs-CZ" sz="2000" smtClean="0"/>
              <a:t> bloky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BC2096-E7D2-41AF-9398-35313601B600}" type="slidenum">
              <a:rPr lang="cs-CZ" smtClean="0"/>
              <a:pPr>
                <a:defRPr/>
              </a:pPr>
              <a:t>35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Complete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41987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Common </a:t>
            </a:r>
            <a:r>
              <a:rPr lang="cs-CZ" sz="2400" b="1" smtClean="0"/>
              <a:t>bloky</a:t>
            </a:r>
          </a:p>
          <a:p>
            <a:pPr lvl="1" eaLnBrk="1" hangingPunct="1"/>
            <a:r>
              <a:rPr lang="cs-CZ" sz="2000" smtClean="0"/>
              <a:t>Shodné s bloky z palety </a:t>
            </a:r>
            <a:r>
              <a:rPr lang="cs-CZ" sz="2000" i="1" smtClean="0"/>
              <a:t>Common</a:t>
            </a:r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endParaRPr lang="cs-CZ" sz="2400" i="1" smtClean="0"/>
          </a:p>
          <a:p>
            <a:pPr eaLnBrk="1" hangingPunct="1"/>
            <a:endParaRPr lang="cs-CZ" sz="2400" i="1" smtClean="0"/>
          </a:p>
          <a:p>
            <a:pPr eaLnBrk="1" hangingPunct="1"/>
            <a:r>
              <a:rPr lang="cs-CZ" sz="2400" b="1" i="1" smtClean="0"/>
              <a:t>Action </a:t>
            </a:r>
            <a:r>
              <a:rPr lang="cs-CZ" sz="2400" b="1" smtClean="0"/>
              <a:t>bloky</a:t>
            </a:r>
          </a:p>
          <a:p>
            <a:pPr lvl="1" eaLnBrk="1" hangingPunct="1"/>
            <a:r>
              <a:rPr lang="cs-CZ" sz="2000" smtClean="0"/>
              <a:t>Umožňují ovládat chování výstupních zařízení</a:t>
            </a:r>
          </a:p>
          <a:p>
            <a:pPr lvl="2" eaLnBrk="1" hangingPunct="1"/>
            <a:r>
              <a:rPr lang="cs-CZ" sz="1800" smtClean="0"/>
              <a:t>Interaktivní servomotory</a:t>
            </a:r>
          </a:p>
          <a:p>
            <a:pPr lvl="2" eaLnBrk="1" hangingPunct="1"/>
            <a:r>
              <a:rPr lang="cs-CZ" sz="1800" smtClean="0"/>
              <a:t>NXT reproduktor</a:t>
            </a:r>
          </a:p>
          <a:p>
            <a:pPr lvl="2" eaLnBrk="1" hangingPunct="1"/>
            <a:r>
              <a:rPr lang="cs-CZ" sz="1800" smtClean="0"/>
              <a:t>NXT displej</a:t>
            </a:r>
          </a:p>
          <a:p>
            <a:pPr lvl="2" eaLnBrk="1" hangingPunct="1"/>
            <a:r>
              <a:rPr lang="cs-CZ" sz="1800" smtClean="0"/>
              <a:t>Bluetooth – odeslání</a:t>
            </a:r>
          </a:p>
          <a:p>
            <a:pPr lvl="2" eaLnBrk="1" hangingPunct="1"/>
            <a:r>
              <a:rPr lang="cs-CZ" sz="1800" smtClean="0"/>
              <a:t>Svítidla 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</p:txBody>
      </p:sp>
      <p:pic>
        <p:nvPicPr>
          <p:cNvPr id="41988" name="Obrázek 33" descr="CompletePaction.png"/>
          <p:cNvPicPr>
            <a:picLocks noChangeAspect="1" noChangeArrowheads="1"/>
          </p:cNvPicPr>
          <p:nvPr/>
        </p:nvPicPr>
        <p:blipFill>
          <a:blip r:embed="rId2"/>
          <a:srcRect l="8022" t="9760" r="64862" b="81628"/>
          <a:stretch>
            <a:fillRect/>
          </a:stretch>
        </p:blipFill>
        <p:spPr bwMode="auto">
          <a:xfrm>
            <a:off x="3357563" y="5000625"/>
            <a:ext cx="4010025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Obrázek 32" descr="CompletePcommon.png"/>
          <p:cNvPicPr>
            <a:picLocks noChangeAspect="1" noChangeArrowheads="1"/>
          </p:cNvPicPr>
          <p:nvPr/>
        </p:nvPicPr>
        <p:blipFill>
          <a:blip r:embed="rId3"/>
          <a:srcRect l="2814" t="13412" r="61560" b="77235"/>
          <a:stretch>
            <a:fillRect/>
          </a:stretch>
        </p:blipFill>
        <p:spPr bwMode="auto">
          <a:xfrm>
            <a:off x="3357563" y="2214563"/>
            <a:ext cx="49053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DCAF6C-B4A0-4257-A34A-579B838365D8}" type="slidenum">
              <a:rPr lang="cs-CZ" smtClean="0"/>
              <a:pPr>
                <a:defRPr/>
              </a:pPr>
              <a:t>36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Complete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43011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Sensor bloky</a:t>
            </a:r>
          </a:p>
          <a:p>
            <a:pPr lvl="1" eaLnBrk="1" hangingPunct="1"/>
            <a:r>
              <a:rPr lang="cs-CZ" sz="2000" smtClean="0"/>
              <a:t>Kombinací těchto bloků se senzory lze ovládat chování robota</a:t>
            </a:r>
          </a:p>
          <a:p>
            <a:pPr lvl="1" eaLnBrk="1" hangingPunct="1"/>
            <a:r>
              <a:rPr lang="cs-CZ" sz="2000" smtClean="0"/>
              <a:t>Bloky odpovídají:</a:t>
            </a:r>
          </a:p>
          <a:p>
            <a:pPr lvl="2" eaLnBrk="1" hangingPunct="1"/>
            <a:r>
              <a:rPr lang="cs-CZ" sz="1800" smtClean="0"/>
              <a:t>Dotykovému, zvukovému, světelnému a ultrazvukovému senzoru</a:t>
            </a:r>
            <a:r>
              <a:rPr lang="en-US" sz="1800" smtClean="0"/>
              <a:t>; </a:t>
            </a:r>
            <a:r>
              <a:rPr lang="cs-CZ" sz="1800" smtClean="0"/>
              <a:t>NXT tlačítkům</a:t>
            </a:r>
            <a:r>
              <a:rPr lang="en-US" sz="1800" smtClean="0"/>
              <a:t>; o</a:t>
            </a:r>
            <a:r>
              <a:rPr lang="cs-CZ" sz="1800" smtClean="0"/>
              <a:t>táčení servomotorů</a:t>
            </a:r>
            <a:r>
              <a:rPr lang="en-US" sz="1800" smtClean="0"/>
              <a:t>;</a:t>
            </a:r>
            <a:r>
              <a:rPr lang="cs-CZ" sz="1800" smtClean="0"/>
              <a:t> časovačům</a:t>
            </a:r>
            <a:r>
              <a:rPr lang="en-US" sz="1800" smtClean="0"/>
              <a:t>; </a:t>
            </a:r>
            <a:r>
              <a:rPr lang="cs-CZ" sz="1800" smtClean="0"/>
              <a:t>Bluetooth (odeslání)</a:t>
            </a:r>
            <a:r>
              <a:rPr lang="en-US" sz="1800" smtClean="0"/>
              <a:t>; </a:t>
            </a:r>
            <a:r>
              <a:rPr lang="cs-CZ" sz="1800" smtClean="0"/>
              <a:t>volitelnému teplotnímu senzoru</a:t>
            </a:r>
          </a:p>
          <a:p>
            <a:pPr eaLnBrk="1" hangingPunct="1">
              <a:buFont typeface="Wingdings 2" pitchFamily="18" charset="2"/>
              <a:buNone/>
            </a:pPr>
            <a:endParaRPr lang="cs-CZ" sz="2400" smtClean="0"/>
          </a:p>
        </p:txBody>
      </p:sp>
      <p:pic>
        <p:nvPicPr>
          <p:cNvPr id="43012" name="Obrázek 36" descr="CompletePsensor.png"/>
          <p:cNvPicPr>
            <a:picLocks noChangeAspect="1" noChangeArrowheads="1"/>
          </p:cNvPicPr>
          <p:nvPr/>
        </p:nvPicPr>
        <p:blipFill>
          <a:blip r:embed="rId2"/>
          <a:srcRect l="8784" t="28104" r="51582" b="54543"/>
          <a:stretch>
            <a:fillRect/>
          </a:stretch>
        </p:blipFill>
        <p:spPr bwMode="auto">
          <a:xfrm>
            <a:off x="1643063" y="3929063"/>
            <a:ext cx="5514975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D48B6-FC29-4334-B852-BA5FF605E86D}" type="slidenum">
              <a:rPr lang="cs-CZ" smtClean="0"/>
              <a:pPr>
                <a:defRPr/>
              </a:pPr>
              <a:t>37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Complete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44035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143500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Flow </a:t>
            </a:r>
            <a:r>
              <a:rPr lang="cs-CZ" sz="2400" b="1" smtClean="0"/>
              <a:t>bloky</a:t>
            </a:r>
          </a:p>
          <a:p>
            <a:pPr lvl="1" eaLnBrk="1" hangingPunct="1"/>
            <a:r>
              <a:rPr lang="cs-CZ" sz="2000" smtClean="0"/>
              <a:t>Umožňují vytvářet více komplexní chování</a:t>
            </a:r>
          </a:p>
          <a:p>
            <a:pPr lvl="1" eaLnBrk="1" hangingPunct="1"/>
            <a:r>
              <a:rPr lang="cs-CZ" sz="2000" smtClean="0"/>
              <a:t>Jsou zde bloky pro:</a:t>
            </a:r>
          </a:p>
          <a:p>
            <a:pPr lvl="2" eaLnBrk="1" hangingPunct="1"/>
            <a:r>
              <a:rPr lang="cs-CZ" sz="1800" smtClean="0"/>
              <a:t>Čekání</a:t>
            </a:r>
          </a:p>
          <a:p>
            <a:pPr lvl="2" eaLnBrk="1" hangingPunct="1"/>
            <a:r>
              <a:rPr lang="cs-CZ" sz="1800" smtClean="0"/>
              <a:t>Opakování</a:t>
            </a:r>
          </a:p>
          <a:p>
            <a:pPr lvl="2" eaLnBrk="1" hangingPunct="1"/>
            <a:r>
              <a:rPr lang="cs-CZ" sz="1800" smtClean="0"/>
              <a:t>Rozhodování</a:t>
            </a:r>
          </a:p>
          <a:p>
            <a:pPr lvl="2" eaLnBrk="1" hangingPunct="1"/>
            <a:r>
              <a:rPr lang="cs-CZ" sz="1800" smtClean="0"/>
              <a:t> Zastavení určité činnosti</a:t>
            </a:r>
          </a:p>
          <a:p>
            <a:pPr lvl="2"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/>
            <a:r>
              <a:rPr lang="cs-CZ" sz="2400" b="1" i="1" smtClean="0"/>
              <a:t>Data </a:t>
            </a:r>
            <a:r>
              <a:rPr lang="cs-CZ" sz="2400" b="1" smtClean="0"/>
              <a:t>bloky</a:t>
            </a:r>
          </a:p>
          <a:p>
            <a:pPr lvl="1" eaLnBrk="1" hangingPunct="1"/>
            <a:r>
              <a:rPr lang="cs-CZ" sz="2000" smtClean="0"/>
              <a:t>Slouží pro nastavení:</a:t>
            </a:r>
          </a:p>
          <a:p>
            <a:pPr lvl="2" eaLnBrk="1" hangingPunct="1"/>
            <a:r>
              <a:rPr lang="cs-CZ" sz="1800" smtClean="0"/>
              <a:t>Booleovské logiky, matematiky, porovnání rozsahu, náhodných podmínek, proměnných a konstant</a:t>
            </a:r>
          </a:p>
        </p:txBody>
      </p:sp>
      <p:pic>
        <p:nvPicPr>
          <p:cNvPr id="44036" name="Obrázek 34" descr="CompletePflow.png"/>
          <p:cNvPicPr>
            <a:picLocks noChangeAspect="1" noChangeArrowheads="1"/>
          </p:cNvPicPr>
          <p:nvPr/>
        </p:nvPicPr>
        <p:blipFill>
          <a:blip r:embed="rId2"/>
          <a:srcRect l="6259" t="7722" r="71153" b="83739"/>
          <a:stretch>
            <a:fillRect/>
          </a:stretch>
        </p:blipFill>
        <p:spPr bwMode="auto">
          <a:xfrm>
            <a:off x="3929063" y="2143125"/>
            <a:ext cx="33655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Obrázek 35" descr="CompletePdata.png"/>
          <p:cNvPicPr>
            <a:picLocks noChangeAspect="1" noChangeArrowheads="1"/>
          </p:cNvPicPr>
          <p:nvPr/>
        </p:nvPicPr>
        <p:blipFill>
          <a:blip r:embed="rId3"/>
          <a:srcRect l="8217" t="35913" r="56438" b="55508"/>
          <a:stretch>
            <a:fillRect/>
          </a:stretch>
        </p:blipFill>
        <p:spPr bwMode="auto">
          <a:xfrm>
            <a:off x="2500313" y="5214938"/>
            <a:ext cx="54578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F5812-BBEF-4C0B-ACAF-FFA6276DD17F}" type="slidenum">
              <a:rPr lang="cs-CZ" smtClean="0"/>
              <a:pPr>
                <a:defRPr/>
              </a:pPr>
              <a:t>38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Complete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45059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00625"/>
          </a:xfrm>
        </p:spPr>
        <p:txBody>
          <a:bodyPr/>
          <a:lstStyle/>
          <a:p>
            <a:pPr eaLnBrk="1" hangingPunct="1"/>
            <a:r>
              <a:rPr lang="cs-CZ" sz="2400" b="1" i="1" smtClean="0"/>
              <a:t>Advanced bloky</a:t>
            </a:r>
          </a:p>
          <a:p>
            <a:pPr lvl="1" eaLnBrk="1" hangingPunct="1"/>
            <a:r>
              <a:rPr lang="cs-CZ" sz="2000" smtClean="0"/>
              <a:t>Následující bloky jsou určeny ke:</a:t>
            </a:r>
          </a:p>
          <a:p>
            <a:pPr lvl="2" eaLnBrk="1" hangingPunct="1"/>
            <a:r>
              <a:rPr lang="cs-CZ" sz="1800" smtClean="0"/>
              <a:t>Konvertování dat na text</a:t>
            </a:r>
          </a:p>
          <a:p>
            <a:pPr lvl="2" eaLnBrk="1" hangingPunct="1"/>
            <a:r>
              <a:rPr lang="cs-CZ" sz="1800" smtClean="0"/>
              <a:t>Přidání textu</a:t>
            </a:r>
          </a:p>
          <a:p>
            <a:pPr lvl="2" eaLnBrk="1" hangingPunct="1"/>
            <a:r>
              <a:rPr lang="cs-CZ" sz="1800" smtClean="0"/>
              <a:t>Ovládání funkce </a:t>
            </a:r>
            <a:r>
              <a:rPr lang="cs-CZ" sz="1800" i="1" smtClean="0"/>
              <a:t>sleep </a:t>
            </a:r>
            <a:r>
              <a:rPr lang="cs-CZ" sz="1800" smtClean="0"/>
              <a:t>na NXT kostce</a:t>
            </a:r>
          </a:p>
          <a:p>
            <a:pPr lvl="2" eaLnBrk="1" hangingPunct="1"/>
            <a:r>
              <a:rPr lang="cs-CZ" sz="1800" smtClean="0"/>
              <a:t>Ukládání souborů do NXT kostky</a:t>
            </a:r>
          </a:p>
          <a:p>
            <a:pPr lvl="2" eaLnBrk="1" hangingPunct="1"/>
            <a:r>
              <a:rPr lang="cs-CZ" sz="1800" smtClean="0"/>
              <a:t>Kalibraci senzorů</a:t>
            </a:r>
          </a:p>
          <a:p>
            <a:pPr lvl="2" eaLnBrk="1" hangingPunct="1"/>
            <a:r>
              <a:rPr lang="cs-CZ" sz="1800" smtClean="0"/>
              <a:t>Resetování motorů</a:t>
            </a:r>
          </a:p>
          <a:p>
            <a:pPr lvl="2" eaLnBrk="1" hangingPunct="1"/>
            <a:r>
              <a:rPr lang="cs-CZ" sz="1800" smtClean="0"/>
              <a:t>Zahájení záznamu dat</a:t>
            </a:r>
          </a:p>
          <a:p>
            <a:pPr lvl="2" eaLnBrk="1" hangingPunct="1"/>
            <a:r>
              <a:rPr lang="cs-CZ" sz="1800" smtClean="0"/>
              <a:t>Ukončení záznamu dat</a:t>
            </a:r>
          </a:p>
          <a:p>
            <a:pPr lvl="2" eaLnBrk="1" hangingPunct="1"/>
            <a:r>
              <a:rPr lang="cs-CZ" sz="1800" smtClean="0"/>
              <a:t>Připojení pomocí Bluetooth</a:t>
            </a:r>
          </a:p>
          <a:p>
            <a:pPr lvl="2" eaLnBrk="1" hangingPunct="1"/>
            <a:endParaRPr lang="cs-CZ" sz="1800" smtClean="0"/>
          </a:p>
        </p:txBody>
      </p:sp>
      <p:pic>
        <p:nvPicPr>
          <p:cNvPr id="45060" name="Obrázek 38" descr="CompletePadvanced.png"/>
          <p:cNvPicPr>
            <a:picLocks noChangeAspect="1" noChangeArrowheads="1"/>
          </p:cNvPicPr>
          <p:nvPr/>
        </p:nvPicPr>
        <p:blipFill>
          <a:blip r:embed="rId2"/>
          <a:srcRect l="6232" t="27133" r="54208" b="55585"/>
          <a:stretch>
            <a:fillRect/>
          </a:stretch>
        </p:blipFill>
        <p:spPr bwMode="auto">
          <a:xfrm>
            <a:off x="2071688" y="5000625"/>
            <a:ext cx="5514975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30287D-8085-4249-90DD-5947CAD367C2}" type="slidenum">
              <a:rPr lang="cs-CZ" smtClean="0"/>
              <a:pPr>
                <a:defRPr/>
              </a:pPr>
              <a:t>39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i="1" dirty="0" err="1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Custom</a:t>
            </a:r>
            <a:r>
              <a:rPr lang="cs-CZ" i="1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paleta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46083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4187825"/>
          </a:xfrm>
        </p:spPr>
        <p:txBody>
          <a:bodyPr/>
          <a:lstStyle/>
          <a:p>
            <a:pPr eaLnBrk="1" hangingPunct="1"/>
            <a:r>
              <a:rPr lang="cs-CZ" sz="2400" smtClean="0"/>
              <a:t>Obsahuje následující dvě sekce:</a:t>
            </a:r>
          </a:p>
          <a:p>
            <a:pPr lvl="1" eaLnBrk="1" hangingPunct="1"/>
            <a:r>
              <a:rPr lang="cs-CZ" sz="2000" b="1" i="1" smtClean="0"/>
              <a:t>My </a:t>
            </a:r>
            <a:r>
              <a:rPr lang="cs-CZ" sz="2000" b="1" smtClean="0"/>
              <a:t>bloky </a:t>
            </a:r>
            <a:r>
              <a:rPr lang="cs-CZ" sz="2000" smtClean="0"/>
              <a:t>– Zde se nachází bloky, které jste sami vytvořili</a:t>
            </a:r>
          </a:p>
          <a:p>
            <a:pPr lvl="1" eaLnBrk="1" hangingPunct="1"/>
            <a:endParaRPr lang="cs-CZ" sz="2000" i="1" smtClean="0"/>
          </a:p>
          <a:p>
            <a:pPr lvl="1" eaLnBrk="1" hangingPunct="1"/>
            <a:endParaRPr lang="cs-CZ" sz="2000" i="1" smtClean="0"/>
          </a:p>
          <a:p>
            <a:pPr lvl="1" eaLnBrk="1" hangingPunct="1"/>
            <a:endParaRPr lang="cs-CZ" sz="2000" i="1" smtClean="0"/>
          </a:p>
          <a:p>
            <a:pPr lvl="1" eaLnBrk="1" hangingPunct="1"/>
            <a:endParaRPr lang="cs-CZ" sz="2000" i="1" smtClean="0"/>
          </a:p>
          <a:p>
            <a:pPr lvl="1" eaLnBrk="1" hangingPunct="1"/>
            <a:r>
              <a:rPr lang="cs-CZ" sz="2000" b="1" i="1" smtClean="0"/>
              <a:t>Web downloads</a:t>
            </a:r>
            <a:r>
              <a:rPr lang="cs-CZ" sz="2000" b="1" smtClean="0"/>
              <a:t> </a:t>
            </a:r>
            <a:r>
              <a:rPr lang="cs-CZ" sz="2000" smtClean="0"/>
              <a:t>– Zde jsou bloky, které jste stáhli z emailu, portálu nebo webových stránek</a:t>
            </a:r>
            <a:endParaRPr lang="cs-CZ" sz="2000" i="1" smtClean="0"/>
          </a:p>
        </p:txBody>
      </p:sp>
      <p:pic>
        <p:nvPicPr>
          <p:cNvPr id="46084" name="Obrázek 39" descr="CustomPblocks.png"/>
          <p:cNvPicPr>
            <a:picLocks noChangeAspect="1" noChangeArrowheads="1"/>
          </p:cNvPicPr>
          <p:nvPr/>
        </p:nvPicPr>
        <p:blipFill>
          <a:blip r:embed="rId2"/>
          <a:srcRect l="12663" t="9685" r="82545" b="81841"/>
          <a:stretch>
            <a:fillRect/>
          </a:stretch>
        </p:blipFill>
        <p:spPr bwMode="auto">
          <a:xfrm>
            <a:off x="2428875" y="2214563"/>
            <a:ext cx="7810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Obrázek 39" descr="CustomPblocks.png"/>
          <p:cNvPicPr>
            <a:picLocks noChangeAspect="1" noChangeArrowheads="1"/>
          </p:cNvPicPr>
          <p:nvPr/>
        </p:nvPicPr>
        <p:blipFill>
          <a:blip r:embed="rId2"/>
          <a:srcRect l="19284" t="9607" r="75978" b="82059"/>
          <a:stretch>
            <a:fillRect/>
          </a:stretch>
        </p:blipFill>
        <p:spPr bwMode="auto">
          <a:xfrm>
            <a:off x="2428875" y="4572000"/>
            <a:ext cx="7794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5870CB-8D9E-4F8A-8F9C-4734DCC38A9E}" type="slidenum">
              <a:rPr lang="cs-CZ" smtClean="0"/>
              <a:pPr>
                <a:defRPr/>
              </a:pPr>
              <a:t>40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Jak programovat v NXT-G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47107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000" b="1" smtClean="0"/>
              <a:t>Obecné zásady</a:t>
            </a:r>
          </a:p>
          <a:p>
            <a:pPr eaLnBrk="1" hangingPunct="1"/>
            <a:r>
              <a:rPr lang="cs-CZ" sz="2000" smtClean="0"/>
              <a:t>Bloky z programovací palety lze přemísťovat 2 způsoby:</a:t>
            </a:r>
          </a:p>
          <a:p>
            <a:pPr lvl="1" eaLnBrk="1" hangingPunct="1"/>
            <a:r>
              <a:rPr lang="cs-CZ" sz="1600" smtClean="0"/>
              <a:t>Najeďte kurzorem myši nad blok -</a:t>
            </a:r>
            <a:r>
              <a:rPr lang="en-US" sz="1600" smtClean="0"/>
              <a:t>&gt; </a:t>
            </a:r>
            <a:r>
              <a:rPr lang="cs-CZ" sz="1600" smtClean="0"/>
              <a:t>s</a:t>
            </a:r>
            <a:r>
              <a:rPr lang="en-US" sz="1600" smtClean="0"/>
              <a:t>tiskn</a:t>
            </a:r>
            <a:r>
              <a:rPr lang="cs-CZ" sz="1600" smtClean="0"/>
              <a:t>ě</a:t>
            </a:r>
            <a:r>
              <a:rPr lang="en-US" sz="1600" smtClean="0"/>
              <a:t>te</a:t>
            </a:r>
            <a:r>
              <a:rPr lang="cs-CZ" sz="1600" smtClean="0"/>
              <a:t> a držte levé tlačítko</a:t>
            </a:r>
            <a:r>
              <a:rPr lang="en-US" sz="1600" smtClean="0"/>
              <a:t> my</a:t>
            </a:r>
            <a:r>
              <a:rPr lang="cs-CZ" sz="1600" smtClean="0"/>
              <a:t>ši </a:t>
            </a:r>
            <a:r>
              <a:rPr lang="en-US" sz="1600" smtClean="0"/>
              <a:t> </a:t>
            </a:r>
            <a:r>
              <a:rPr lang="cs-CZ" sz="1600" smtClean="0"/>
              <a:t>-</a:t>
            </a:r>
            <a:r>
              <a:rPr lang="en-US" sz="1600" smtClean="0"/>
              <a:t>&gt; </a:t>
            </a:r>
            <a:r>
              <a:rPr lang="cs-CZ" sz="1600" smtClean="0"/>
              <a:t>najeďte na místo, kam chcete blok umístit -</a:t>
            </a:r>
            <a:r>
              <a:rPr lang="en-US" sz="1600" smtClean="0"/>
              <a:t>&gt; pus</a:t>
            </a:r>
            <a:r>
              <a:rPr lang="cs-CZ" sz="1600" smtClean="0"/>
              <a:t>ťte tlačítko myši</a:t>
            </a:r>
          </a:p>
          <a:p>
            <a:pPr lvl="1" eaLnBrk="1" hangingPunct="1"/>
            <a:r>
              <a:rPr lang="cs-CZ" sz="1600" smtClean="0"/>
              <a:t>Klikněte na blok -</a:t>
            </a:r>
            <a:r>
              <a:rPr lang="en-US" sz="1600" smtClean="0"/>
              <a:t>&gt; </a:t>
            </a:r>
            <a:r>
              <a:rPr lang="cs-CZ" sz="1600" smtClean="0"/>
              <a:t>najeďte na požadované místo -</a:t>
            </a:r>
            <a:r>
              <a:rPr lang="en-US" sz="1600" smtClean="0"/>
              <a:t>&gt;</a:t>
            </a:r>
            <a:r>
              <a:rPr lang="cs-CZ" sz="1600" smtClean="0"/>
              <a:t> tam klikněte </a:t>
            </a:r>
          </a:p>
          <a:p>
            <a:pPr eaLnBrk="1" hangingPunct="1"/>
            <a:r>
              <a:rPr lang="cs-CZ" sz="2000" smtClean="0"/>
              <a:t>První blok se vždy umísťuje na programovací ploše do místa, kde je napsáno „Start“.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000" smtClean="0"/>
              <a:t>					         </a:t>
            </a:r>
            <a:r>
              <a:rPr lang="cs-CZ" sz="1200" smtClean="0">
                <a:solidFill>
                  <a:srgbClr val="FF0000"/>
                </a:solidFill>
              </a:rPr>
              <a:t>“startovní bod“</a:t>
            </a:r>
            <a:endParaRPr lang="cs-CZ" sz="2000" smtClean="0"/>
          </a:p>
          <a:p>
            <a:pPr eaLnBrk="1" hangingPunct="1"/>
            <a:r>
              <a:rPr lang="cs-CZ" sz="2000" smtClean="0"/>
              <a:t>Toto místo je spojeno pomocí 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000" smtClean="0"/>
              <a:t>	vodorovného bílého „výběžku“ s bodem,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000" smtClean="0"/>
              <a:t>	kde je zobrazena ikona programu NXT -</a:t>
            </a:r>
            <a:r>
              <a:rPr lang="en-US" sz="2000" smtClean="0"/>
              <a:t>&gt;</a:t>
            </a:r>
            <a:r>
              <a:rPr lang="cs-CZ" sz="2000" smtClean="0"/>
              <a:t> tento bod se nazývá „</a:t>
            </a:r>
            <a:r>
              <a:rPr lang="en-US" sz="2000" smtClean="0"/>
              <a:t>startovn</a:t>
            </a:r>
            <a:r>
              <a:rPr lang="cs-CZ" sz="2000" smtClean="0"/>
              <a:t>í bod“. </a:t>
            </a:r>
          </a:p>
          <a:p>
            <a:pPr eaLnBrk="1" hangingPunct="1"/>
            <a:r>
              <a:rPr lang="cs-CZ" sz="2000" smtClean="0"/>
              <a:t>Ze startovního bodu vychází celkem tři bílé „výběžky“ a nazývají se </a:t>
            </a:r>
            <a:r>
              <a:rPr lang="cs-CZ" sz="2000" i="1" smtClean="0"/>
              <a:t>Sequence beams </a:t>
            </a:r>
            <a:r>
              <a:rPr lang="cs-CZ" sz="2000" smtClean="0"/>
              <a:t>– „sekvenční paprsky“.</a:t>
            </a:r>
          </a:p>
        </p:txBody>
      </p:sp>
      <p:pic>
        <p:nvPicPr>
          <p:cNvPr id="47108" name="Obrázek 58" descr="StartingPoint.png"/>
          <p:cNvPicPr>
            <a:picLocks noChangeAspect="1" noChangeArrowheads="1"/>
          </p:cNvPicPr>
          <p:nvPr/>
        </p:nvPicPr>
        <p:blipFill>
          <a:blip r:embed="rId2"/>
          <a:srcRect l="12068" t="8826" r="75691" b="76122"/>
          <a:stretch>
            <a:fillRect/>
          </a:stretch>
        </p:blipFill>
        <p:spPr bwMode="auto">
          <a:xfrm>
            <a:off x="6786563" y="3143250"/>
            <a:ext cx="18573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Přímá spojovací šipka 9"/>
          <p:cNvCxnSpPr/>
          <p:nvPr/>
        </p:nvCxnSpPr>
        <p:spPr>
          <a:xfrm>
            <a:off x="4786313" y="3286125"/>
            <a:ext cx="2928937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Přímá spojovací šipka 16"/>
          <p:cNvCxnSpPr/>
          <p:nvPr/>
        </p:nvCxnSpPr>
        <p:spPr>
          <a:xfrm>
            <a:off x="6286500" y="3714750"/>
            <a:ext cx="642938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2F311B-6A92-4CE9-8AA4-C863BD42C3BB}" type="slidenum">
              <a:rPr lang="cs-CZ" smtClean="0"/>
              <a:pPr>
                <a:defRPr/>
              </a:pPr>
              <a:t>41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Jak programovat v NXT-G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48131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006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b="1" i="1" smtClean="0"/>
              <a:t>Sequence beam – </a:t>
            </a:r>
            <a:r>
              <a:rPr lang="cs-CZ" sz="2400" b="1" smtClean="0"/>
              <a:t>„sekvenční paprsek“</a:t>
            </a:r>
          </a:p>
          <a:p>
            <a:pPr eaLnBrk="1" hangingPunct="1"/>
            <a:r>
              <a:rPr lang="cs-CZ" sz="2400" smtClean="0"/>
              <a:t>Řídí tok vašeho programu</a:t>
            </a:r>
          </a:p>
          <a:p>
            <a:pPr eaLnBrk="1" hangingPunct="1"/>
            <a:r>
              <a:rPr lang="cs-CZ" sz="2400" smtClean="0"/>
              <a:t>Určuje pořadí, v jakém budou jednotlivé bloky vykonány</a:t>
            </a:r>
          </a:p>
          <a:p>
            <a:pPr eaLnBrk="1" hangingPunct="1"/>
            <a:r>
              <a:rPr lang="cs-CZ" sz="2400" smtClean="0"/>
              <a:t>Do NXT kostky budou staženy jen ty bloky, které jsou spojeny „sekvenčním paprskem“, který vychází ze startovního bodu</a:t>
            </a:r>
          </a:p>
          <a:p>
            <a:pPr eaLnBrk="1" hangingPunct="1"/>
            <a:r>
              <a:rPr lang="cs-CZ" sz="2400" smtClean="0"/>
              <a:t>Dva druhy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400" smtClean="0"/>
              <a:t>	„sekvenčních paprsků“:</a:t>
            </a:r>
          </a:p>
          <a:p>
            <a:pPr lvl="1" eaLnBrk="1" hangingPunct="1"/>
            <a:r>
              <a:rPr lang="cs-CZ" sz="2000" smtClean="0"/>
              <a:t>Hlavní</a:t>
            </a:r>
          </a:p>
          <a:p>
            <a:pPr lvl="1" eaLnBrk="1" hangingPunct="1"/>
            <a:r>
              <a:rPr lang="cs-CZ" sz="2000" smtClean="0"/>
              <a:t>Vedlejší  </a:t>
            </a:r>
          </a:p>
          <a:p>
            <a:pPr eaLnBrk="1" hangingPunct="1"/>
            <a:endParaRPr lang="cs-CZ" sz="2400" smtClean="0"/>
          </a:p>
        </p:txBody>
      </p:sp>
      <p:pic>
        <p:nvPicPr>
          <p:cNvPr id="48132" name="Obrázek 59" descr="ParallelSequenceBeamsExample.png"/>
          <p:cNvPicPr>
            <a:picLocks noChangeAspect="1" noChangeArrowheads="1"/>
          </p:cNvPicPr>
          <p:nvPr/>
        </p:nvPicPr>
        <p:blipFill>
          <a:blip r:embed="rId2"/>
          <a:srcRect l="13390" t="6808" r="65125" b="62354"/>
          <a:stretch>
            <a:fillRect/>
          </a:stretch>
        </p:blipFill>
        <p:spPr bwMode="auto">
          <a:xfrm>
            <a:off x="5500688" y="3786188"/>
            <a:ext cx="2752725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Přímá spojovací šipka 6"/>
          <p:cNvCxnSpPr/>
          <p:nvPr/>
        </p:nvCxnSpPr>
        <p:spPr>
          <a:xfrm>
            <a:off x="2071688" y="5072063"/>
            <a:ext cx="4000500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Přímá spojovací šipka 9"/>
          <p:cNvCxnSpPr/>
          <p:nvPr/>
        </p:nvCxnSpPr>
        <p:spPr>
          <a:xfrm flipV="1">
            <a:off x="2214563" y="4714875"/>
            <a:ext cx="3643312" cy="714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Přímá spojovací šipka 12"/>
          <p:cNvCxnSpPr/>
          <p:nvPr/>
        </p:nvCxnSpPr>
        <p:spPr>
          <a:xfrm>
            <a:off x="2214563" y="5429250"/>
            <a:ext cx="3571875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6576C-E074-4F7D-8E66-55A8EDCC81A6}" type="slidenum">
              <a:rPr lang="cs-CZ" smtClean="0"/>
              <a:pPr>
                <a:defRPr/>
              </a:pPr>
              <a:t>42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Jak programovat v NXT-G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49155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b="1" smtClean="0"/>
              <a:t>Vytvoření paralelní větve v programu </a:t>
            </a:r>
          </a:p>
          <a:p>
            <a:pPr eaLnBrk="1" hangingPunct="1"/>
            <a:r>
              <a:rPr lang="cs-CZ" sz="2000" smtClean="0"/>
              <a:t>Chcete-li vytvořit paralelní větev a máte například takto umístěné bloky, tak najeďte kurzorem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000" smtClean="0"/>
              <a:t>	myši	na místo, které je v obrázku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000" smtClean="0"/>
              <a:t>	označeno modře.</a:t>
            </a:r>
          </a:p>
          <a:p>
            <a:pPr eaLnBrk="1" hangingPunct="1"/>
            <a:r>
              <a:rPr lang="cs-CZ" sz="2000" smtClean="0"/>
              <a:t>Poté co se šipka myši změní v takový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000" smtClean="0"/>
              <a:t>	„svazek drátu“, klikněte levým tlačítkem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000" smtClean="0"/>
              <a:t>	myši</a:t>
            </a:r>
          </a:p>
          <a:p>
            <a:pPr eaLnBrk="1" hangingPunct="1"/>
            <a:r>
              <a:rPr lang="cs-CZ" sz="2000" smtClean="0"/>
              <a:t>Nyní jste v režimu vytváření nového „sekvenčního paprsku“ a můžete přesunout kurzor myši na místo, které je v obrázku označeno červeně</a:t>
            </a:r>
          </a:p>
          <a:p>
            <a:pPr eaLnBrk="1" hangingPunct="1"/>
            <a:r>
              <a:rPr lang="cs-CZ" sz="2000" smtClean="0"/>
              <a:t>Zde klikněte a máte vytvořenou paralelní větev programu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1600" smtClean="0"/>
              <a:t>Pozn. : Paralelní větev umožňuje programu současné vykonávání bloků.   </a:t>
            </a:r>
          </a:p>
          <a:p>
            <a:pPr eaLnBrk="1" hangingPunct="1">
              <a:buFont typeface="Wingdings 2" pitchFamily="18" charset="2"/>
              <a:buNone/>
            </a:pPr>
            <a:endParaRPr lang="cs-CZ" sz="2000" smtClean="0"/>
          </a:p>
          <a:p>
            <a:pPr eaLnBrk="1" hangingPunct="1">
              <a:buFont typeface="Wingdings 2" pitchFamily="18" charset="2"/>
              <a:buNone/>
            </a:pPr>
            <a:endParaRPr lang="cs-CZ" sz="2400" smtClean="0"/>
          </a:p>
        </p:txBody>
      </p:sp>
      <p:pic>
        <p:nvPicPr>
          <p:cNvPr id="49156" name="Obrázek 9" descr="PrikladNaParalelniVetev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63" y="2143125"/>
            <a:ext cx="242887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Přímá spojovací šipka 12"/>
          <p:cNvCxnSpPr/>
          <p:nvPr/>
        </p:nvCxnSpPr>
        <p:spPr>
          <a:xfrm rot="5400000">
            <a:off x="7216776" y="2141537"/>
            <a:ext cx="284162" cy="1444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Přímá spojovací šipka 20"/>
          <p:cNvCxnSpPr/>
          <p:nvPr/>
        </p:nvCxnSpPr>
        <p:spPr>
          <a:xfrm>
            <a:off x="5286375" y="2643188"/>
            <a:ext cx="928688" cy="285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Přímá spojovací čára 26"/>
          <p:cNvCxnSpPr/>
          <p:nvPr/>
        </p:nvCxnSpPr>
        <p:spPr>
          <a:xfrm rot="10800000">
            <a:off x="500063" y="4929188"/>
            <a:ext cx="4286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Přímá spojovací čára 28"/>
          <p:cNvCxnSpPr/>
          <p:nvPr/>
        </p:nvCxnSpPr>
        <p:spPr>
          <a:xfrm rot="5400000">
            <a:off x="-71437" y="5500688"/>
            <a:ext cx="1143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Přímá spojovací čára 30"/>
          <p:cNvCxnSpPr/>
          <p:nvPr/>
        </p:nvCxnSpPr>
        <p:spPr>
          <a:xfrm>
            <a:off x="500063" y="6072188"/>
            <a:ext cx="814387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Přímá spojovací šipka 34"/>
          <p:cNvCxnSpPr/>
          <p:nvPr/>
        </p:nvCxnSpPr>
        <p:spPr>
          <a:xfrm rot="5400000" flipH="1" flipV="1">
            <a:off x="7607300" y="5037138"/>
            <a:ext cx="20732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9FA1E-954C-4D4B-95D1-D06D08BB3C4C}" type="slidenum">
              <a:rPr lang="cs-CZ" smtClean="0"/>
              <a:pPr>
                <a:defRPr/>
              </a:pPr>
              <a:t>43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Jak programovat v NXT-G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0179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006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b="1" smtClean="0"/>
              <a:t>Vytvoření paralelní větve v programu</a:t>
            </a:r>
          </a:p>
          <a:p>
            <a:pPr eaLnBrk="1" hangingPunct="1"/>
            <a:r>
              <a:rPr lang="cs-CZ" sz="1800" smtClean="0"/>
              <a:t>Paralelní větev nemusíte vytvářet jen ze „startovního bodu“ ale z jakéhokoliv místa „sekvenčního paprsku“  </a:t>
            </a:r>
            <a:r>
              <a:rPr lang="cs-CZ" sz="1800" b="1" smtClean="0"/>
              <a:t> </a:t>
            </a:r>
          </a:p>
          <a:p>
            <a:pPr eaLnBrk="1" hangingPunct="1"/>
            <a:r>
              <a:rPr lang="cs-CZ" sz="1800" smtClean="0"/>
              <a:t>Máte například takovéto uspořádání bloků a chcete vytvořit paralelní větev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800" smtClean="0"/>
              <a:t>Postup:</a:t>
            </a:r>
          </a:p>
          <a:p>
            <a:pPr eaLnBrk="1" hangingPunct="1"/>
            <a:r>
              <a:rPr lang="cs-CZ" sz="1800" smtClean="0"/>
              <a:t>Najeďte kurzorem myši na místo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800" smtClean="0"/>
              <a:t>	označené v obrázku modře a šipka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1800" smtClean="0"/>
              <a:t>	se změní v oboustrannou šipku</a:t>
            </a:r>
          </a:p>
          <a:p>
            <a:pPr eaLnBrk="1" hangingPunct="1"/>
            <a:r>
              <a:rPr lang="cs-CZ" sz="1800" smtClean="0"/>
              <a:t>Stiskněte s držte klávesu Shift</a:t>
            </a:r>
          </a:p>
          <a:p>
            <a:pPr eaLnBrk="1" hangingPunct="1"/>
            <a:r>
              <a:rPr lang="cs-CZ" sz="1800" smtClean="0"/>
              <a:t>Oboustranná šipka se změní ve „svazek drátu“</a:t>
            </a:r>
          </a:p>
          <a:p>
            <a:pPr eaLnBrk="1" hangingPunct="1"/>
            <a:r>
              <a:rPr lang="cs-CZ" sz="1800" smtClean="0"/>
              <a:t>Klikněte levým tlačítkem myši a dostanete se do režimu vytváření nového „sekvenčního paprsku“</a:t>
            </a:r>
          </a:p>
          <a:p>
            <a:pPr eaLnBrk="1" hangingPunct="1"/>
            <a:r>
              <a:rPr lang="cs-CZ" sz="1800" smtClean="0"/>
              <a:t>Přesuňte se na místo, které je na obrázku označeno červeně a tam klikněte, pusťte klávesu Shift a je hotovo</a:t>
            </a:r>
          </a:p>
          <a:p>
            <a:pPr eaLnBrk="1" hangingPunct="1">
              <a:buFont typeface="Wingdings 2" pitchFamily="18" charset="2"/>
              <a:buNone/>
            </a:pPr>
            <a:endParaRPr lang="cs-CZ" sz="2000" smtClean="0"/>
          </a:p>
        </p:txBody>
      </p:sp>
      <p:pic>
        <p:nvPicPr>
          <p:cNvPr id="50180" name="Obrázek 4" descr="PrikladNaParalelniVetevVprogramu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4175" y="2714625"/>
            <a:ext cx="316547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Přímá spojovací čára 6"/>
          <p:cNvCxnSpPr/>
          <p:nvPr/>
        </p:nvCxnSpPr>
        <p:spPr>
          <a:xfrm rot="5400000">
            <a:off x="3214687" y="2857501"/>
            <a:ext cx="4286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Přímá spojovací šipka 8"/>
          <p:cNvCxnSpPr/>
          <p:nvPr/>
        </p:nvCxnSpPr>
        <p:spPr>
          <a:xfrm>
            <a:off x="3429000" y="3071813"/>
            <a:ext cx="20002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9E78B8-B778-4EBA-B850-560946B0BB04}" type="slidenum">
              <a:rPr lang="cs-CZ" smtClean="0"/>
              <a:pPr>
                <a:defRPr/>
              </a:pPr>
              <a:t>44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Jak programovat v NXT-G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1203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b="1" smtClean="0"/>
              <a:t>Smazání bloku z programovací plochy</a:t>
            </a:r>
          </a:p>
          <a:p>
            <a:pPr eaLnBrk="1" hangingPunct="1"/>
            <a:r>
              <a:rPr lang="cs-CZ" sz="2000" smtClean="0"/>
              <a:t>Pokud chcete blok odstranit z programovací plochy, tak postupujte následovně:</a:t>
            </a:r>
          </a:p>
          <a:p>
            <a:pPr lvl="1" eaLnBrk="1" hangingPunct="1"/>
            <a:r>
              <a:rPr lang="cs-CZ" sz="1800" smtClean="0"/>
              <a:t>Klikněte na příslušný blok nebo na něj jen najeďte kurzorem myši a po asi jedné sekundě bude vybrán – obvod bloku bude zvýrazněn modrou barvou</a:t>
            </a:r>
          </a:p>
          <a:p>
            <a:pPr lvl="1" eaLnBrk="1" hangingPunct="1"/>
            <a:r>
              <a:rPr lang="cs-CZ" sz="1800" smtClean="0"/>
              <a:t>Pak již stačí stisknout klávesu </a:t>
            </a:r>
            <a:r>
              <a:rPr lang="cs-CZ" sz="1800" i="1" smtClean="0"/>
              <a:t>Delete </a:t>
            </a:r>
            <a:r>
              <a:rPr lang="cs-CZ" sz="1800" smtClean="0"/>
              <a:t>a blok bude smazán z programovací plochy</a:t>
            </a:r>
          </a:p>
          <a:p>
            <a:pPr eaLnBrk="1" hangingPunct="1">
              <a:buFont typeface="Wingdings 2" pitchFamily="18" charset="2"/>
              <a:buNone/>
            </a:pPr>
            <a:endParaRPr lang="cs-CZ" sz="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2400" b="1" smtClean="0"/>
              <a:t>Přesun bloku po programovací ploše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sz="2000" smtClean="0"/>
              <a:t>Postup:</a:t>
            </a:r>
          </a:p>
          <a:p>
            <a:pPr lvl="1" eaLnBrk="1" hangingPunct="1"/>
            <a:r>
              <a:rPr lang="cs-CZ" sz="1800" smtClean="0"/>
              <a:t>Najeďte kurzorem myši na programovací blok</a:t>
            </a:r>
          </a:p>
          <a:p>
            <a:pPr lvl="1" eaLnBrk="1" hangingPunct="1"/>
            <a:r>
              <a:rPr lang="cs-CZ" sz="1800" smtClean="0"/>
              <a:t>Stiskněte a držte levé tlačítko myši</a:t>
            </a:r>
          </a:p>
          <a:p>
            <a:pPr lvl="1" eaLnBrk="1" hangingPunct="1"/>
            <a:r>
              <a:rPr lang="cs-CZ" sz="1800" smtClean="0"/>
              <a:t>Přesuňte se na místo, kam chcete blok umístit a pusťte tlačítko myši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E06010-E4B1-4410-BB62-0D7AA15146A5}" type="slidenum">
              <a:rPr lang="cs-CZ" smtClean="0"/>
              <a:pPr>
                <a:defRPr/>
              </a:pPr>
              <a:t>45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Jak programovat v NXT-G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2227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b="1" i="1" smtClean="0"/>
              <a:t>Data hubs</a:t>
            </a:r>
          </a:p>
          <a:p>
            <a:pPr eaLnBrk="1" hangingPunct="1"/>
            <a:r>
              <a:rPr lang="cs-CZ" sz="2400" i="1" smtClean="0"/>
              <a:t>Data hub </a:t>
            </a:r>
            <a:r>
              <a:rPr lang="cs-CZ" sz="2400" smtClean="0"/>
              <a:t>je funkcionalita, s kterou přichází většina programovacích bloků</a:t>
            </a:r>
          </a:p>
          <a:p>
            <a:pPr eaLnBrk="1" hangingPunct="1"/>
            <a:r>
              <a:rPr lang="cs-CZ" sz="2400" smtClean="0"/>
              <a:t>Postup na rozbalení </a:t>
            </a:r>
            <a:r>
              <a:rPr lang="cs-CZ" sz="2400" i="1" smtClean="0"/>
              <a:t>Data hub </a:t>
            </a:r>
            <a:r>
              <a:rPr lang="cs-CZ" sz="2400" smtClean="0"/>
              <a:t>nabídky: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1. Umístěte blok na programovací plochu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2. Přesuňte kurzor myši na blok do místa, jako je uvedeno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	  na obrázku níže, aby se objevila oboustranná šipka a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	  klikněte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3. Rozbalí se </a:t>
            </a:r>
            <a:r>
              <a:rPr lang="cs-CZ" sz="2000" i="1" smtClean="0"/>
              <a:t>Data hub </a:t>
            </a:r>
            <a:r>
              <a:rPr lang="cs-CZ" sz="2000" smtClean="0"/>
              <a:t>nabídka se 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	  vstupními zástrčkami na levé straně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cs-CZ" sz="2000" smtClean="0"/>
              <a:t>	  a výstupními zástrčkami </a:t>
            </a:r>
          </a:p>
          <a:p>
            <a:pPr lvl="1" eaLnBrk="1" hangingPunct="1">
              <a:buFont typeface="Verdana" pitchFamily="34" charset="0"/>
              <a:buNone/>
            </a:pPr>
            <a:endParaRPr lang="cs-CZ" smtClean="0"/>
          </a:p>
        </p:txBody>
      </p:sp>
      <p:pic>
        <p:nvPicPr>
          <p:cNvPr id="52228" name="Obrázek 4" descr="DataHubMisto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75" y="4000500"/>
            <a:ext cx="16954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8519F9-207C-45CF-B41B-73DE404D756C}" type="slidenum">
              <a:rPr lang="cs-CZ" smtClean="0"/>
              <a:pPr>
                <a:defRPr/>
              </a:pPr>
              <a:t>46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Jak programovat v NXT-G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3251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b="1" i="1" smtClean="0"/>
              <a:t>Data hubs</a:t>
            </a:r>
          </a:p>
          <a:p>
            <a:pPr eaLnBrk="1" hangingPunct="1"/>
            <a:r>
              <a:rPr lang="cs-CZ" sz="2400" smtClean="0"/>
              <a:t>Takto například vypadá </a:t>
            </a:r>
            <a:r>
              <a:rPr lang="cs-CZ" sz="2400" i="1" smtClean="0"/>
              <a:t>Data hub </a:t>
            </a:r>
            <a:r>
              <a:rPr lang="cs-CZ" sz="2400" smtClean="0"/>
              <a:t>nabídka </a:t>
            </a:r>
            <a:r>
              <a:rPr lang="cs-CZ" sz="2400" i="1" smtClean="0"/>
              <a:t>Move</a:t>
            </a:r>
            <a:r>
              <a:rPr lang="cs-CZ" sz="2400" smtClean="0"/>
              <a:t> bloku:</a:t>
            </a:r>
          </a:p>
          <a:p>
            <a:pPr lvl="1" eaLnBrk="1" hangingPunct="1">
              <a:buFont typeface="Verdana" pitchFamily="34" charset="0"/>
              <a:buNone/>
            </a:pPr>
            <a:endParaRPr lang="cs-CZ" smtClean="0"/>
          </a:p>
        </p:txBody>
      </p:sp>
      <p:pic>
        <p:nvPicPr>
          <p:cNvPr id="53252" name="Obrázek 42" descr="DataHubNabidkaProMotorBlock.png"/>
          <p:cNvPicPr>
            <a:picLocks noChangeAspect="1" noChangeArrowheads="1"/>
          </p:cNvPicPr>
          <p:nvPr/>
        </p:nvPicPr>
        <p:blipFill>
          <a:blip r:embed="rId2"/>
          <a:srcRect l="21451" t="5232" r="65829" b="54938"/>
          <a:stretch>
            <a:fillRect/>
          </a:stretch>
        </p:blipFill>
        <p:spPr bwMode="auto">
          <a:xfrm>
            <a:off x="2786063" y="2286000"/>
            <a:ext cx="183832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E731D0-918F-4A46-8FF1-DF18547AD80D}" type="slidenum">
              <a:rPr lang="cs-CZ" smtClean="0"/>
              <a:pPr>
                <a:defRPr/>
              </a:pPr>
              <a:t>47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Jak programovat v NXT-G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4275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b="1" i="1" smtClean="0"/>
              <a:t>Data hubs – </a:t>
            </a:r>
            <a:r>
              <a:rPr lang="cs-CZ" sz="2400" b="1" smtClean="0"/>
              <a:t>vytváření datových spojení</a:t>
            </a:r>
          </a:p>
          <a:p>
            <a:pPr eaLnBrk="1" hangingPunct="1"/>
            <a:r>
              <a:rPr lang="cs-CZ" sz="2000" smtClean="0"/>
              <a:t>Pokud najedete kurzorem myši nad zástrčku, tak se šipka změní ve „svazek drátu“</a:t>
            </a:r>
          </a:p>
          <a:p>
            <a:pPr eaLnBrk="1" hangingPunct="1"/>
            <a:r>
              <a:rPr lang="cs-CZ" sz="2000" smtClean="0"/>
              <a:t>Po kliknutí přejdete do režimu vytváření datového spojení a můžete tak vytvořit spojení z výstupní zástrčky jednoho bloku do vstupní zástrčky druhého bloku</a:t>
            </a:r>
          </a:p>
          <a:p>
            <a:pPr eaLnBrk="1" hangingPunct="1"/>
            <a:r>
              <a:rPr lang="cs-CZ" sz="2000" smtClean="0"/>
              <a:t>Datovým spojením lze přenášet informaci ve formě čísla, textu nebo logické hodnoty</a:t>
            </a:r>
          </a:p>
          <a:p>
            <a:pPr eaLnBrk="1" hangingPunct="1"/>
            <a:r>
              <a:rPr lang="cs-CZ" sz="2000" smtClean="0"/>
              <a:t>Správně vytvořené spojení je znázorněno plnou čarou</a:t>
            </a:r>
          </a:p>
          <a:p>
            <a:pPr eaLnBrk="1" hangingPunct="1"/>
            <a:r>
              <a:rPr lang="cs-CZ" sz="2000" smtClean="0"/>
              <a:t>Nesprávně vytvořené spojení je znázorněno tečkovanou šedou čarou</a:t>
            </a:r>
          </a:p>
          <a:p>
            <a:pPr eaLnBrk="1" hangingPunct="1"/>
            <a:r>
              <a:rPr lang="cs-CZ" sz="2000" smtClean="0"/>
              <a:t>Barvy čar:</a:t>
            </a:r>
          </a:p>
          <a:p>
            <a:pPr lvl="1" eaLnBrk="1" hangingPunct="1"/>
            <a:r>
              <a:rPr lang="cs-CZ" sz="1600" smtClean="0">
                <a:solidFill>
                  <a:srgbClr val="FFC000"/>
                </a:solidFill>
              </a:rPr>
              <a:t>Žlutá</a:t>
            </a:r>
            <a:r>
              <a:rPr lang="cs-CZ" sz="1600" smtClean="0"/>
              <a:t> – data ve formě čísla</a:t>
            </a:r>
          </a:p>
          <a:p>
            <a:pPr lvl="1" eaLnBrk="1" hangingPunct="1"/>
            <a:r>
              <a:rPr lang="cs-CZ" sz="1600" smtClean="0">
                <a:solidFill>
                  <a:srgbClr val="FF6600"/>
                </a:solidFill>
              </a:rPr>
              <a:t>Oranžová</a:t>
            </a:r>
            <a:r>
              <a:rPr lang="cs-CZ" sz="1600" smtClean="0">
                <a:solidFill>
                  <a:srgbClr val="FF9900"/>
                </a:solidFill>
              </a:rPr>
              <a:t> </a:t>
            </a:r>
            <a:r>
              <a:rPr lang="cs-CZ" sz="1600" smtClean="0"/>
              <a:t>– data ve formě textu</a:t>
            </a:r>
          </a:p>
          <a:p>
            <a:pPr lvl="1" eaLnBrk="1" hangingPunct="1"/>
            <a:r>
              <a:rPr lang="cs-CZ" sz="1600" smtClean="0">
                <a:solidFill>
                  <a:srgbClr val="92D050"/>
                </a:solidFill>
              </a:rPr>
              <a:t>Zelená</a:t>
            </a:r>
            <a:r>
              <a:rPr lang="cs-CZ" sz="1600" smtClean="0"/>
              <a:t> – data ve formě logických hodnot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F65582-529C-43A1-8CD7-E681E154A7CE}" type="slidenum">
              <a:rPr lang="cs-CZ" smtClean="0"/>
              <a:pPr>
                <a:defRPr/>
              </a:pPr>
              <a:t>48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142875"/>
            <a:ext cx="8183562" cy="1050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Jak programovat v NXT-G 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5299" name="Zástupný symbol pro obsah 4"/>
          <p:cNvSpPr>
            <a:spLocks noGrp="1"/>
          </p:cNvSpPr>
          <p:nvPr>
            <p:ph idx="1"/>
          </p:nvPr>
        </p:nvSpPr>
        <p:spPr>
          <a:xfrm>
            <a:off x="500063" y="1285875"/>
            <a:ext cx="8183562" cy="50720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z="2400" b="1" smtClean="0"/>
              <a:t>Zhodnocení</a:t>
            </a:r>
            <a:endParaRPr lang="cs-CZ" sz="2400" smtClean="0"/>
          </a:p>
          <a:p>
            <a:pPr eaLnBrk="1" hangingPunct="1">
              <a:buFont typeface="Wingdings 2" pitchFamily="18" charset="2"/>
              <a:buNone/>
            </a:pPr>
            <a:endParaRPr lang="cs-CZ" sz="800" b="1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2400" b="1" smtClean="0">
                <a:solidFill>
                  <a:srgbClr val="00B050"/>
                </a:solidFill>
              </a:rPr>
              <a:t>+</a:t>
            </a:r>
          </a:p>
          <a:p>
            <a:pPr eaLnBrk="1" hangingPunct="1"/>
            <a:r>
              <a:rPr lang="cs-CZ" sz="1800" smtClean="0"/>
              <a:t>Jednoduché a intuitivní ovládání</a:t>
            </a:r>
          </a:p>
          <a:p>
            <a:pPr eaLnBrk="1" hangingPunct="1"/>
            <a:r>
              <a:rPr lang="cs-CZ" sz="1800" smtClean="0"/>
              <a:t>Vhodné pro úplné začátečníky v programování</a:t>
            </a:r>
          </a:p>
          <a:p>
            <a:pPr eaLnBrk="1" hangingPunct="1"/>
            <a:endParaRPr lang="cs-CZ" sz="1800" smtClean="0"/>
          </a:p>
          <a:p>
            <a:pPr eaLnBrk="1" hangingPunct="1">
              <a:buFont typeface="Wingdings 2" pitchFamily="18" charset="2"/>
              <a:buNone/>
            </a:pPr>
            <a:r>
              <a:rPr lang="cs-CZ" sz="2400" b="1" smtClean="0">
                <a:solidFill>
                  <a:srgbClr val="FF0000"/>
                </a:solidFill>
              </a:rPr>
              <a:t>-</a:t>
            </a:r>
            <a:endParaRPr lang="cs-CZ" sz="2400" smtClean="0">
              <a:solidFill>
                <a:srgbClr val="FF0000"/>
              </a:solidFill>
            </a:endParaRPr>
          </a:p>
          <a:p>
            <a:pPr eaLnBrk="1" hangingPunct="1"/>
            <a:r>
              <a:rPr lang="cs-CZ" sz="1800" smtClean="0"/>
              <a:t>Nevhodné pro psaní rozsáhlejších programů</a:t>
            </a:r>
          </a:p>
          <a:p>
            <a:pPr eaLnBrk="1" hangingPunct="1"/>
            <a:r>
              <a:rPr lang="cs-CZ" sz="1800" smtClean="0"/>
              <a:t>Komplikované definování uživatelských proměnných</a:t>
            </a:r>
          </a:p>
          <a:p>
            <a:pPr eaLnBrk="1" hangingPunct="1"/>
            <a:r>
              <a:rPr lang="cs-CZ" sz="1800" smtClean="0"/>
              <a:t>Chybějící datová struktura pole – array</a:t>
            </a:r>
          </a:p>
          <a:p>
            <a:pPr eaLnBrk="1" hangingPunct="1"/>
            <a:r>
              <a:rPr lang="cs-CZ" sz="1800" smtClean="0"/>
              <a:t>Na displeji NXT kostky lze zobrazovat pouze celá čísla 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0904F-51A8-4C7A-AE70-F839A5E7C69B}" type="slidenum">
              <a:rPr lang="cs-CZ" smtClean="0"/>
              <a:pPr>
                <a:defRPr/>
              </a:pPr>
              <a:t>49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500063"/>
            <a:ext cx="8143875" cy="69373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Seznam zdrojů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6323" name="Zástupný symbol pro obsah 4"/>
          <p:cNvSpPr>
            <a:spLocks noGrp="1"/>
          </p:cNvSpPr>
          <p:nvPr>
            <p:ph idx="1"/>
          </p:nvPr>
        </p:nvSpPr>
        <p:spPr>
          <a:xfrm>
            <a:off x="500063" y="1214438"/>
            <a:ext cx="8358187" cy="485775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cs-CZ" sz="800" b="1" smtClean="0"/>
          </a:p>
          <a:p>
            <a:pPr>
              <a:buFont typeface="Wingdings 2" pitchFamily="18" charset="2"/>
              <a:buNone/>
            </a:pPr>
            <a:r>
              <a:rPr lang="cs-CZ" sz="1600" b="1" smtClean="0"/>
              <a:t>Monografie:</a:t>
            </a:r>
            <a:endParaRPr lang="cs-CZ" sz="1600" smtClean="0"/>
          </a:p>
          <a:p>
            <a:pPr>
              <a:buFont typeface="Wingdings 2" pitchFamily="18" charset="2"/>
              <a:buNone/>
            </a:pPr>
            <a:r>
              <a:rPr lang="cs-CZ" sz="1200" smtClean="0"/>
              <a:t>[1] KELLY, James Floyd. LEGO® MINDSTORMS® NXT – G Programming Guide. [s.l.] :</a:t>
            </a:r>
            <a:r>
              <a:rPr lang="en-US" sz="1200" smtClean="0"/>
              <a:t> </a:t>
            </a:r>
            <a:r>
              <a:rPr lang="cs-CZ" sz="1200" smtClean="0"/>
              <a:t>Apress, 2007. 196 s. ISBN 1590598717, ISBN-13: 978-1590598719.</a:t>
            </a:r>
          </a:p>
          <a:p>
            <a:pPr>
              <a:buFont typeface="Wingdings 2" pitchFamily="18" charset="2"/>
              <a:buNone/>
            </a:pPr>
            <a:r>
              <a:rPr lang="cs-CZ" sz="1200" smtClean="0"/>
              <a:t>[2] ASTOLFO, Dave; FERRARI, Mario; FERRARI, Giulio. Bulding Robots With Lego®</a:t>
            </a:r>
            <a:r>
              <a:rPr lang="en-US" sz="1200" smtClean="0"/>
              <a:t> </a:t>
            </a:r>
            <a:r>
              <a:rPr lang="cs-CZ" sz="1200" smtClean="0"/>
              <a:t>Mindstorms® NXT. Burlington (Massachusetts) : Syngress, 2007. 448 s. ISBN</a:t>
            </a:r>
            <a:r>
              <a:rPr lang="en-US" sz="1200" smtClean="0"/>
              <a:t> </a:t>
            </a:r>
            <a:r>
              <a:rPr lang="cs-CZ" sz="1200" smtClean="0"/>
              <a:t>1597491527, ISBN-13: 978-1597491525.   </a:t>
            </a:r>
          </a:p>
          <a:p>
            <a:pPr>
              <a:buFont typeface="Wingdings 2" pitchFamily="18" charset="2"/>
              <a:buNone/>
            </a:pPr>
            <a:r>
              <a:rPr lang="cs-CZ" sz="1200" smtClean="0"/>
              <a:t>[3] GASPERI, Michael; HURBAIN, Philippe E.; HURBAIN, Isabelle L. Extreme NXT:</a:t>
            </a:r>
            <a:r>
              <a:rPr lang="en-US" sz="1200" smtClean="0"/>
              <a:t> </a:t>
            </a:r>
            <a:r>
              <a:rPr lang="cs-CZ" sz="1200" smtClean="0"/>
              <a:t>Extending the LEGO® MINDSTORMS® NXT to the Next Level. [s.l.] : Apress, 2007.</a:t>
            </a:r>
            <a:r>
              <a:rPr lang="en-US" sz="1200" smtClean="0"/>
              <a:t> </a:t>
            </a:r>
            <a:r>
              <a:rPr lang="cs-CZ" sz="1200" smtClean="0"/>
              <a:t>312 s. ISBN 1590598180, ISBN-13: 978-1590598184.  </a:t>
            </a:r>
          </a:p>
          <a:p>
            <a:pPr>
              <a:buFont typeface="Wingdings 2" pitchFamily="18" charset="2"/>
              <a:buNone/>
            </a:pPr>
            <a:endParaRPr lang="cs-CZ" sz="800" smtClean="0"/>
          </a:p>
          <a:p>
            <a:pPr>
              <a:buFont typeface="Wingdings 2" pitchFamily="18" charset="2"/>
              <a:buNone/>
            </a:pPr>
            <a:r>
              <a:rPr lang="cs-CZ" sz="1600" b="1" smtClean="0"/>
              <a:t>Bakalářské práce:</a:t>
            </a:r>
            <a:endParaRPr lang="cs-CZ" sz="1600" smtClean="0"/>
          </a:p>
          <a:p>
            <a:pPr>
              <a:buFont typeface="Wingdings 2" pitchFamily="18" charset="2"/>
              <a:buNone/>
            </a:pPr>
            <a:r>
              <a:rPr lang="cs-CZ" sz="1200" smtClean="0"/>
              <a:t>[4] TROJÁNEK, Pavel. Využití robota LEGO MINDSTORMS při výuce. Praha, 2009. 94 s.</a:t>
            </a:r>
            <a:r>
              <a:rPr lang="en-US" sz="1200" smtClean="0"/>
              <a:t> </a:t>
            </a:r>
            <a:r>
              <a:rPr lang="cs-CZ" sz="1200" smtClean="0"/>
              <a:t>Bakalářská práce. České vysoké učení technické v Praze, Fakulta elektrotechnická,</a:t>
            </a:r>
            <a:r>
              <a:rPr lang="en-US" sz="1200" smtClean="0"/>
              <a:t> </a:t>
            </a:r>
            <a:r>
              <a:rPr lang="cs-CZ" sz="1200" smtClean="0"/>
              <a:t>Katedra řídící techniky.</a:t>
            </a:r>
          </a:p>
          <a:p>
            <a:pPr>
              <a:buFont typeface="Wingdings 2" pitchFamily="18" charset="2"/>
              <a:buNone/>
            </a:pPr>
            <a:endParaRPr lang="en-US" sz="800" smtClean="0"/>
          </a:p>
          <a:p>
            <a:pPr>
              <a:buFont typeface="Wingdings 2" pitchFamily="18" charset="2"/>
              <a:buNone/>
            </a:pPr>
            <a:r>
              <a:rPr lang="cs-CZ" sz="1600" b="1" smtClean="0"/>
              <a:t>Internetové odkazy:</a:t>
            </a:r>
            <a:endParaRPr lang="cs-CZ" sz="1600" smtClean="0"/>
          </a:p>
          <a:p>
            <a:pPr>
              <a:buFont typeface="Wingdings 2" pitchFamily="18" charset="2"/>
              <a:buNone/>
            </a:pPr>
            <a:r>
              <a:rPr lang="cs-CZ" sz="1200" smtClean="0"/>
              <a:t>[</a:t>
            </a:r>
            <a:r>
              <a:rPr lang="en-US" sz="1200" smtClean="0"/>
              <a:t>5</a:t>
            </a:r>
            <a:r>
              <a:rPr lang="cs-CZ" sz="1200" smtClean="0"/>
              <a:t>] The NXT STEP - LEGO® MINDSTORMS® NXT blog : Home </a:t>
            </a:r>
            <a:r>
              <a:rPr lang="en-US" sz="1200" smtClean="0"/>
              <a:t>[online]. c2006 [cit. </a:t>
            </a:r>
            <a:r>
              <a:rPr lang="pl-PL" sz="1200" smtClean="0"/>
              <a:t>2010-05-15]. </a:t>
            </a:r>
            <a:r>
              <a:rPr lang="en-US" sz="1200" smtClean="0"/>
              <a:t>  </a:t>
            </a:r>
            <a:r>
              <a:rPr lang="pl-PL" sz="1200" smtClean="0"/>
              <a:t>Dostupn</a:t>
            </a:r>
            <a:r>
              <a:rPr lang="cs-CZ" sz="1200" smtClean="0"/>
              <a:t>é z WWW: &lt;</a:t>
            </a:r>
            <a:r>
              <a:rPr lang="cs-CZ" sz="1200" u="sng" smtClean="0">
                <a:hlinkClick r:id="rId2"/>
              </a:rPr>
              <a:t>http://thenxtstep.blogspot.com/2006/05/how-robocenter-works.html</a:t>
            </a:r>
            <a:r>
              <a:rPr lang="cs-CZ" sz="1200" smtClean="0"/>
              <a:t>&gt;</a:t>
            </a:r>
          </a:p>
          <a:p>
            <a:pPr>
              <a:buFont typeface="Wingdings 2" pitchFamily="18" charset="2"/>
              <a:buNone/>
            </a:pPr>
            <a:r>
              <a:rPr lang="cs-CZ" sz="1200" smtClean="0"/>
              <a:t>[</a:t>
            </a:r>
            <a:r>
              <a:rPr lang="en-US" sz="1200" smtClean="0"/>
              <a:t>6</a:t>
            </a:r>
            <a:r>
              <a:rPr lang="cs-CZ" sz="1200" smtClean="0"/>
              <a:t>] MINDSTORMS.LEGO.com : Home </a:t>
            </a:r>
            <a:r>
              <a:rPr lang="en-US" sz="1200" smtClean="0"/>
              <a:t>[online]. c2010 [cit. 2010-05-15]. Dostupn</a:t>
            </a:r>
            <a:r>
              <a:rPr lang="cs-CZ" sz="1200" smtClean="0"/>
              <a:t>é</a:t>
            </a:r>
            <a:r>
              <a:rPr lang="en-US" sz="1200" smtClean="0"/>
              <a:t> </a:t>
            </a:r>
            <a:r>
              <a:rPr lang="cs-CZ" sz="1200" smtClean="0"/>
              <a:t>z WWW: </a:t>
            </a:r>
            <a:endParaRPr lang="en-US" sz="1200" smtClean="0"/>
          </a:p>
          <a:p>
            <a:pPr>
              <a:buFont typeface="Wingdings 2" pitchFamily="18" charset="2"/>
              <a:buNone/>
            </a:pPr>
            <a:r>
              <a:rPr lang="en-US" sz="1200" smtClean="0"/>
              <a:t>	</a:t>
            </a:r>
            <a:r>
              <a:rPr lang="cs-CZ" sz="1200" u="sng" smtClean="0">
                <a:hlinkClick r:id="rId3"/>
              </a:rPr>
              <a:t>http://mindstorms.lego.com/en-us/whatisnxt/default.aspx</a:t>
            </a:r>
            <a:endParaRPr lang="cs-CZ" sz="1200" smtClean="0"/>
          </a:p>
          <a:p>
            <a:pPr>
              <a:buFont typeface="Wingdings 2" pitchFamily="18" charset="2"/>
              <a:buNone/>
            </a:pPr>
            <a:endParaRPr lang="cs-CZ" sz="800" smtClean="0"/>
          </a:p>
          <a:p>
            <a:pPr>
              <a:buFont typeface="Wingdings 2" pitchFamily="18" charset="2"/>
              <a:buNone/>
            </a:pPr>
            <a:r>
              <a:rPr lang="cs-CZ" sz="1800" smtClean="0"/>
              <a:t>	</a:t>
            </a:r>
          </a:p>
          <a:p>
            <a:pPr>
              <a:buFont typeface="Wingdings 2" pitchFamily="18" charset="2"/>
              <a:buNone/>
            </a:pPr>
            <a:endParaRPr lang="cs-CZ" sz="1800" smtClean="0"/>
          </a:p>
          <a:p>
            <a:pPr>
              <a:buFont typeface="Wingdings 2" pitchFamily="18" charset="2"/>
              <a:buNone/>
            </a:pPr>
            <a:r>
              <a:rPr lang="cs-CZ" sz="1800" smtClean="0"/>
              <a:t>     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B04180-9F56-459B-8C07-66804BA76C3B}" type="slidenum">
              <a:rPr lang="cs-CZ"/>
              <a:pPr>
                <a:defRPr/>
              </a:pPr>
              <a:t>50</a:t>
            </a:fld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00063" y="500063"/>
            <a:ext cx="8215312" cy="693737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Seznam zdrojů</a:t>
            </a:r>
            <a:endParaRPr lang="cs-CZ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7347" name="Zástupný symbol pro obsah 4"/>
          <p:cNvSpPr>
            <a:spLocks noGrp="1"/>
          </p:cNvSpPr>
          <p:nvPr>
            <p:ph idx="1"/>
          </p:nvPr>
        </p:nvSpPr>
        <p:spPr>
          <a:xfrm>
            <a:off x="500063" y="1357313"/>
            <a:ext cx="8358187" cy="485775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z="1600" b="1" smtClean="0"/>
              <a:t>Internetové odkazy:</a:t>
            </a:r>
            <a:endParaRPr lang="cs-CZ" sz="1600" smtClean="0"/>
          </a:p>
          <a:p>
            <a:pPr>
              <a:buFont typeface="Wingdings 2" pitchFamily="18" charset="2"/>
              <a:buNone/>
            </a:pPr>
            <a:r>
              <a:rPr lang="cs-CZ" sz="1200" smtClean="0"/>
              <a:t>[</a:t>
            </a:r>
            <a:r>
              <a:rPr lang="en-US" sz="1200" smtClean="0"/>
              <a:t>7</a:t>
            </a:r>
            <a:r>
              <a:rPr lang="cs-CZ" sz="1200" smtClean="0"/>
              <a:t>] ORTOP – Oregon Robotics Tournament and Outreach Program [online]. c2010 [cit.</a:t>
            </a:r>
            <a:r>
              <a:rPr lang="en-US" sz="1200" smtClean="0"/>
              <a:t> </a:t>
            </a:r>
            <a:r>
              <a:rPr lang="cs-CZ" sz="1200" smtClean="0"/>
              <a:t>2010-05-15]. </a:t>
            </a:r>
            <a:r>
              <a:rPr lang="en-US" sz="1200" smtClean="0"/>
              <a:t> </a:t>
            </a:r>
            <a:r>
              <a:rPr lang="cs-CZ" sz="1200" smtClean="0"/>
              <a:t>Essentials. Dostupné z WWW: &lt;</a:t>
            </a:r>
            <a:r>
              <a:rPr lang="cs-CZ" sz="1200" u="sng" smtClean="0">
                <a:hlinkClick r:id="rId2"/>
              </a:rPr>
              <a:t>http://www.ortop.org/NXT_Tutorial/html/essentials.html</a:t>
            </a:r>
            <a:r>
              <a:rPr lang="cs-CZ" sz="1200" smtClean="0"/>
              <a:t>&gt;</a:t>
            </a:r>
          </a:p>
          <a:p>
            <a:pPr>
              <a:buFont typeface="Wingdings 2" pitchFamily="18" charset="2"/>
              <a:buNone/>
            </a:pPr>
            <a:r>
              <a:rPr lang="cs-CZ" sz="1200" smtClean="0"/>
              <a:t>[</a:t>
            </a:r>
            <a:r>
              <a:rPr lang="en-US" sz="1200" smtClean="0"/>
              <a:t>8</a:t>
            </a:r>
            <a:r>
              <a:rPr lang="cs-CZ" sz="1200" smtClean="0"/>
              <a:t>] National Instruments Corporation </a:t>
            </a:r>
            <a:r>
              <a:rPr lang="en-US" sz="1200" smtClean="0"/>
              <a:t>[online]. c2010 [cit. 2010-05-15]. How LEGO®</a:t>
            </a:r>
            <a:endParaRPr lang="cs-CZ" sz="1200" smtClean="0"/>
          </a:p>
          <a:p>
            <a:pPr>
              <a:buFont typeface="Wingdings 2" pitchFamily="18" charset="2"/>
              <a:buNone/>
            </a:pPr>
            <a:r>
              <a:rPr lang="en-US" sz="1200" smtClean="0"/>
              <a:t> 	MINDSTORMS® NXT Works. Dostupn</a:t>
            </a:r>
            <a:r>
              <a:rPr lang="cs-CZ" sz="1200" smtClean="0"/>
              <a:t>é</a:t>
            </a:r>
            <a:r>
              <a:rPr lang="en-US" sz="1200" smtClean="0"/>
              <a:t>  </a:t>
            </a:r>
            <a:r>
              <a:rPr lang="cs-CZ" sz="1200" smtClean="0"/>
              <a:t>z WWW:&lt;</a:t>
            </a:r>
            <a:r>
              <a:rPr lang="cs-CZ" sz="1200" u="sng" smtClean="0">
                <a:hlinkClick r:id="rId3"/>
              </a:rPr>
              <a:t>http://www.ni.com/academic/mindstorms/works.htm</a:t>
            </a:r>
            <a:r>
              <a:rPr lang="cs-CZ" sz="1200" smtClean="0"/>
              <a:t>&gt;</a:t>
            </a:r>
          </a:p>
          <a:p>
            <a:pPr>
              <a:buFont typeface="Wingdings 2" pitchFamily="18" charset="2"/>
              <a:buNone/>
            </a:pPr>
            <a:r>
              <a:rPr lang="cs-CZ" sz="1200" smtClean="0"/>
              <a:t>[</a:t>
            </a:r>
            <a:r>
              <a:rPr lang="en-US" sz="1200" smtClean="0"/>
              <a:t>9</a:t>
            </a:r>
            <a:r>
              <a:rPr lang="cs-CZ" sz="1200" smtClean="0"/>
              <a:t>] Robot Magazine – The Latest in Hobby, Science and Consumer Robotics </a:t>
            </a:r>
            <a:r>
              <a:rPr lang="en-US" sz="1200" smtClean="0"/>
              <a:t>[online]. C2009</a:t>
            </a:r>
          </a:p>
          <a:p>
            <a:pPr>
              <a:buFont typeface="Wingdings 2" pitchFamily="18" charset="2"/>
              <a:buNone/>
            </a:pPr>
            <a:r>
              <a:rPr lang="en-US" sz="1200" smtClean="0"/>
              <a:t>	[cit. 2010-05-15]. Programming Solutions for the LEGO MINDSTORMS NXT.</a:t>
            </a:r>
          </a:p>
          <a:p>
            <a:pPr>
              <a:buFont typeface="Wingdings 2" pitchFamily="18" charset="2"/>
              <a:buNone/>
            </a:pPr>
            <a:r>
              <a:rPr lang="en-US" sz="1200" smtClean="0"/>
              <a:t>	</a:t>
            </a:r>
            <a:r>
              <a:rPr lang="pl-PL" sz="1200" smtClean="0"/>
              <a:t>Dostupn</a:t>
            </a:r>
            <a:r>
              <a:rPr lang="cs-CZ" sz="1200" smtClean="0"/>
              <a:t>é z WWW: &lt;</a:t>
            </a:r>
            <a:r>
              <a:rPr lang="cs-CZ" sz="1200" u="sng" smtClean="0">
                <a:hlinkClick r:id="rId4"/>
              </a:rPr>
              <a:t>http://www.botmag.com/articles/10-31-07_NXT.shtml</a:t>
            </a:r>
            <a:r>
              <a:rPr lang="cs-CZ" sz="1200" smtClean="0"/>
              <a:t>&gt;</a:t>
            </a:r>
          </a:p>
          <a:p>
            <a:pPr>
              <a:buFont typeface="Wingdings 2" pitchFamily="18" charset="2"/>
              <a:buNone/>
            </a:pPr>
            <a:r>
              <a:rPr lang="en-US" sz="1200" smtClean="0"/>
              <a:t>[10</a:t>
            </a:r>
            <a:r>
              <a:rPr lang="cs-CZ" sz="1200" smtClean="0"/>
              <a:t>] Team Hassenplug [online]. c2007 [cit. 2010-05-15]. NXT Programming Software. </a:t>
            </a:r>
          </a:p>
          <a:p>
            <a:pPr>
              <a:buFont typeface="Wingdings 2" pitchFamily="18" charset="2"/>
              <a:buNone/>
            </a:pPr>
            <a:r>
              <a:rPr lang="en-US" sz="1200" smtClean="0"/>
              <a:t>	</a:t>
            </a:r>
            <a:r>
              <a:rPr lang="cs-CZ" sz="1200" smtClean="0"/>
              <a:t>Dostupné z WWW: &lt;</a:t>
            </a:r>
            <a:r>
              <a:rPr lang="cs-CZ" sz="1200" u="sng" smtClean="0">
                <a:hlinkClick r:id="rId5"/>
              </a:rPr>
              <a:t>http://www.teamhassenplug.org/NXT/NXTSoftware.html</a:t>
            </a:r>
            <a:r>
              <a:rPr lang="cs-CZ" sz="1200" smtClean="0"/>
              <a:t>&gt;</a:t>
            </a:r>
          </a:p>
          <a:p>
            <a:pPr>
              <a:buFont typeface="Wingdings 2" pitchFamily="18" charset="2"/>
              <a:buNone/>
            </a:pPr>
            <a:endParaRPr lang="en-US" sz="800" smtClean="0"/>
          </a:p>
          <a:p>
            <a:pPr>
              <a:buFont typeface="Wingdings 2" pitchFamily="18" charset="2"/>
              <a:buNone/>
            </a:pPr>
            <a:r>
              <a:rPr lang="cs-CZ" sz="1600" b="1" smtClean="0"/>
              <a:t>Ostatní:</a:t>
            </a:r>
            <a:endParaRPr lang="cs-CZ" sz="1600" smtClean="0"/>
          </a:p>
          <a:p>
            <a:pPr>
              <a:buFont typeface="Wingdings 2" pitchFamily="18" charset="2"/>
              <a:buNone/>
            </a:pPr>
            <a:r>
              <a:rPr lang="cs-CZ" sz="1200" smtClean="0"/>
              <a:t>[1</a:t>
            </a:r>
            <a:r>
              <a:rPr lang="en-US" sz="1200" smtClean="0"/>
              <a:t>1</a:t>
            </a:r>
            <a:r>
              <a:rPr lang="cs-CZ" sz="1200" smtClean="0"/>
              <a:t>] LEGO® MINDSTORMS® Education. NXT 2.0 Programming Help, 2008</a:t>
            </a:r>
          </a:p>
          <a:p>
            <a:pPr>
              <a:buFont typeface="Wingdings 2" pitchFamily="18" charset="2"/>
              <a:buNone/>
            </a:pPr>
            <a:r>
              <a:rPr lang="cs-CZ" sz="1200" smtClean="0"/>
              <a:t>[1</a:t>
            </a:r>
            <a:r>
              <a:rPr lang="en-US" sz="1200" smtClean="0"/>
              <a:t>2</a:t>
            </a:r>
            <a:r>
              <a:rPr lang="cs-CZ" sz="1200" smtClean="0"/>
              <a:t>] LEGO® MINDSTORMS® Education. NXT 2.0 UserGuide, 2008  </a:t>
            </a:r>
          </a:p>
          <a:p>
            <a:pPr>
              <a:buFont typeface="Wingdings 2" pitchFamily="18" charset="2"/>
              <a:buNone/>
            </a:pPr>
            <a:endParaRPr lang="cs-CZ" sz="1800" smtClean="0"/>
          </a:p>
          <a:p>
            <a:pPr>
              <a:buFont typeface="Wingdings 2" pitchFamily="18" charset="2"/>
              <a:buNone/>
            </a:pPr>
            <a:r>
              <a:rPr lang="cs-CZ" sz="1800" smtClean="0"/>
              <a:t>    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54A24-7D8A-4806-B246-6F443877B761}" type="slidenum">
              <a:rPr lang="cs-CZ"/>
              <a:pPr>
                <a:defRPr/>
              </a:pPr>
              <a:t>51</a:t>
            </a:fld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8492</TotalTime>
  <Words>2340</Words>
  <Application>Microsoft Office PowerPoint</Application>
  <PresentationFormat>Předvádění na obrazovce (4:3)</PresentationFormat>
  <Paragraphs>606</Paragraphs>
  <Slides>51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51</vt:i4>
      </vt:variant>
    </vt:vector>
  </HeadingPairs>
  <TitlesOfParts>
    <vt:vector size="57" baseType="lpstr">
      <vt:lpstr>Arial</vt:lpstr>
      <vt:lpstr>Verdana</vt:lpstr>
      <vt:lpstr>Wingdings 2</vt:lpstr>
      <vt:lpstr>Calibri</vt:lpstr>
      <vt:lpstr>Courier New</vt:lpstr>
      <vt:lpstr>Aspekt</vt:lpstr>
      <vt:lpstr>Návod na programování  v NXT- G</vt:lpstr>
      <vt:lpstr>Teoretický úvod</vt:lpstr>
      <vt:lpstr>Seznámení s programovacím prostředím</vt:lpstr>
      <vt:lpstr>Seznámení s programovacím prostředím - Controller</vt:lpstr>
      <vt:lpstr>Seznámení s programovacím prostředím - Controller</vt:lpstr>
      <vt:lpstr>Seznámení s programovacím prostředím - Controller</vt:lpstr>
      <vt:lpstr>Seznámení s programovacím prostředím - Controller</vt:lpstr>
      <vt:lpstr>Vytvoření nového programu </vt:lpstr>
      <vt:lpstr>Vytvoření nového programu </vt:lpstr>
      <vt:lpstr>Vytvoření nového programu </vt:lpstr>
      <vt:lpstr>Uložení programu </vt:lpstr>
      <vt:lpstr>Uložení programu </vt:lpstr>
      <vt:lpstr>Otevření programu </vt:lpstr>
      <vt:lpstr>Otevření programu </vt:lpstr>
      <vt:lpstr>Otevření programu </vt:lpstr>
      <vt:lpstr>Simple Text </vt:lpstr>
      <vt:lpstr>Výčet programovacích bloků </vt:lpstr>
      <vt:lpstr>Common paleta</vt:lpstr>
      <vt:lpstr>Common paleta</vt:lpstr>
      <vt:lpstr>Common paleta</vt:lpstr>
      <vt:lpstr>Common paleta</vt:lpstr>
      <vt:lpstr>Common paleta</vt:lpstr>
      <vt:lpstr>Common paleta</vt:lpstr>
      <vt:lpstr>Common paleta </vt:lpstr>
      <vt:lpstr>Common paleta </vt:lpstr>
      <vt:lpstr>Common paleta </vt:lpstr>
      <vt:lpstr>Common paleta </vt:lpstr>
      <vt:lpstr>Common paleta </vt:lpstr>
      <vt:lpstr>Common paleta </vt:lpstr>
      <vt:lpstr>Common paleta </vt:lpstr>
      <vt:lpstr>Common paleta </vt:lpstr>
      <vt:lpstr>Common paleta </vt:lpstr>
      <vt:lpstr>Common paleta </vt:lpstr>
      <vt:lpstr>Common paleta </vt:lpstr>
      <vt:lpstr>Complete paleta </vt:lpstr>
      <vt:lpstr>Complete paleta </vt:lpstr>
      <vt:lpstr>Complete paleta </vt:lpstr>
      <vt:lpstr>Complete paleta </vt:lpstr>
      <vt:lpstr>Complete paleta </vt:lpstr>
      <vt:lpstr>Custom paleta </vt:lpstr>
      <vt:lpstr>Jak programovat v NXT-G </vt:lpstr>
      <vt:lpstr>Jak programovat v NXT-G </vt:lpstr>
      <vt:lpstr>Jak programovat v NXT-G </vt:lpstr>
      <vt:lpstr>Jak programovat v NXT-G </vt:lpstr>
      <vt:lpstr>Jak programovat v NXT-G </vt:lpstr>
      <vt:lpstr>Jak programovat v NXT-G </vt:lpstr>
      <vt:lpstr>Jak programovat v NXT-G </vt:lpstr>
      <vt:lpstr>Jak programovat v NXT-G </vt:lpstr>
      <vt:lpstr>Jak programovat v NXT-G </vt:lpstr>
      <vt:lpstr>Seznam zdrojů</vt:lpstr>
      <vt:lpstr>Seznam zdrojů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Jara</dc:creator>
  <cp:lastModifiedBy>-</cp:lastModifiedBy>
  <cp:revision>377</cp:revision>
  <dcterms:created xsi:type="dcterms:W3CDTF">2010-05-13T20:03:18Z</dcterms:created>
  <dcterms:modified xsi:type="dcterms:W3CDTF">2011-01-23T15:57:13Z</dcterms:modified>
</cp:coreProperties>
</file>