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5" r:id="rId3"/>
    <p:sldId id="269" r:id="rId4"/>
    <p:sldId id="270" r:id="rId5"/>
    <p:sldId id="257" r:id="rId6"/>
    <p:sldId id="267" r:id="rId7"/>
    <p:sldId id="258" r:id="rId8"/>
    <p:sldId id="259" r:id="rId9"/>
    <p:sldId id="261" r:id="rId10"/>
    <p:sldId id="266" r:id="rId11"/>
    <p:sldId id="260" r:id="rId12"/>
    <p:sldId id="268" r:id="rId13"/>
    <p:sldId id="264" r:id="rId14"/>
    <p:sldId id="262" r:id="rId15"/>
    <p:sldId id="263" r:id="rId16"/>
    <p:sldId id="273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0000"/>
    <a:srgbClr val="990000"/>
    <a:srgbClr val="FFFFCC"/>
    <a:srgbClr val="5D400D"/>
    <a:srgbClr val="A45200"/>
    <a:srgbClr val="663300"/>
    <a:srgbClr val="36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F4317A-CBFE-49BE-9A3B-A0A0A46DA20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472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A16023-86E7-4CE8-A33D-0A78639871A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2278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3" name="Picture 17" descr="it_vrsek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50950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6372225"/>
            <a:ext cx="9144000" cy="512763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848600" cy="124618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87450" y="80963"/>
            <a:ext cx="751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E2C08">
                <a:alpha val="50999"/>
              </a:srgb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 b="1">
                <a:solidFill>
                  <a:srgbClr val="FFFFF0"/>
                </a:solidFill>
                <a:latin typeface="Tahoma" charset="0"/>
              </a:rPr>
              <a:t>Univerzita Karlova v Praze, Pedagogická fakulta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295400" y="476250"/>
            <a:ext cx="738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>
                <a:solidFill>
                  <a:srgbClr val="FFFFF0"/>
                </a:solidFill>
                <a:latin typeface="Tahoma" charset="0"/>
              </a:rPr>
              <a:t>Katedra informačních technologií a technické výchovy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3850" y="2565400"/>
            <a:ext cx="8677275" cy="71438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 rot="5400000" flipH="1">
            <a:off x="-23019" y="2155032"/>
            <a:ext cx="1304925" cy="36512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6381750"/>
            <a:ext cx="6400800" cy="476250"/>
          </a:xfrm>
        </p:spPr>
        <p:txBody>
          <a:bodyPr anchor="ctr"/>
          <a:lstStyle>
            <a:lvl1pPr marL="0" indent="0" algn="r">
              <a:buFont typeface="Wingdings" pitchFamily="2" charset="2"/>
              <a:buNone/>
              <a:defRPr sz="1600">
                <a:solidFill>
                  <a:srgbClr val="FFFFCC"/>
                </a:solidFill>
              </a:defRPr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pic>
        <p:nvPicPr>
          <p:cNvPr id="14350" name="Picture 14" descr="logo_hneda_men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2852738"/>
            <a:ext cx="3313113" cy="3306762"/>
          </a:xfrm>
          <a:prstGeom prst="rect">
            <a:avLst/>
          </a:prstGeom>
          <a:noFill/>
        </p:spPr>
      </p:pic>
      <p:pic>
        <p:nvPicPr>
          <p:cNvPr id="14351" name="Picture 15" descr="logo_hneda_natmave_mens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" y="85725"/>
            <a:ext cx="1116013" cy="1111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765175"/>
            <a:ext cx="2057400" cy="55546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4213" y="765175"/>
            <a:ext cx="6019800" cy="55546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8229600" cy="806437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650" y="1785926"/>
            <a:ext cx="7920038" cy="4533912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857365"/>
            <a:ext cx="7772400" cy="254953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8229600" cy="806437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55650" y="2205038"/>
            <a:ext cx="38830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91075" y="2205038"/>
            <a:ext cx="38846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8229600" cy="734999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0" y="6480175"/>
            <a:ext cx="9144000" cy="404813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 rot="10800000">
            <a:off x="0" y="0"/>
            <a:ext cx="9144000" cy="692150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17550" y="115888"/>
            <a:ext cx="82836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CC"/>
                </a:solidFill>
                <a:latin typeface="Tahoma" charset="0"/>
              </a:rPr>
              <a:t>Multimedi</a:t>
            </a:r>
            <a:r>
              <a:rPr lang="cs-CZ" sz="2400" dirty="0" err="1" smtClean="0">
                <a:solidFill>
                  <a:srgbClr val="FFFFCC"/>
                </a:solidFill>
                <a:latin typeface="Tahoma" charset="0"/>
              </a:rPr>
              <a:t>ální</a:t>
            </a:r>
            <a:r>
              <a:rPr lang="cs-CZ" sz="2400" baseline="0" dirty="0" smtClean="0">
                <a:solidFill>
                  <a:srgbClr val="FFFFCC"/>
                </a:solidFill>
                <a:latin typeface="Tahoma" charset="0"/>
              </a:rPr>
              <a:t> systémy - digitalizace</a:t>
            </a:r>
            <a:endParaRPr lang="cs-CZ" sz="2400" dirty="0">
              <a:solidFill>
                <a:srgbClr val="FFFFCC"/>
              </a:solidFill>
              <a:latin typeface="Tahoma" charset="0"/>
            </a:endParaRP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358775" y="1571612"/>
            <a:ext cx="8677275" cy="71437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 rot="5400000" flipH="1">
            <a:off x="258755" y="1258895"/>
            <a:ext cx="842949" cy="68235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48" y="2205038"/>
            <a:ext cx="792003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765175"/>
            <a:ext cx="8229600" cy="7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716463" y="6524625"/>
            <a:ext cx="442753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6715140" y="6550223"/>
            <a:ext cx="227979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cs-CZ" b="1" dirty="0">
                <a:solidFill>
                  <a:srgbClr val="FFFFCC"/>
                </a:solidFill>
              </a:rPr>
              <a:t>© Praha UK </a:t>
            </a:r>
            <a:r>
              <a:rPr lang="cs-CZ" b="1" dirty="0" err="1">
                <a:solidFill>
                  <a:srgbClr val="FFFFCC"/>
                </a:solidFill>
              </a:rPr>
              <a:t>PedF</a:t>
            </a:r>
            <a:r>
              <a:rPr lang="cs-CZ" b="1" dirty="0">
                <a:solidFill>
                  <a:srgbClr val="FFFFCC"/>
                </a:solidFill>
              </a:rPr>
              <a:t> </a:t>
            </a:r>
            <a:r>
              <a:rPr lang="cs-CZ" b="1" dirty="0" smtClean="0">
                <a:solidFill>
                  <a:srgbClr val="FFFFCC"/>
                </a:solidFill>
              </a:rPr>
              <a:t>KITTV </a:t>
            </a:r>
            <a:endParaRPr lang="cs-CZ" b="1" dirty="0">
              <a:solidFill>
                <a:srgbClr val="FFFFCC"/>
              </a:solidFill>
            </a:endParaRPr>
          </a:p>
        </p:txBody>
      </p:sp>
      <p:pic>
        <p:nvPicPr>
          <p:cNvPr id="13342" name="Picture 30" descr="logo_hneda_svetla2_mensi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925" y="44450"/>
            <a:ext cx="611188" cy="6111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61B00"/>
        </a:buClr>
        <a:buFont typeface="Wingdings" pitchFamily="2" charset="2"/>
        <a:buChar char="Ø"/>
        <a:defRPr sz="3200">
          <a:solidFill>
            <a:srgbClr val="361B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Ø"/>
        <a:defRPr sz="2800">
          <a:solidFill>
            <a:srgbClr val="361B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D400D"/>
        </a:buClr>
        <a:buFont typeface="Wingdings" pitchFamily="2" charset="2"/>
        <a:buChar char="Ø"/>
        <a:defRPr sz="2400">
          <a:solidFill>
            <a:srgbClr val="361B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upload.wikimedia.org/wikipedia/commons/8/87/Po_pades%C3%A1ti_minut%C3%A1ch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848600" cy="1158867"/>
          </a:xfrm>
        </p:spPr>
        <p:txBody>
          <a:bodyPr anchor="ctr"/>
          <a:lstStyle/>
          <a:p>
            <a:r>
              <a:rPr lang="en-US" sz="4000" dirty="0" err="1" smtClean="0"/>
              <a:t>Digitalizace</a:t>
            </a:r>
            <a:r>
              <a:rPr lang="en-US" sz="4000" dirty="0" smtClean="0"/>
              <a:t> sign</a:t>
            </a:r>
            <a:r>
              <a:rPr lang="cs-CZ" sz="4000" dirty="0" err="1" smtClean="0"/>
              <a:t>álu</a:t>
            </a:r>
            <a:endParaRPr lang="cs-CZ" sz="4000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sz="quarter" idx="1"/>
          </p:nvPr>
        </p:nvSpPr>
        <p:spPr>
          <a:noFill/>
          <a:ln/>
        </p:spPr>
        <p:txBody>
          <a:bodyPr/>
          <a:lstStyle/>
          <a:p>
            <a:r>
              <a:rPr lang="cs-CZ" dirty="0" smtClean="0"/>
              <a:t> Multimediální systémy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Kvantování</a:t>
            </a:r>
            <a:endParaRPr lang="cs-CZ" dirty="0"/>
          </a:p>
        </p:txBody>
      </p:sp>
      <p:grpSp>
        <p:nvGrpSpPr>
          <p:cNvPr id="23" name="Skupina 34"/>
          <p:cNvGrpSpPr>
            <a:grpSpLocks/>
          </p:cNvGrpSpPr>
          <p:nvPr/>
        </p:nvGrpSpPr>
        <p:grpSpPr bwMode="auto">
          <a:xfrm>
            <a:off x="642910" y="1785926"/>
            <a:ext cx="3816717" cy="4512755"/>
            <a:chOff x="296769" y="2079813"/>
            <a:chExt cx="3711188" cy="4711116"/>
          </a:xfrm>
        </p:grpSpPr>
        <p:grpSp>
          <p:nvGrpSpPr>
            <p:cNvPr id="24" name="Skupina 16"/>
            <p:cNvGrpSpPr>
              <a:grpSpLocks/>
            </p:cNvGrpSpPr>
            <p:nvPr/>
          </p:nvGrpSpPr>
          <p:grpSpPr bwMode="auto">
            <a:xfrm>
              <a:off x="366232" y="2974750"/>
              <a:ext cx="3641725" cy="3816179"/>
              <a:chOff x="366232" y="2974750"/>
              <a:chExt cx="3641725" cy="3816179"/>
            </a:xfrm>
          </p:grpSpPr>
          <p:pic>
            <p:nvPicPr>
              <p:cNvPr id="30" name="Picture 12" descr="http://www.diracdelta.co.uk/science/source/q/u/quantization%20error/quantization-002.gi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66232" y="2974750"/>
                <a:ext cx="3641725" cy="3816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" name="Obdélník 30"/>
              <p:cNvSpPr/>
              <p:nvPr/>
            </p:nvSpPr>
            <p:spPr>
              <a:xfrm>
                <a:off x="1824951" y="6405343"/>
                <a:ext cx="1147696" cy="196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cs-CZ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TextovéPole 17"/>
            <p:cNvSpPr txBox="1">
              <a:spLocks noChangeArrowheads="1"/>
            </p:cNvSpPr>
            <p:nvPr/>
          </p:nvSpPr>
          <p:spPr bwMode="auto">
            <a:xfrm>
              <a:off x="735105" y="3048001"/>
              <a:ext cx="2393578" cy="42149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600" b="1" dirty="0" err="1"/>
                <a:t>kvantizace</a:t>
              </a:r>
              <a:r>
                <a:rPr lang="cs-CZ" sz="1600" b="1" dirty="0"/>
                <a:t> 0 - 255</a:t>
              </a:r>
            </a:p>
          </p:txBody>
        </p:sp>
        <p:sp>
          <p:nvSpPr>
            <p:cNvPr id="26" name="TextovéPole 21"/>
            <p:cNvSpPr txBox="1">
              <a:spLocks noChangeArrowheads="1"/>
            </p:cNvSpPr>
            <p:nvPr/>
          </p:nvSpPr>
          <p:spPr bwMode="auto">
            <a:xfrm>
              <a:off x="852471" y="3720531"/>
              <a:ext cx="1774186" cy="3534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cs-CZ" sz="1600" dirty="0"/>
                <a:t>analog. hodnota</a:t>
              </a:r>
            </a:p>
          </p:txBody>
        </p:sp>
        <p:sp>
          <p:nvSpPr>
            <p:cNvPr id="27" name="TextovéPole 25"/>
            <p:cNvSpPr txBox="1">
              <a:spLocks noChangeArrowheads="1"/>
            </p:cNvSpPr>
            <p:nvPr/>
          </p:nvSpPr>
          <p:spPr bwMode="auto">
            <a:xfrm>
              <a:off x="2519579" y="4764625"/>
              <a:ext cx="1458719" cy="3534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cs-CZ" sz="1600" dirty="0" err="1"/>
                <a:t>kvantizace</a:t>
              </a:r>
              <a:r>
                <a:rPr lang="cs-CZ" sz="1600" dirty="0"/>
                <a:t> 8b</a:t>
              </a: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505157" y="4391734"/>
              <a:ext cx="225412" cy="8605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>
                <a:solidFill>
                  <a:schemeClr val="tx1"/>
                </a:solidFill>
              </a:endParaRPr>
            </a:p>
          </p:txBody>
        </p:sp>
        <p:pic>
          <p:nvPicPr>
            <p:cNvPr id="29" name="Picture 1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6769" y="2079813"/>
              <a:ext cx="3647702" cy="72194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</p:pic>
      </p:grpSp>
      <p:grpSp>
        <p:nvGrpSpPr>
          <p:cNvPr id="32" name="Skupina 35"/>
          <p:cNvGrpSpPr>
            <a:grpSpLocks/>
          </p:cNvGrpSpPr>
          <p:nvPr/>
        </p:nvGrpSpPr>
        <p:grpSpPr bwMode="auto">
          <a:xfrm>
            <a:off x="4857750" y="1785926"/>
            <a:ext cx="3643675" cy="4441559"/>
            <a:chOff x="5263777" y="2070847"/>
            <a:chExt cx="3747427" cy="4636483"/>
          </a:xfrm>
        </p:grpSpPr>
        <p:grpSp>
          <p:nvGrpSpPr>
            <p:cNvPr id="33" name="Skupina 20"/>
            <p:cNvGrpSpPr>
              <a:grpSpLocks/>
            </p:cNvGrpSpPr>
            <p:nvPr/>
          </p:nvGrpSpPr>
          <p:grpSpPr bwMode="auto">
            <a:xfrm>
              <a:off x="5337251" y="2891152"/>
              <a:ext cx="3641725" cy="3816178"/>
              <a:chOff x="5337251" y="2891152"/>
              <a:chExt cx="3641725" cy="3816178"/>
            </a:xfrm>
          </p:grpSpPr>
          <p:grpSp>
            <p:nvGrpSpPr>
              <p:cNvPr id="38" name="Skupina 15"/>
              <p:cNvGrpSpPr>
                <a:grpSpLocks/>
              </p:cNvGrpSpPr>
              <p:nvPr/>
            </p:nvGrpSpPr>
            <p:grpSpPr bwMode="auto">
              <a:xfrm>
                <a:off x="5337251" y="2891152"/>
                <a:ext cx="3641725" cy="3816178"/>
                <a:chOff x="5337251" y="2891152"/>
                <a:chExt cx="3641725" cy="3816178"/>
              </a:xfrm>
            </p:grpSpPr>
            <p:pic>
              <p:nvPicPr>
                <p:cNvPr id="40" name="Picture 10" descr="http://www.diracdelta.co.uk/science/source/q/u/quantization%20error/quantization-001.gif"/>
                <p:cNvPicPr>
                  <a:picLocks noChangeAspect="1" noChangeArrowheads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5337251" y="2891152"/>
                  <a:ext cx="3641725" cy="381617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41" name="Obdélník 40"/>
                <p:cNvSpPr/>
                <p:nvPr/>
              </p:nvSpPr>
              <p:spPr>
                <a:xfrm>
                  <a:off x="6570399" y="6302342"/>
                  <a:ext cx="1147860" cy="19681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cs-CZ" sz="20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9" name="TextovéPole 18"/>
              <p:cNvSpPr txBox="1">
                <a:spLocks noChangeArrowheads="1"/>
              </p:cNvSpPr>
              <p:nvPr/>
            </p:nvSpPr>
            <p:spPr bwMode="auto">
              <a:xfrm>
                <a:off x="5692588" y="3048001"/>
                <a:ext cx="2303930" cy="4213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cs-CZ" sz="1600" b="1" dirty="0" err="1"/>
                  <a:t>kvantizace</a:t>
                </a:r>
                <a:r>
                  <a:rPr lang="cs-CZ" sz="1600" b="1" dirty="0"/>
                  <a:t> 0 - 15</a:t>
                </a:r>
              </a:p>
            </p:txBody>
          </p:sp>
        </p:grpSp>
        <p:sp>
          <p:nvSpPr>
            <p:cNvPr id="34" name="TextovéPole 24"/>
            <p:cNvSpPr txBox="1">
              <a:spLocks noChangeArrowheads="1"/>
            </p:cNvSpPr>
            <p:nvPr/>
          </p:nvSpPr>
          <p:spPr bwMode="auto">
            <a:xfrm>
              <a:off x="5704612" y="3786030"/>
              <a:ext cx="1888497" cy="3534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cs-CZ" sz="1600"/>
                <a:t>analog. hodnota</a:t>
              </a:r>
            </a:p>
          </p:txBody>
        </p:sp>
        <p:sp>
          <p:nvSpPr>
            <p:cNvPr id="35" name="TextovéPole 26"/>
            <p:cNvSpPr txBox="1">
              <a:spLocks noChangeArrowheads="1"/>
            </p:cNvSpPr>
            <p:nvPr/>
          </p:nvSpPr>
          <p:spPr bwMode="auto">
            <a:xfrm>
              <a:off x="7247526" y="4979200"/>
              <a:ext cx="1763678" cy="3534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cs-CZ" sz="1600" dirty="0" err="1"/>
                <a:t>kvantizace</a:t>
              </a:r>
              <a:r>
                <a:rPr lang="cs-CZ" sz="1600" dirty="0"/>
                <a:t> 4b</a:t>
              </a: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5484193" y="4308042"/>
              <a:ext cx="223857" cy="86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 sz="2000">
                <a:solidFill>
                  <a:schemeClr val="tx1"/>
                </a:solidFill>
              </a:endParaRPr>
            </a:p>
          </p:txBody>
        </p:sp>
        <p:pic>
          <p:nvPicPr>
            <p:cNvPr id="37" name="Picture 1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63777" y="2070847"/>
              <a:ext cx="3656105" cy="72194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Aliasing</a:t>
            </a:r>
            <a:r>
              <a:rPr lang="cs-CZ" dirty="0" smtClean="0"/>
              <a:t> (alias)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jev vznikající při převodu spojitého signálu na diskrétní při nedostatečném </a:t>
            </a:r>
            <a:r>
              <a:rPr lang="cs-CZ" sz="2000" dirty="0" err="1" smtClean="0"/>
              <a:t>navzorkování</a:t>
            </a:r>
            <a:r>
              <a:rPr lang="cs-CZ" sz="2000" dirty="0" smtClean="0"/>
              <a:t> (</a:t>
            </a:r>
            <a:r>
              <a:rPr lang="cs-CZ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cs-CZ" sz="20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cs-CZ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cs-CZ" sz="20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cs-CZ" sz="2000" dirty="0" smtClean="0"/>
              <a:t>)</a:t>
            </a:r>
          </a:p>
          <a:p>
            <a:r>
              <a:rPr lang="en-US" sz="2000" dirty="0" smtClean="0"/>
              <a:t>p</a:t>
            </a:r>
            <a:r>
              <a:rPr lang="cs-CZ" sz="2000" dirty="0" err="1" smtClean="0"/>
              <a:t>ředevším</a:t>
            </a:r>
            <a:r>
              <a:rPr lang="cs-CZ" sz="2000" dirty="0" smtClean="0"/>
              <a:t> při </a:t>
            </a:r>
            <a:r>
              <a:rPr lang="cs-CZ" sz="2000" dirty="0" err="1" smtClean="0"/>
              <a:t>podvzorkování</a:t>
            </a:r>
            <a:r>
              <a:rPr lang="cs-CZ" sz="2000" dirty="0" smtClean="0"/>
              <a:t> čar a hran (zubatost) nebo pravidelných textur</a:t>
            </a:r>
          </a:p>
          <a:p>
            <a:pPr marL="342900" lvl="1" indent="-342900">
              <a:buClr>
                <a:srgbClr val="361B00"/>
              </a:buClr>
            </a:pPr>
            <a:r>
              <a:rPr lang="cs-CZ" sz="2000" b="1" dirty="0" smtClean="0"/>
              <a:t>časový alias</a:t>
            </a:r>
          </a:p>
          <a:p>
            <a:pPr marL="742950" lvl="2" indent="-342900">
              <a:buClr>
                <a:srgbClr val="361B00"/>
              </a:buClr>
            </a:pPr>
            <a:r>
              <a:rPr lang="cs-CZ" sz="1600" dirty="0" smtClean="0"/>
              <a:t>např. </a:t>
            </a:r>
            <a:r>
              <a:rPr lang="fi-FI" sz="1600" dirty="0" smtClean="0"/>
              <a:t>kola auta se otá</a:t>
            </a:r>
            <a:r>
              <a:rPr lang="cs-CZ" sz="1600" dirty="0" smtClean="0"/>
              <a:t>č</a:t>
            </a:r>
            <a:r>
              <a:rPr lang="fi-FI" sz="1600" dirty="0" smtClean="0"/>
              <a:t>ejí opa</a:t>
            </a:r>
            <a:r>
              <a:rPr lang="cs-CZ" sz="1600" dirty="0" smtClean="0"/>
              <a:t>č</a:t>
            </a:r>
            <a:r>
              <a:rPr lang="fi-FI" sz="1600" dirty="0" smtClean="0"/>
              <a:t>n</a:t>
            </a:r>
            <a:r>
              <a:rPr lang="cs-CZ" sz="1600" dirty="0" smtClean="0"/>
              <a:t>ě, </a:t>
            </a:r>
            <a:r>
              <a:rPr lang="cs-CZ" sz="1600" dirty="0" smtClean="0">
                <a:hlinkClick r:id="rId2"/>
              </a:rPr>
              <a:t>hodiny jdou pozpátku</a:t>
            </a:r>
            <a:r>
              <a:rPr lang="cs-CZ" sz="1600" dirty="0" smtClean="0"/>
              <a:t> </a:t>
            </a:r>
          </a:p>
          <a:p>
            <a:pPr marL="342900" lvl="1" indent="-342900">
              <a:buClr>
                <a:srgbClr val="361B00"/>
              </a:buClr>
            </a:pPr>
            <a:endParaRPr lang="cs-CZ" sz="2000" b="1" dirty="0" smtClean="0"/>
          </a:p>
          <a:p>
            <a:pPr marL="342900" lvl="1" indent="-342900">
              <a:buClr>
                <a:srgbClr val="361B00"/>
              </a:buClr>
            </a:pPr>
            <a:endParaRPr lang="cs-CZ" sz="2000" b="1" dirty="0" smtClean="0"/>
          </a:p>
          <a:p>
            <a:pPr marL="342900" lvl="1" indent="-342900">
              <a:buClr>
                <a:srgbClr val="361B00"/>
              </a:buClr>
            </a:pPr>
            <a:r>
              <a:rPr lang="cs-CZ" sz="2000" b="1" dirty="0" smtClean="0"/>
              <a:t>prostorový alias</a:t>
            </a:r>
            <a:r>
              <a:rPr lang="cs-CZ" sz="2000" dirty="0" smtClean="0"/>
              <a:t> </a:t>
            </a:r>
          </a:p>
          <a:p>
            <a:pPr marL="742950" lvl="2" indent="-342900">
              <a:buClr>
                <a:srgbClr val="361B00"/>
              </a:buClr>
            </a:pPr>
            <a:r>
              <a:rPr lang="cs-CZ" sz="1600" dirty="0" smtClean="0"/>
              <a:t>např. </a:t>
            </a:r>
            <a:r>
              <a:rPr lang="cs-CZ" sz="1600" dirty="0" err="1" smtClean="0"/>
              <a:t>moiré</a:t>
            </a:r>
            <a:r>
              <a:rPr lang="cs-CZ" sz="1600" dirty="0" smtClean="0"/>
              <a:t>, zubaté hrany objektů</a:t>
            </a:r>
          </a:p>
          <a:p>
            <a:endParaRPr lang="cs-CZ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r="84125" b="49134"/>
          <a:stretch>
            <a:fillRect/>
          </a:stretch>
        </p:blipFill>
        <p:spPr bwMode="auto">
          <a:xfrm>
            <a:off x="5000628" y="4071942"/>
            <a:ext cx="1265614" cy="19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4214818"/>
            <a:ext cx="1693863" cy="1819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Aliasing</a:t>
            </a:r>
            <a:r>
              <a:rPr lang="cs-CZ" dirty="0" smtClean="0"/>
              <a:t> (alias)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b="1" dirty="0" err="1" smtClean="0"/>
              <a:t>Shannonův</a:t>
            </a:r>
            <a:r>
              <a:rPr lang="cs-CZ" sz="2400" b="1" dirty="0" smtClean="0"/>
              <a:t> teorém</a:t>
            </a:r>
          </a:p>
          <a:p>
            <a:pPr marL="342900" lvl="2" indent="-342900">
              <a:buClr>
                <a:srgbClr val="361B00"/>
              </a:buClr>
            </a:pPr>
            <a:r>
              <a:rPr lang="cs-CZ" sz="2000" i="1" dirty="0" smtClean="0"/>
              <a:t>„Přesná rekonstrukce spojitého, frekvenčně omezeného, signálu z jeho vzorků je možná tehdy, pokud byl vzorkován frekvencí alespoň dvakrát vyšší, než je maximální frekvence rekonstruovaného signálu.“</a:t>
            </a:r>
            <a:endParaRPr lang="cs-CZ" sz="2000" dirty="0" smtClean="0"/>
          </a:p>
          <a:p>
            <a:r>
              <a:rPr lang="cs-CZ" sz="2000" dirty="0" smtClean="0"/>
              <a:t>nebezpečí vzniku při vzorkování frekvencí nižší než dvojnásobek maximální hodnoty frekvence vzorkovaného signálu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problém </a:t>
            </a:r>
            <a:r>
              <a:rPr lang="cs-CZ" sz="2000" dirty="0" err="1" smtClean="0"/>
              <a:t>aliasingu</a:t>
            </a:r>
            <a:r>
              <a:rPr lang="cs-CZ" sz="2000" dirty="0" smtClean="0"/>
              <a:t> se řeší použitím </a:t>
            </a:r>
            <a:r>
              <a:rPr lang="cs-CZ" sz="2000" dirty="0" err="1" smtClean="0"/>
              <a:t>antialiasingových</a:t>
            </a:r>
            <a:r>
              <a:rPr lang="cs-CZ" sz="2000" dirty="0" smtClean="0"/>
              <a:t> filtrů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A/D a D/A převodníky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analogově-číslicové (A/D, ADC)</a:t>
            </a:r>
            <a:br>
              <a:rPr lang="cs-CZ" sz="2400" dirty="0" smtClean="0"/>
            </a:br>
            <a:r>
              <a:rPr lang="cs-CZ" sz="2400" dirty="0" smtClean="0"/>
              <a:t>a číslicově-analogové (D/A, DAC) převodníky</a:t>
            </a:r>
          </a:p>
          <a:p>
            <a:r>
              <a:rPr lang="cs-CZ" sz="2400" dirty="0" smtClean="0"/>
              <a:t>realizovány výhradně technickými prostředky</a:t>
            </a:r>
            <a:br>
              <a:rPr lang="cs-CZ" sz="2400" dirty="0" smtClean="0"/>
            </a:br>
            <a:r>
              <a:rPr lang="cs-CZ" sz="2400" dirty="0" smtClean="0"/>
              <a:t>nebo technickými a programovými prostředky</a:t>
            </a:r>
          </a:p>
          <a:p>
            <a:endParaRPr lang="cs-CZ" sz="2400" dirty="0"/>
          </a:p>
        </p:txBody>
      </p:sp>
      <p:pic>
        <p:nvPicPr>
          <p:cNvPr id="21508" name="Picture 4" descr="http://www.disk.cz/disk/img/OBRAZKY-WEB/UNIVERSAL%20AUDIO/Analog/4-710d_front_h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857760"/>
            <a:ext cx="6019768" cy="1342538"/>
          </a:xfrm>
          <a:prstGeom prst="rect">
            <a:avLst/>
          </a:prstGeom>
          <a:noFill/>
        </p:spPr>
      </p:pic>
      <p:pic>
        <p:nvPicPr>
          <p:cNvPr id="21510" name="Picture 6" descr="http://www.sonicftp.com/news/images/tascam_us1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857628"/>
            <a:ext cx="2392519" cy="2019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071678"/>
            <a:ext cx="3571900" cy="267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PCM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472" y="1785926"/>
            <a:ext cx="8104216" cy="4533912"/>
          </a:xfrm>
        </p:spPr>
        <p:txBody>
          <a:bodyPr/>
          <a:lstStyle/>
          <a:p>
            <a:r>
              <a:rPr lang="cs-CZ" sz="2400" dirty="0" err="1" smtClean="0"/>
              <a:t>Pulzně</a:t>
            </a:r>
            <a:r>
              <a:rPr lang="cs-CZ" sz="2400" dirty="0" smtClean="0"/>
              <a:t> kódová modulace</a:t>
            </a:r>
          </a:p>
          <a:p>
            <a:r>
              <a:rPr lang="cs-CZ" sz="2400" dirty="0" smtClean="0"/>
              <a:t>vytvořeno 1937</a:t>
            </a:r>
          </a:p>
          <a:p>
            <a:r>
              <a:rPr lang="cs-CZ" sz="2400" dirty="0" smtClean="0"/>
              <a:t>nejznámější modulační</a:t>
            </a:r>
            <a:br>
              <a:rPr lang="cs-CZ" sz="2400" dirty="0" smtClean="0"/>
            </a:br>
            <a:r>
              <a:rPr lang="cs-CZ" sz="2400" dirty="0" smtClean="0"/>
              <a:t>metoda pro digitalizaci</a:t>
            </a:r>
            <a:br>
              <a:rPr lang="cs-CZ" sz="2400" dirty="0" smtClean="0"/>
            </a:br>
            <a:r>
              <a:rPr lang="cs-CZ" sz="2400" dirty="0" smtClean="0"/>
              <a:t>zvukového signálu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Telefonní linky – 8 kHz, 8 bitů </a:t>
            </a:r>
          </a:p>
          <a:p>
            <a:pPr>
              <a:buNone/>
            </a:pPr>
            <a:r>
              <a:rPr lang="cs-CZ" sz="2400" dirty="0" smtClean="0"/>
              <a:t>Audio CD – 44,1 kHz, 16 bitů, dva kanály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1"/>
          </p:nvPr>
        </p:nvSpPr>
        <p:spPr>
          <a:xfrm>
            <a:off x="785786" y="1857364"/>
            <a:ext cx="7920038" cy="177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800" b="1" dirty="0" smtClean="0"/>
              <a:t>Zvukové CD</a:t>
            </a:r>
            <a:endParaRPr lang="cs-CZ" sz="2000" b="1" dirty="0"/>
          </a:p>
          <a:p>
            <a:r>
              <a:rPr lang="cs-CZ" sz="2000" dirty="0" smtClean="0"/>
              <a:t>výpočet objemu dat záznamu kvality zvukového CD v délce 1s: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800" b="1" dirty="0" err="1" smtClean="0"/>
              <a:t>f</a:t>
            </a:r>
            <a:r>
              <a:rPr lang="cs-CZ" sz="2800" b="1" baseline="-25000" dirty="0" err="1" smtClean="0"/>
              <a:t>s</a:t>
            </a:r>
            <a:r>
              <a:rPr lang="cs-CZ" sz="2800" b="1" dirty="0" smtClean="0"/>
              <a:t> * bitová hloubka * počet kanálů</a:t>
            </a:r>
            <a:endParaRPr lang="cs-CZ" sz="20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005064"/>
            <a:ext cx="1945233" cy="1949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1"/>
          </p:nvPr>
        </p:nvSpPr>
        <p:spPr>
          <a:xfrm>
            <a:off x="785786" y="1857364"/>
            <a:ext cx="7920038" cy="177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800" b="1" dirty="0" smtClean="0"/>
              <a:t>Zvukové CD</a:t>
            </a:r>
            <a:endParaRPr lang="cs-CZ" sz="2000" b="1" dirty="0"/>
          </a:p>
          <a:p>
            <a:r>
              <a:rPr lang="cs-CZ" sz="2000" dirty="0" smtClean="0"/>
              <a:t>výpočet objemu dat záznamu kvality zvukového CD v délce 1s: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800" b="1" dirty="0" err="1" smtClean="0"/>
              <a:t>f</a:t>
            </a:r>
            <a:r>
              <a:rPr lang="cs-CZ" sz="2800" b="1" baseline="-25000" dirty="0" err="1" smtClean="0"/>
              <a:t>s</a:t>
            </a:r>
            <a:r>
              <a:rPr lang="cs-CZ" sz="2800" b="1" dirty="0" smtClean="0"/>
              <a:t> * bitová hloubka * počet kanálů</a:t>
            </a:r>
            <a:endParaRPr lang="cs-CZ" sz="2000" dirty="0" smtClean="0"/>
          </a:p>
        </p:txBody>
      </p:sp>
      <p:sp>
        <p:nvSpPr>
          <p:cNvPr id="3" name="Obdélník 2"/>
          <p:cNvSpPr/>
          <p:nvPr/>
        </p:nvSpPr>
        <p:spPr>
          <a:xfrm>
            <a:off x="899592" y="5013176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cs-CZ" sz="3200" dirty="0"/>
              <a:t>44100 * 16 * 2 / 8 = 176 400 B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933056"/>
            <a:ext cx="1945233" cy="194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28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1"/>
          </p:nvPr>
        </p:nvSpPr>
        <p:spPr>
          <a:xfrm>
            <a:off x="785786" y="1857364"/>
            <a:ext cx="792003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cs-CZ" sz="2800" b="1" dirty="0" smtClean="0"/>
              <a:t>Klasický film</a:t>
            </a:r>
          </a:p>
          <a:p>
            <a:r>
              <a:rPr lang="cs-CZ" sz="2000" dirty="0" smtClean="0"/>
              <a:t>Výpočet množství dat 16mm filmu v délce 1s</a:t>
            </a:r>
          </a:p>
          <a:p>
            <a:pPr marL="0" indent="0">
              <a:buNone/>
            </a:pPr>
            <a:r>
              <a:rPr lang="en-US" sz="1800" dirty="0" smtClean="0"/>
              <a:t>W = </a:t>
            </a:r>
            <a:r>
              <a:rPr lang="cs-CZ" sz="1800" dirty="0" smtClean="0"/>
              <a:t>šířka obrázku v</a:t>
            </a:r>
            <a:r>
              <a:rPr lang="en-US" sz="1800" dirty="0" smtClean="0"/>
              <a:t> mm</a:t>
            </a:r>
            <a:r>
              <a:rPr lang="cs-CZ" sz="1800" dirty="0" smtClean="0"/>
              <a:t> (projekční hodnota)</a:t>
            </a:r>
          </a:p>
          <a:p>
            <a:pPr marL="0" indent="0">
              <a:buNone/>
            </a:pPr>
            <a:r>
              <a:rPr lang="cs-CZ" sz="1800" dirty="0" smtClean="0"/>
              <a:t>H</a:t>
            </a:r>
            <a:r>
              <a:rPr lang="en-US" sz="1800" dirty="0" smtClean="0"/>
              <a:t> = </a:t>
            </a:r>
            <a:r>
              <a:rPr lang="cs-CZ" sz="1800" dirty="0" smtClean="0"/>
              <a:t>výška obrázku</a:t>
            </a:r>
            <a:r>
              <a:rPr lang="en-US" sz="1800" dirty="0" smtClean="0"/>
              <a:t> </a:t>
            </a:r>
            <a:r>
              <a:rPr lang="cs-CZ" sz="1800" dirty="0" smtClean="0"/>
              <a:t>v</a:t>
            </a:r>
            <a:r>
              <a:rPr lang="en-US" sz="1800" dirty="0" smtClean="0"/>
              <a:t> mm</a:t>
            </a:r>
            <a:r>
              <a:rPr lang="cs-CZ" sz="1800" dirty="0" smtClean="0"/>
              <a:t> </a:t>
            </a:r>
            <a:r>
              <a:rPr lang="cs-CZ" sz="1800" dirty="0"/>
              <a:t>(projekční hodnota)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D = </a:t>
            </a:r>
            <a:r>
              <a:rPr lang="cs-CZ" sz="1800" dirty="0" smtClean="0"/>
              <a:t>rozlišení (115dpmm)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F = </a:t>
            </a:r>
            <a:r>
              <a:rPr lang="cs-CZ" sz="1800" dirty="0" smtClean="0"/>
              <a:t>snímková frekvence (</a:t>
            </a:r>
            <a:r>
              <a:rPr lang="en-US" sz="1800" dirty="0" smtClean="0"/>
              <a:t>fps</a:t>
            </a:r>
            <a:r>
              <a:rPr lang="cs-CZ" sz="1800" dirty="0" smtClean="0"/>
              <a:t>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T = </a:t>
            </a:r>
            <a:r>
              <a:rPr lang="cs-CZ" sz="1800" dirty="0" smtClean="0"/>
              <a:t>délka záznamu v minutách</a:t>
            </a:r>
            <a:endParaRPr lang="en-US" sz="1800" dirty="0" smtClean="0"/>
          </a:p>
          <a:p>
            <a:pPr marL="0" indent="0">
              <a:buNone/>
            </a:pPr>
            <a:r>
              <a:rPr lang="cs-CZ" sz="1800" dirty="0" smtClean="0"/>
              <a:t>Z = Byty na jeden pixel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W </a:t>
            </a:r>
            <a:r>
              <a:rPr lang="en-US" sz="2400" b="1" dirty="0" smtClean="0"/>
              <a:t>* H * Z * F * T * 60 * D</a:t>
            </a:r>
            <a:r>
              <a:rPr lang="en-US" sz="2400" b="1" baseline="30000" dirty="0" smtClean="0"/>
              <a:t>2</a:t>
            </a:r>
            <a:r>
              <a:rPr lang="en-US" sz="2400" b="1" dirty="0" smtClean="0"/>
              <a:t> / 2</a:t>
            </a:r>
            <a:r>
              <a:rPr lang="en-US" sz="2400" b="1" baseline="30000" dirty="0" smtClean="0"/>
              <a:t>30</a:t>
            </a:r>
            <a:r>
              <a:rPr lang="cs-CZ" sz="2400" b="1" baseline="30000" dirty="0" smtClean="0"/>
              <a:t> </a:t>
            </a:r>
            <a:r>
              <a:rPr lang="cs-CZ" sz="2400" b="1" dirty="0" smtClean="0"/>
              <a:t>(v GB)</a:t>
            </a:r>
            <a:endParaRPr lang="cs-CZ" sz="24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1" r="11589"/>
          <a:stretch/>
        </p:blipFill>
        <p:spPr>
          <a:xfrm rot="1138980">
            <a:off x="6567908" y="935717"/>
            <a:ext cx="1669409" cy="369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1560" y="5793331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cs-CZ" sz="2400" dirty="0" smtClean="0"/>
              <a:t>9.65 </a:t>
            </a:r>
            <a:r>
              <a:rPr lang="cs-CZ" sz="2400" dirty="0"/>
              <a:t>* </a:t>
            </a:r>
            <a:r>
              <a:rPr lang="cs-CZ" sz="2400" dirty="0" smtClean="0"/>
              <a:t>7.21 </a:t>
            </a:r>
            <a:r>
              <a:rPr lang="cs-CZ" sz="2400" dirty="0"/>
              <a:t>* </a:t>
            </a:r>
            <a:r>
              <a:rPr lang="cs-CZ" sz="2400" dirty="0" smtClean="0"/>
              <a:t>3 * 24 * 1/60 * 60 * 115</a:t>
            </a:r>
            <a:r>
              <a:rPr lang="cs-CZ" sz="2400" baseline="30000" dirty="0" smtClean="0"/>
              <a:t>2</a:t>
            </a:r>
            <a:r>
              <a:rPr lang="cs-CZ" sz="2400" dirty="0" smtClean="0"/>
              <a:t> = 66,25 MB</a:t>
            </a:r>
            <a:endParaRPr lang="cs-CZ" sz="2400" dirty="0"/>
          </a:p>
        </p:txBody>
      </p:sp>
      <p:sp>
        <p:nvSpPr>
          <p:cNvPr id="5" name="Zástupný symbol pro obsah 3"/>
          <p:cNvSpPr txBox="1">
            <a:spLocks noGrp="1"/>
          </p:cNvSpPr>
          <p:nvPr>
            <p:ph idx="1"/>
          </p:nvPr>
        </p:nvSpPr>
        <p:spPr>
          <a:xfrm>
            <a:off x="785786" y="1857364"/>
            <a:ext cx="7920038" cy="3773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cs-CZ" sz="2800" b="1" dirty="0" smtClean="0"/>
              <a:t>Klasický film</a:t>
            </a:r>
          </a:p>
          <a:p>
            <a:r>
              <a:rPr lang="cs-CZ" sz="2000" dirty="0" smtClean="0"/>
              <a:t>Výpočet množství dat 16mm filmu v délce 1s</a:t>
            </a:r>
          </a:p>
          <a:p>
            <a:pPr marL="0" indent="0">
              <a:buNone/>
            </a:pPr>
            <a:r>
              <a:rPr lang="en-US" sz="1800" dirty="0" smtClean="0"/>
              <a:t>W = </a:t>
            </a:r>
            <a:r>
              <a:rPr lang="cs-CZ" sz="1800" dirty="0" smtClean="0"/>
              <a:t>šířka obrázku v</a:t>
            </a:r>
            <a:r>
              <a:rPr lang="en-US" sz="1800" dirty="0" smtClean="0"/>
              <a:t> mm</a:t>
            </a:r>
            <a:r>
              <a:rPr lang="cs-CZ" sz="1800" dirty="0" smtClean="0"/>
              <a:t> (projekční hodnota)</a:t>
            </a:r>
          </a:p>
          <a:p>
            <a:pPr marL="0" indent="0">
              <a:buNone/>
            </a:pPr>
            <a:r>
              <a:rPr lang="cs-CZ" sz="1800" dirty="0" smtClean="0"/>
              <a:t>H</a:t>
            </a:r>
            <a:r>
              <a:rPr lang="en-US" sz="1800" dirty="0" smtClean="0"/>
              <a:t> = </a:t>
            </a:r>
            <a:r>
              <a:rPr lang="cs-CZ" sz="1800" dirty="0" smtClean="0"/>
              <a:t>výška obrázku</a:t>
            </a:r>
            <a:r>
              <a:rPr lang="en-US" sz="1800" dirty="0" smtClean="0"/>
              <a:t> </a:t>
            </a:r>
            <a:r>
              <a:rPr lang="cs-CZ" sz="1800" dirty="0" smtClean="0"/>
              <a:t>v</a:t>
            </a:r>
            <a:r>
              <a:rPr lang="en-US" sz="1800" dirty="0" smtClean="0"/>
              <a:t> mm</a:t>
            </a:r>
            <a:r>
              <a:rPr lang="cs-CZ" sz="1800" dirty="0" smtClean="0"/>
              <a:t> </a:t>
            </a:r>
            <a:r>
              <a:rPr lang="cs-CZ" sz="1800" dirty="0"/>
              <a:t>(projekční hodnota)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D = </a:t>
            </a:r>
            <a:r>
              <a:rPr lang="cs-CZ" sz="1800" dirty="0" smtClean="0"/>
              <a:t>rozlišení (115dpmm)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F = </a:t>
            </a:r>
            <a:r>
              <a:rPr lang="cs-CZ" sz="1800" dirty="0" smtClean="0"/>
              <a:t>snímková frekvence (</a:t>
            </a:r>
            <a:r>
              <a:rPr lang="en-US" sz="1800" dirty="0" smtClean="0"/>
              <a:t>fps</a:t>
            </a:r>
            <a:r>
              <a:rPr lang="cs-CZ" sz="1800" dirty="0" smtClean="0"/>
              <a:t>)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T = </a:t>
            </a:r>
            <a:r>
              <a:rPr lang="cs-CZ" sz="1800" dirty="0" smtClean="0"/>
              <a:t>délka záznamu v minutách</a:t>
            </a:r>
            <a:endParaRPr lang="en-US" sz="1800" dirty="0" smtClean="0"/>
          </a:p>
          <a:p>
            <a:pPr marL="0" indent="0">
              <a:buNone/>
            </a:pPr>
            <a:r>
              <a:rPr lang="cs-CZ" sz="1800" dirty="0" smtClean="0"/>
              <a:t>Z = Byty na jeden pixel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W </a:t>
            </a:r>
            <a:r>
              <a:rPr lang="en-US" sz="2400" b="1" dirty="0" smtClean="0"/>
              <a:t>* H * Z * F * T * 60 * D</a:t>
            </a:r>
            <a:r>
              <a:rPr lang="en-US" sz="2400" b="1" baseline="30000" dirty="0" smtClean="0"/>
              <a:t>2</a:t>
            </a:r>
            <a:r>
              <a:rPr lang="en-US" sz="2400" b="1" dirty="0" smtClean="0"/>
              <a:t> / 2</a:t>
            </a:r>
            <a:r>
              <a:rPr lang="en-US" sz="2400" b="1" baseline="30000" dirty="0" smtClean="0"/>
              <a:t>30</a:t>
            </a:r>
            <a:r>
              <a:rPr lang="cs-CZ" sz="2400" b="1" baseline="30000" dirty="0" smtClean="0"/>
              <a:t> </a:t>
            </a:r>
            <a:r>
              <a:rPr lang="cs-CZ" sz="2400" b="1" dirty="0" smtClean="0"/>
              <a:t>(v GB)</a:t>
            </a:r>
            <a:endParaRPr lang="cs-CZ" sz="2400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1" r="11589"/>
          <a:stretch/>
        </p:blipFill>
        <p:spPr>
          <a:xfrm rot="1138980">
            <a:off x="6567908" y="935717"/>
            <a:ext cx="1669409" cy="369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34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42910" y="1714488"/>
            <a:ext cx="8286808" cy="4429156"/>
          </a:xfrm>
        </p:spPr>
        <p:txBody>
          <a:bodyPr/>
          <a:lstStyle/>
          <a:p>
            <a:r>
              <a:rPr lang="cs-CZ" sz="2000" b="1" dirty="0" smtClean="0"/>
              <a:t>digitalizace – </a:t>
            </a:r>
            <a:r>
              <a:rPr lang="cs-CZ" sz="2000" dirty="0" smtClean="0"/>
              <a:t>proces přeměny spojitého signálu do číslicové (digitální) formy; převod analogového (spojitého) signálu na signál diskrétní (nespojitý)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spojitý (analogový) signál</a:t>
            </a:r>
            <a:r>
              <a:rPr lang="cs-CZ" sz="2000" dirty="0" smtClean="0"/>
              <a:t> - </a:t>
            </a:r>
            <a:r>
              <a:rPr lang="cs-CZ" sz="2000" dirty="0" err="1" smtClean="0"/>
              <a:t>signál</a:t>
            </a:r>
            <a:r>
              <a:rPr lang="cs-CZ" sz="2000" dirty="0" smtClean="0"/>
              <a:t>, který probíhá v čase nepřetržitě a dosahuje teoreticky libovolných hodnot (např. audio signál, video signál aj.)</a:t>
            </a:r>
          </a:p>
          <a:p>
            <a:pPr lvl="1"/>
            <a:r>
              <a:rPr lang="cs-CZ" sz="1800" dirty="0" smtClean="0"/>
              <a:t>v procesu digitalizace je často označován jako </a:t>
            </a:r>
            <a:r>
              <a:rPr lang="cs-CZ" sz="1800" b="1" dirty="0" smtClean="0"/>
              <a:t>zdrojový signál</a:t>
            </a:r>
          </a:p>
          <a:p>
            <a:r>
              <a:rPr lang="cs-CZ" sz="2000" b="1" dirty="0" smtClean="0"/>
              <a:t>číslicový (digitální, diskrétní) signál</a:t>
            </a:r>
            <a:r>
              <a:rPr lang="cs-CZ" sz="2000" dirty="0" smtClean="0"/>
              <a:t> - </a:t>
            </a:r>
            <a:r>
              <a:rPr lang="cs-CZ" sz="2000" dirty="0" err="1" smtClean="0"/>
              <a:t>signál</a:t>
            </a:r>
            <a:r>
              <a:rPr lang="cs-CZ" sz="2000" dirty="0" smtClean="0"/>
              <a:t> je representován sekvencí binárních čísel (0,1),  která  vyjadřují  hodnotu  pravidelně  se  opakujících  krátkých vzorků původního spojitého signálu</a:t>
            </a:r>
          </a:p>
          <a:p>
            <a:pPr lvl="1"/>
            <a:r>
              <a:rPr lang="cs-CZ" sz="1800" dirty="0" smtClean="0"/>
              <a:t>počet úrovní signálu je omezen =</a:t>
            </a:r>
            <a:r>
              <a:rPr lang="en-US" sz="1800" dirty="0" smtClean="0"/>
              <a:t>&gt; </a:t>
            </a:r>
            <a:r>
              <a:rPr lang="en-US" sz="1800" dirty="0" err="1" smtClean="0"/>
              <a:t>ozna</a:t>
            </a:r>
            <a:r>
              <a:rPr lang="cs-CZ" sz="1800" dirty="0" err="1" smtClean="0"/>
              <a:t>čení</a:t>
            </a:r>
            <a:r>
              <a:rPr lang="cs-CZ" sz="1800" dirty="0" smtClean="0"/>
              <a:t> jako </a:t>
            </a:r>
            <a:r>
              <a:rPr lang="cs-CZ" sz="1800" b="1" dirty="0" smtClean="0"/>
              <a:t>signál nespojitý</a:t>
            </a:r>
          </a:p>
          <a:p>
            <a:endParaRPr lang="cs-CZ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signál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/>
              <a:t>Výhody</a:t>
            </a:r>
          </a:p>
          <a:p>
            <a:r>
              <a:rPr lang="cs-CZ" sz="2000" dirty="0" smtClean="0"/>
              <a:t>velká odolnost vůči nelineárním zkreslením a kolísání útlumu přenos. kanálu, šumovým signálům aj.</a:t>
            </a:r>
          </a:p>
          <a:p>
            <a:r>
              <a:rPr lang="cs-CZ" sz="2000" dirty="0" smtClean="0"/>
              <a:t>možnost kvalitního digitálního záznamu (nezávislého na počtu kopií) na různá media, včetně polovodičových pamětí</a:t>
            </a:r>
          </a:p>
          <a:p>
            <a:r>
              <a:rPr lang="cs-CZ" sz="2000" dirty="0" smtClean="0"/>
              <a:t>možnost užití účinných nespojitých modulačních metod pro přenos</a:t>
            </a:r>
          </a:p>
          <a:p>
            <a:r>
              <a:rPr lang="cs-CZ" sz="2000" dirty="0" smtClean="0"/>
              <a:t>možnost počítačového zpracování a kompenzace  zkreslení,</a:t>
            </a:r>
          </a:p>
          <a:p>
            <a:r>
              <a:rPr lang="cs-CZ" sz="2000" dirty="0" smtClean="0"/>
              <a:t>možnost užití účinných kompresních algoritmů pro redukci objemu digitálních dat a bitové rychlosti přenosu a tím lepší využití přenosového kanálu</a:t>
            </a:r>
          </a:p>
          <a:p>
            <a:r>
              <a:rPr lang="cs-CZ" sz="2000" dirty="0" smtClean="0"/>
              <a:t>snazší ochrana digitálních dat proti zkreslení, ale i nežádoucímu příjmu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signál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/>
              <a:t>Nevýhody</a:t>
            </a:r>
          </a:p>
          <a:p>
            <a:r>
              <a:rPr lang="cs-CZ" sz="2000" dirty="0" smtClean="0"/>
              <a:t>vznik nových systémových zkreslení při digitalizaci (např. </a:t>
            </a:r>
            <a:r>
              <a:rPr lang="cs-CZ" sz="2000" dirty="0" err="1" smtClean="0"/>
              <a:t>kvantizační</a:t>
            </a:r>
            <a:r>
              <a:rPr lang="cs-CZ" sz="2000" dirty="0" smtClean="0"/>
              <a:t> </a:t>
            </a:r>
            <a:r>
              <a:rPr lang="cs-CZ" sz="2000" dirty="0" err="1" smtClean="0"/>
              <a:t>brum</a:t>
            </a:r>
            <a:r>
              <a:rPr lang="cs-CZ" sz="2000" dirty="0" smtClean="0"/>
              <a:t>). Kvalita přenášené informace (např. obrazu) tedy nemůže být lepší než kvalita původní spojité informace za předpokladu kvalitního přenosového kanálu (např. kabelový rozvod) </a:t>
            </a:r>
          </a:p>
          <a:p>
            <a:r>
              <a:rPr lang="cs-CZ" sz="2000" dirty="0" smtClean="0"/>
              <a:t>výrazné zvýšení potřebné šířky kmitočtového pásma přenosového kanálu při přenosu nekomprimovaných digitálních signálů. Díky  účinným  kompresním algoritmům však ve skutečnosti lze přenosovým kanálem přenášet podstatně větší objem informací než v případě  analogových zdrojových  signálů.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920038" cy="1462087"/>
          </a:xfrm>
        </p:spPr>
        <p:txBody>
          <a:bodyPr/>
          <a:lstStyle/>
          <a:p>
            <a:r>
              <a:rPr lang="cs-CZ" dirty="0" smtClean="0"/>
              <a:t>Digitalizace signálu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převod analogového (spojitého) signálu na signál diskrétní (nespojitý)</a:t>
            </a:r>
          </a:p>
          <a:p>
            <a:r>
              <a:rPr lang="cs-CZ" dirty="0" smtClean="0"/>
              <a:t>spočívá ve dvou nezávislých procesech:  </a:t>
            </a:r>
            <a:r>
              <a:rPr lang="cs-CZ" b="1" dirty="0" smtClean="0"/>
              <a:t>vzorkování </a:t>
            </a:r>
            <a:r>
              <a:rPr lang="cs-CZ" dirty="0" smtClean="0"/>
              <a:t>a </a:t>
            </a:r>
            <a:r>
              <a:rPr lang="cs-CZ" b="1" dirty="0" smtClean="0"/>
              <a:t>kvantování</a:t>
            </a:r>
          </a:p>
          <a:p>
            <a:r>
              <a:rPr lang="cs-CZ" dirty="0" smtClean="0"/>
              <a:t>A/D převodníky</a:t>
            </a:r>
          </a:p>
          <a:p>
            <a:r>
              <a:rPr lang="cs-CZ" dirty="0" smtClean="0"/>
              <a:t>opačný postup – převod diskrétního signálu na analogový</a:t>
            </a:r>
          </a:p>
          <a:p>
            <a:r>
              <a:rPr lang="cs-CZ" dirty="0" smtClean="0"/>
              <a:t>související problémy s digitalizací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Digitalizace signálu</a:t>
            </a:r>
            <a:endParaRPr lang="cs-CZ" dirty="0"/>
          </a:p>
        </p:txBody>
      </p:sp>
      <p:pic>
        <p:nvPicPr>
          <p:cNvPr id="4" name="Picture 4" descr="Digitalizace sinusoid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4399075" cy="1857388"/>
          </a:xfrm>
          <a:prstGeom prst="rect">
            <a:avLst/>
          </a:prstGeom>
          <a:noFill/>
        </p:spPr>
      </p:pic>
      <p:pic>
        <p:nvPicPr>
          <p:cNvPr id="5" name="Picture 6" descr="Obr.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786190"/>
            <a:ext cx="5932713" cy="2595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Digitalizace signálu</a:t>
            </a:r>
            <a:endParaRPr lang="cs-CZ" dirty="0"/>
          </a:p>
        </p:txBody>
      </p:sp>
      <p:sp>
        <p:nvSpPr>
          <p:cNvPr id="28" name="Zástupný symbol pro obsah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analogový signál</a:t>
            </a:r>
          </a:p>
          <a:p>
            <a:pPr lvl="2">
              <a:buNone/>
            </a:pPr>
            <a:r>
              <a:rPr lang="cs-CZ" dirty="0" smtClean="0"/>
              <a:t>vzorkování</a:t>
            </a:r>
          </a:p>
          <a:p>
            <a:pPr lvl="2">
              <a:buNone/>
            </a:pPr>
            <a:r>
              <a:rPr lang="cs-CZ" dirty="0" smtClean="0"/>
              <a:t>vzorkovací frekvence</a:t>
            </a:r>
          </a:p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r>
              <a:rPr lang="cs-CZ" dirty="0" smtClean="0"/>
              <a:t>kvantování</a:t>
            </a:r>
          </a:p>
          <a:p>
            <a:pPr lvl="2">
              <a:buNone/>
            </a:pPr>
            <a:r>
              <a:rPr lang="cs-CZ" dirty="0" err="1" smtClean="0"/>
              <a:t>kvantizační</a:t>
            </a:r>
            <a:r>
              <a:rPr lang="cs-CZ" dirty="0" smtClean="0"/>
              <a:t> úroveň</a:t>
            </a:r>
          </a:p>
          <a:p>
            <a:endParaRPr lang="cs-CZ" dirty="0" smtClean="0"/>
          </a:p>
          <a:p>
            <a:r>
              <a:rPr lang="cs-CZ" dirty="0" smtClean="0"/>
              <a:t>digitální signál</a:t>
            </a:r>
            <a:endParaRPr lang="cs-CZ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85992"/>
            <a:ext cx="3352381" cy="13904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572008"/>
            <a:ext cx="3323810" cy="13619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29" name="Šipka dolů 28"/>
          <p:cNvSpPr/>
          <p:nvPr/>
        </p:nvSpPr>
        <p:spPr>
          <a:xfrm>
            <a:off x="1214414" y="2428868"/>
            <a:ext cx="219075" cy="1036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0" name="Šipka dolů 29"/>
          <p:cNvSpPr/>
          <p:nvPr/>
        </p:nvSpPr>
        <p:spPr>
          <a:xfrm>
            <a:off x="1214414" y="3714752"/>
            <a:ext cx="219075" cy="1036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uiExpand="1" build="p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Vzorkování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785926"/>
            <a:ext cx="8786874" cy="4543428"/>
          </a:xfrm>
        </p:spPr>
        <p:txBody>
          <a:bodyPr/>
          <a:lstStyle/>
          <a:p>
            <a:pPr lvl="1"/>
            <a:r>
              <a:rPr lang="cs-CZ" sz="2000" dirty="0" smtClean="0"/>
              <a:t>rozdělení spojitého signálu na posloupnost vzorků daného signálu o určitých hodnotách – </a:t>
            </a:r>
            <a:r>
              <a:rPr lang="cs-CZ" sz="2000" i="1" dirty="0" smtClean="0"/>
              <a:t>diskretizace signálu v čase</a:t>
            </a:r>
          </a:p>
          <a:p>
            <a:pPr lvl="1"/>
            <a:r>
              <a:rPr lang="cs-CZ" sz="2000" dirty="0" err="1" smtClean="0"/>
              <a:t>navzorkování</a:t>
            </a:r>
            <a:r>
              <a:rPr lang="cs-CZ" sz="2000" dirty="0" smtClean="0"/>
              <a:t> (</a:t>
            </a:r>
            <a:r>
              <a:rPr lang="cs-CZ" sz="2000" dirty="0" err="1" smtClean="0"/>
              <a:t>sampling</a:t>
            </a:r>
            <a:r>
              <a:rPr lang="cs-CZ" sz="2000" dirty="0" smtClean="0"/>
              <a:t>) je obecně zaznamenání hodnot spojité funkce v předem daných intervalech velikosti </a:t>
            </a:r>
            <a:r>
              <a:rPr lang="cs-CZ" sz="2000" dirty="0" smtClean="0">
                <a:sym typeface="Symbol"/>
              </a:rPr>
              <a:t>x  vzorkovací frekvencí </a:t>
            </a:r>
            <a:r>
              <a:rPr lang="cs-CZ" sz="2000" dirty="0" err="1" smtClean="0"/>
              <a:t>fs</a:t>
            </a:r>
            <a:r>
              <a:rPr lang="cs-CZ" sz="2000" dirty="0" smtClean="0"/>
              <a:t> = 1 / </a:t>
            </a:r>
            <a:r>
              <a:rPr lang="cs-CZ" sz="2000" dirty="0" smtClean="0">
                <a:sym typeface="Symbol"/>
              </a:rPr>
              <a:t>x</a:t>
            </a:r>
            <a:endParaRPr lang="cs-CZ" sz="2000" dirty="0" smtClean="0"/>
          </a:p>
          <a:p>
            <a:pPr lvl="1"/>
            <a:r>
              <a:rPr lang="cs-CZ" sz="2400" b="1" dirty="0" smtClean="0"/>
              <a:t>vzorkovací kmitočet / frekvence</a:t>
            </a:r>
          </a:p>
          <a:p>
            <a:pPr lvl="2"/>
            <a:r>
              <a:rPr lang="cs-CZ" sz="2000" i="1" dirty="0" smtClean="0"/>
              <a:t>definuje počet vzorků analogového signálu za jednotku času (Hz)</a:t>
            </a:r>
          </a:p>
          <a:p>
            <a:pPr lvl="2"/>
            <a:r>
              <a:rPr lang="cs-CZ" sz="2000" dirty="0" smtClean="0"/>
              <a:t>v praxi se užívá minimálně 2x vyšší frekvence než je maximální požadovaná přenášená</a:t>
            </a:r>
          </a:p>
          <a:p>
            <a:pPr lvl="1"/>
            <a:r>
              <a:rPr lang="cs-CZ" sz="2400" i="1" dirty="0" err="1" smtClean="0"/>
              <a:t>Low</a:t>
            </a:r>
            <a:r>
              <a:rPr lang="cs-CZ" sz="2400" i="1" dirty="0" smtClean="0"/>
              <a:t>-</a:t>
            </a:r>
            <a:r>
              <a:rPr lang="cs-CZ" sz="2400" i="1" dirty="0" err="1" smtClean="0"/>
              <a:t>pass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filter</a:t>
            </a:r>
            <a:r>
              <a:rPr lang="cs-CZ" sz="2400" dirty="0" smtClean="0"/>
              <a:t> (dolní propust)</a:t>
            </a:r>
          </a:p>
          <a:p>
            <a:pPr lvl="1"/>
            <a:r>
              <a:rPr lang="cs-CZ" sz="2400" dirty="0" smtClean="0"/>
              <a:t>problém s jevem zvaným </a:t>
            </a:r>
            <a:r>
              <a:rPr lang="cs-CZ" sz="2400" b="1" dirty="0" err="1" smtClean="0"/>
              <a:t>aliasing</a:t>
            </a:r>
            <a:endParaRPr lang="cs-CZ" sz="2400" dirty="0"/>
          </a:p>
        </p:txBody>
      </p:sp>
      <p:pic>
        <p:nvPicPr>
          <p:cNvPr id="18434" name="Picture 2" descr="http://upload.wikimedia.org/wikipedia/commons/thumb/5/50/Signal_Sampling.png/300px-Signal_Sampl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572008"/>
            <a:ext cx="2857500" cy="185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Kvantování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diskretizace oboru hodnot signálu</a:t>
            </a:r>
          </a:p>
          <a:p>
            <a:r>
              <a:rPr lang="cs-CZ" sz="2400" dirty="0" smtClean="0"/>
              <a:t>proces diskretizace spojitých hodnot, kdy se celý obor hodnot rozdělí na stanovené intervaly - </a:t>
            </a:r>
            <a:r>
              <a:rPr lang="cs-CZ" sz="2400" dirty="0" err="1" smtClean="0"/>
              <a:t>kvantizační</a:t>
            </a:r>
            <a:r>
              <a:rPr lang="cs-CZ" sz="2400" dirty="0" smtClean="0"/>
              <a:t> úrovně</a:t>
            </a:r>
          </a:p>
          <a:p>
            <a:r>
              <a:rPr lang="cs-CZ" sz="2400" dirty="0" smtClean="0"/>
              <a:t>ztrátový a nevratný proces</a:t>
            </a:r>
            <a:endParaRPr lang="cs-CZ" sz="2400" i="1" dirty="0" smtClean="0"/>
          </a:p>
          <a:p>
            <a:endParaRPr lang="cs-CZ" sz="2400" b="1" i="1" dirty="0" smtClean="0"/>
          </a:p>
          <a:p>
            <a:r>
              <a:rPr lang="cs-CZ" sz="2400" b="1" i="1" dirty="0" err="1" smtClean="0"/>
              <a:t>kvantizační</a:t>
            </a:r>
            <a:r>
              <a:rPr lang="cs-CZ" sz="2400" b="1" i="1" dirty="0" smtClean="0"/>
              <a:t> šum</a:t>
            </a:r>
            <a:r>
              <a:rPr lang="cs-CZ" sz="2400" dirty="0" smtClean="0"/>
              <a:t> – způsobeno</a:t>
            </a:r>
            <a:br>
              <a:rPr lang="cs-CZ" sz="2400" dirty="0" smtClean="0"/>
            </a:br>
            <a:r>
              <a:rPr lang="cs-CZ" sz="2400" dirty="0" err="1" smtClean="0"/>
              <a:t>diskrétnímy</a:t>
            </a:r>
            <a:r>
              <a:rPr lang="cs-CZ" sz="2400" dirty="0" smtClean="0"/>
              <a:t> úrovněmi výstupního signálu</a:t>
            </a:r>
          </a:p>
          <a:p>
            <a:r>
              <a:rPr lang="cs-CZ" sz="2400" dirty="0" smtClean="0"/>
              <a:t>významně ovlivňuje velikost výstupních dat</a:t>
            </a:r>
          </a:p>
          <a:p>
            <a:endParaRPr lang="cs-CZ" sz="2400" dirty="0"/>
          </a:p>
        </p:txBody>
      </p:sp>
      <p:pic>
        <p:nvPicPr>
          <p:cNvPr id="19458" name="Picture 2" descr="File:Quantized.signal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3000372"/>
            <a:ext cx="2928958" cy="1798483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5643578"/>
            <a:ext cx="1357322" cy="678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ovéPole 5"/>
          <p:cNvSpPr txBox="1"/>
          <p:nvPr/>
        </p:nvSpPr>
        <p:spPr>
          <a:xfrm>
            <a:off x="3286116" y="5715016"/>
            <a:ext cx="2720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dirty="0" smtClean="0"/>
              <a:t>Q – </a:t>
            </a:r>
            <a:r>
              <a:rPr lang="cs-CZ" dirty="0" err="1" smtClean="0"/>
              <a:t>kvantizační</a:t>
            </a:r>
            <a:r>
              <a:rPr lang="cs-CZ" dirty="0" smtClean="0"/>
              <a:t> krok</a:t>
            </a:r>
          </a:p>
          <a:p>
            <a:pPr algn="l"/>
            <a:r>
              <a:rPr lang="cs-CZ" dirty="0" smtClean="0"/>
              <a:t>n – počet bitů – rozlišení hodnot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theme/theme1.xml><?xml version="1.0" encoding="utf-8"?>
<a:theme xmlns:a="http://schemas.openxmlformats.org/drawingml/2006/main" name="KITTV-hneda">
  <a:themeElements>
    <a:clrScheme name="KITTV_hneda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KITTV_hned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TTV_hneda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818</Words>
  <Application>Microsoft Office PowerPoint</Application>
  <PresentationFormat>Předvádění na obrazovce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KITTV-hneda</vt:lpstr>
      <vt:lpstr>Digitalizace signálu</vt:lpstr>
      <vt:lpstr>Základní pojmy</vt:lpstr>
      <vt:lpstr>Digitální signál</vt:lpstr>
      <vt:lpstr>Digitální signál</vt:lpstr>
      <vt:lpstr>Digitalizace signálu</vt:lpstr>
      <vt:lpstr>Digitalizace signálu</vt:lpstr>
      <vt:lpstr>Digitalizace signálu</vt:lpstr>
      <vt:lpstr>Vzorkování</vt:lpstr>
      <vt:lpstr>Kvantování</vt:lpstr>
      <vt:lpstr>Kvantování</vt:lpstr>
      <vt:lpstr>Aliasing (alias)</vt:lpstr>
      <vt:lpstr>Aliasing (alias)</vt:lpstr>
      <vt:lpstr>A/D a D/A převodníky</vt:lpstr>
      <vt:lpstr>PCM</vt:lpstr>
      <vt:lpstr>Příklady</vt:lpstr>
      <vt:lpstr>Příklady</vt:lpstr>
      <vt:lpstr>Příklady</vt:lpstr>
      <vt:lpstr>Příklady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Josef Procházka</dc:creator>
  <cp:lastModifiedBy>Tomáš Jeřábek</cp:lastModifiedBy>
  <cp:revision>48</cp:revision>
  <dcterms:created xsi:type="dcterms:W3CDTF">2010-10-26T10:30:44Z</dcterms:created>
  <dcterms:modified xsi:type="dcterms:W3CDTF">2016-10-04T10:07:56Z</dcterms:modified>
</cp:coreProperties>
</file>