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5" r:id="rId1"/>
  </p:sldMasterIdLst>
  <p:notesMasterIdLst>
    <p:notesMasterId r:id="rId43"/>
  </p:notesMasterIdLst>
  <p:sldIdLst>
    <p:sldId id="316" r:id="rId2"/>
    <p:sldId id="379" r:id="rId3"/>
    <p:sldId id="348" r:id="rId4"/>
    <p:sldId id="395" r:id="rId5"/>
    <p:sldId id="349" r:id="rId6"/>
    <p:sldId id="368" r:id="rId7"/>
    <p:sldId id="402" r:id="rId8"/>
    <p:sldId id="398" r:id="rId9"/>
    <p:sldId id="381" r:id="rId10"/>
    <p:sldId id="397" r:id="rId11"/>
    <p:sldId id="396" r:id="rId12"/>
    <p:sldId id="401" r:id="rId13"/>
    <p:sldId id="354" r:id="rId14"/>
    <p:sldId id="352" r:id="rId15"/>
    <p:sldId id="403" r:id="rId16"/>
    <p:sldId id="389" r:id="rId17"/>
    <p:sldId id="373" r:id="rId18"/>
    <p:sldId id="353" r:id="rId19"/>
    <p:sldId id="393" r:id="rId20"/>
    <p:sldId id="341" r:id="rId21"/>
    <p:sldId id="364" r:id="rId22"/>
    <p:sldId id="388" r:id="rId23"/>
    <p:sldId id="358" r:id="rId24"/>
    <p:sldId id="382" r:id="rId25"/>
    <p:sldId id="404" r:id="rId26"/>
    <p:sldId id="367" r:id="rId27"/>
    <p:sldId id="390" r:id="rId28"/>
    <p:sldId id="392" r:id="rId29"/>
    <p:sldId id="405" r:id="rId30"/>
    <p:sldId id="394" r:id="rId31"/>
    <p:sldId id="380" r:id="rId32"/>
    <p:sldId id="369" r:id="rId33"/>
    <p:sldId id="359" r:id="rId34"/>
    <p:sldId id="357" r:id="rId35"/>
    <p:sldId id="360" r:id="rId36"/>
    <p:sldId id="361" r:id="rId37"/>
    <p:sldId id="375" r:id="rId38"/>
    <p:sldId id="383" r:id="rId39"/>
    <p:sldId id="376" r:id="rId40"/>
    <p:sldId id="385" r:id="rId41"/>
    <p:sldId id="384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0099"/>
    <a:srgbClr val="9900CC"/>
    <a:srgbClr val="00CC00"/>
    <a:srgbClr val="CC6600"/>
    <a:srgbClr val="0000FF"/>
    <a:srgbClr val="FF99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19" autoAdjust="0"/>
    <p:restoredTop sz="97837" autoAdjust="0"/>
  </p:normalViewPr>
  <p:slideViewPr>
    <p:cSldViewPr snapToGrid="0">
      <p:cViewPr varScale="1">
        <p:scale>
          <a:sx n="96" d="100"/>
          <a:sy n="96" d="100"/>
        </p:scale>
        <p:origin x="96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3782"/>
    </p:cViewPr>
  </p:sorterViewPr>
  <p:notesViewPr>
    <p:cSldViewPr snapToGrid="0"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040DCB2-6148-2723-FCE9-2F774E09F7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4D9F5E2-D885-9FC5-E298-D56E17913B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624A50FD-812F-4568-85A0-AE5BA53E0924}" type="datetimeFigureOut">
              <a:rPr lang="cs-CZ"/>
              <a:pPr>
                <a:defRPr/>
              </a:pPr>
              <a:t>26. 2. 2024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65133150-10A9-4D25-92F1-AAC0236FBA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60FC7206-A81A-B961-B49A-027F42DE5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9CBEBD-FB13-1B8E-BD71-2E0534F93D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3A0B16-262E-E9E0-5CDB-8BD735D51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3ED93E-EEC0-4907-8523-75DD06C65BA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board.sk/produkty_a_prislusenstvo/smart_responsetm__interaktivny_hlasovaci_system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15B44F63-FE25-C11E-F968-6FAADAE91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231A96B5-416F-D688-87A6-F0899CEF7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0B2D6DBA-4ACD-8B19-372E-AF8334444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F629A3-2877-4491-BF1F-B81F8155D8CD}" type="slidenum">
              <a:rPr lang="cs-CZ" altLang="cs-CZ" sz="1200"/>
              <a:pPr/>
              <a:t>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AC4D5320-7678-878E-2278-888FF353E1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C98C9F34-3AA5-A738-589E-72D91F2FB7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58E0C13C-F394-19C9-5EBE-EA6E596D2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C9A4281-0282-4966-8495-FF74E41B11D7}" type="slidenum">
              <a:rPr lang="cs-CZ" altLang="cs-CZ" sz="1200"/>
              <a:pPr/>
              <a:t>10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ABD831A3-E9A2-AB62-55DD-910EC0D93D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5ED848E0-67BD-8AE4-E7D5-74E3DFBF90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B23D4DEE-0978-8B1F-C1B6-6ED140A48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87B74F-D54D-4A44-B213-0AA07CE377DF}" type="slidenum">
              <a:rPr lang="cs-CZ" altLang="cs-CZ" sz="1200"/>
              <a:pPr/>
              <a:t>11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4A8DFB5C-B0C6-EF77-AAF8-D668C107CE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D7969CC4-CCB4-651A-6DD8-46AE510327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E5EF5E47-F35B-26F6-3DDE-DFD77BA2D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E0C400C-78EC-485D-B08B-F329B24D0D67}" type="slidenum">
              <a:rPr lang="cs-CZ" altLang="cs-CZ" sz="1200"/>
              <a:pPr/>
              <a:t>12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6AA8CE21-AFDA-21FB-0BF6-CAC4BC76A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BBB3B02A-D6A9-BB2E-D06A-73E3E5DEA7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D1F29A51-C4C1-4B3C-3AFE-4809AE2C3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6027C22-1A82-4CE9-9D46-B9B78646E00C}" type="slidenum">
              <a:rPr lang="cs-CZ" altLang="cs-CZ" sz="1200"/>
              <a:pPr/>
              <a:t>13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E1D002E4-220F-541F-7E38-A230D93737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A672F82D-0D3C-76D4-B878-FB8ED252A6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A0E2C589-076F-2C51-5F22-21D3A4C3E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2266B35-C423-4F91-AA8A-B094022E8421}" type="slidenum">
              <a:rPr lang="cs-CZ" altLang="cs-CZ" sz="1200"/>
              <a:pPr/>
              <a:t>14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AE8CFA64-4177-06B8-E2E0-1209545D30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1A126E8B-2186-8924-B268-FE8C20A2E2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5EF40EF-16C6-17BA-A34F-60F40E10A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6870575-E5A8-464E-A55A-5F3E4BDE9F8D}" type="slidenum">
              <a:rPr lang="cs-CZ" altLang="cs-CZ" sz="1200"/>
              <a:pPr/>
              <a:t>15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4A61C520-E955-E309-A888-D815AECE1A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131332FC-316A-90B5-F3B1-AF013916BE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8BD61CC8-DCC6-DB15-22C4-F4044409A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52B64AF-9DFB-43B6-87F1-9D833557C749}" type="slidenum">
              <a:rPr lang="cs-CZ" altLang="cs-CZ" sz="1200"/>
              <a:pPr/>
              <a:t>16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2DA642F4-7922-364D-1927-510411D00D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0657E268-6FCC-0534-89CB-0EE9EAE9C0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B0CEA8C6-A4EC-5193-5EE9-124E086C6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1ED0F1-1DE4-449E-9C44-E3F6AC9459EE}" type="slidenum">
              <a:rPr lang="cs-CZ" altLang="cs-CZ" sz="1200"/>
              <a:pPr/>
              <a:t>17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24505BD2-3B6D-D740-9F20-D3C100B4F8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B0C0A4CF-C33D-B5B1-078A-6FEB86C2E6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DF2436E2-C295-3A60-FBBC-B6D5D45E7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FD5E46A-3196-4D6E-AC53-F8F8DDAED1A4}" type="slidenum">
              <a:rPr lang="cs-CZ" altLang="cs-CZ" sz="1200"/>
              <a:pPr/>
              <a:t>18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id="{859B61A6-C030-4B53-67DE-B0810E038A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>
            <a:extLst>
              <a:ext uri="{FF2B5EF4-FFF2-40B4-BE49-F238E27FC236}">
                <a16:creationId xmlns:a16="http://schemas.microsoft.com/office/drawing/2014/main" id="{A502DCB7-99EC-49CF-CE6C-CF915E7A27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6AFDF61D-8380-C720-C253-72251FD60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195482-9D7A-468D-8C8B-5D1B903C4437}" type="slidenum">
              <a:rPr lang="cs-CZ" altLang="cs-CZ" sz="1200"/>
              <a:pPr/>
              <a:t>19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AB8247BC-B14E-C64C-90DF-4470961CB0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1E74A814-0BC4-EE0F-310C-206143081A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CB838AB9-34EA-9CF2-0A51-4F045DAD8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3FB420E-B862-4226-B7F5-8FF9B51C8D38}" type="slidenum">
              <a:rPr lang="cs-CZ" altLang="cs-CZ" sz="1200"/>
              <a:pPr/>
              <a:t>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439C6DAB-FD68-9DEE-B455-C136E675C9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8B595D18-763A-FF2D-749A-3C1CBD5E47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50E00D75-84F5-201B-8388-640153310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F629DB-F9D7-42E5-B741-CEA224C6F91B}" type="slidenum">
              <a:rPr lang="cs-CZ" altLang="cs-CZ" sz="1200"/>
              <a:pPr/>
              <a:t>20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>
            <a:extLst>
              <a:ext uri="{FF2B5EF4-FFF2-40B4-BE49-F238E27FC236}">
                <a16:creationId xmlns:a16="http://schemas.microsoft.com/office/drawing/2014/main" id="{5ED52DA4-DDF7-46D4-AC5E-D6668DC962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Zástupný symbol pro poznámky 2">
            <a:extLst>
              <a:ext uri="{FF2B5EF4-FFF2-40B4-BE49-F238E27FC236}">
                <a16:creationId xmlns:a16="http://schemas.microsoft.com/office/drawing/2014/main" id="{578D0718-1456-A425-78CA-F7176929E8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6564" name="Zástupný symbol pro číslo snímku 3">
            <a:extLst>
              <a:ext uri="{FF2B5EF4-FFF2-40B4-BE49-F238E27FC236}">
                <a16:creationId xmlns:a16="http://schemas.microsoft.com/office/drawing/2014/main" id="{CB3DAAD3-30F6-3E24-EEE0-DC073B29D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ABE1007-3BF7-463D-A936-65A4A9EEEF0D}" type="slidenum">
              <a:rPr lang="cs-CZ" altLang="cs-CZ" sz="1200"/>
              <a:pPr/>
              <a:t>21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8D88CC75-1F4E-A716-8185-CA15A797C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42006690-AFB2-A992-01FC-9DC0DE96C7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25D0ED19-1E0E-67D6-D0F5-11E73BFCC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DB22E72-37BF-4015-AAB1-3CA813AA4788}" type="slidenum">
              <a:rPr lang="cs-CZ" altLang="cs-CZ" sz="1200"/>
              <a:pPr/>
              <a:t>22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1AAD802C-43BB-F951-AF44-8E4428AB9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82D610EC-B828-AC89-7444-C0E5018510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5BF12D53-BC2F-7D98-FD1E-A965AF2CC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F6A073-C6C8-49C8-90A2-3AFFEA83668F}" type="slidenum">
              <a:rPr lang="cs-CZ" altLang="cs-CZ" sz="1200"/>
              <a:pPr/>
              <a:t>23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id="{EDEE4DB2-7E6D-34DE-34C4-2C38A3F1D8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id="{C675AA0A-B7A0-6B03-87F7-ED01CA7574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id="{44C17028-C8A4-5462-9F04-707BED922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526AF33-F6DB-4F9E-AACD-76F9E3C9C6E4}" type="slidenum">
              <a:rPr lang="cs-CZ" altLang="cs-CZ" sz="1200"/>
              <a:pPr/>
              <a:t>24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968176D7-1D7D-E471-42C0-41245DE132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9CBA30C0-8184-5B13-E1B8-DA4EFFB838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E978E3E0-E642-490D-0098-B5DBF8AD2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7184A2B-658B-4E05-8106-1886A72ADE5E}" type="slidenum">
              <a:rPr lang="cs-CZ" altLang="cs-CZ" sz="1200"/>
              <a:pPr/>
              <a:t>25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336B80F1-447C-3A56-9291-4E7FFD3D4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C90390C8-F0C5-10CC-A6AE-E2CD502D5B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D72B94A8-7259-E65E-7A66-6D136C3BD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06D7D0E-8CAF-40B9-89A2-0EEC8A9C144D}" type="slidenum">
              <a:rPr lang="cs-CZ" altLang="cs-CZ" sz="1200"/>
              <a:pPr/>
              <a:t>26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>
            <a:extLst>
              <a:ext uri="{FF2B5EF4-FFF2-40B4-BE49-F238E27FC236}">
                <a16:creationId xmlns:a16="http://schemas.microsoft.com/office/drawing/2014/main" id="{3786B7A3-509D-604F-91A2-EAF801DBD3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>
            <a:extLst>
              <a:ext uri="{FF2B5EF4-FFF2-40B4-BE49-F238E27FC236}">
                <a16:creationId xmlns:a16="http://schemas.microsoft.com/office/drawing/2014/main" id="{61405676-F262-967F-CAC1-5D236F42BB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číslo snímku 3">
            <a:extLst>
              <a:ext uri="{FF2B5EF4-FFF2-40B4-BE49-F238E27FC236}">
                <a16:creationId xmlns:a16="http://schemas.microsoft.com/office/drawing/2014/main" id="{A4064CD8-F819-047D-7AB7-FAB663A46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4F18013-880E-41D0-81C8-0954D1734D03}" type="slidenum">
              <a:rPr lang="cs-CZ" altLang="cs-CZ" sz="1200"/>
              <a:pPr/>
              <a:t>27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F22D690E-D33B-4072-5909-8413EA706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58037C08-F78C-8F2A-8598-6988BDABFF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03CD5C9E-B43E-E896-7754-4FEEBC45C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1AE2FF3-13CF-4FC3-BDD1-9C97173A228D}" type="slidenum">
              <a:rPr lang="cs-CZ" altLang="cs-CZ" sz="1200"/>
              <a:pPr/>
              <a:t>28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>
            <a:extLst>
              <a:ext uri="{FF2B5EF4-FFF2-40B4-BE49-F238E27FC236}">
                <a16:creationId xmlns:a16="http://schemas.microsoft.com/office/drawing/2014/main" id="{E15EBC56-56E5-7012-9E40-8A81E4FAEA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Zástupný symbol pro poznámky 2">
            <a:extLst>
              <a:ext uri="{FF2B5EF4-FFF2-40B4-BE49-F238E27FC236}">
                <a16:creationId xmlns:a16="http://schemas.microsoft.com/office/drawing/2014/main" id="{ACE59838-083C-A43F-5C04-BB23B34940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4756" name="Zástupný symbol pro číslo snímku 3">
            <a:extLst>
              <a:ext uri="{FF2B5EF4-FFF2-40B4-BE49-F238E27FC236}">
                <a16:creationId xmlns:a16="http://schemas.microsoft.com/office/drawing/2014/main" id="{A558E8B3-F7DF-47EB-2703-26C1A9C22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35286A4-5BA6-47E5-8E63-45786568F715}" type="slidenum">
              <a:rPr lang="cs-CZ" altLang="cs-CZ" sz="1200"/>
              <a:pPr/>
              <a:t>29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1F3624B0-8833-25D7-2EA8-93CF3817FB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28A1B067-308B-DCE1-A096-C974727032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E1D26401-7E69-7E81-3606-5087A9EE0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B1FD061-8CC5-4C58-8197-8C04ABB2DAA5}" type="slidenum">
              <a:rPr lang="cs-CZ" altLang="cs-CZ" sz="1200"/>
              <a:pPr/>
              <a:t>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88E7F08B-8775-178B-65A4-D3B58722A6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C0E4FFD1-A539-9F73-EB67-14D0AED67C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A9B022DE-6E43-56D9-CAFD-14A7470E6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C2288AA-F638-4161-A452-7786D4B581CE}" type="slidenum">
              <a:rPr lang="cs-CZ" altLang="cs-CZ" sz="1200"/>
              <a:pPr/>
              <a:t>30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>
            <a:extLst>
              <a:ext uri="{FF2B5EF4-FFF2-40B4-BE49-F238E27FC236}">
                <a16:creationId xmlns:a16="http://schemas.microsoft.com/office/drawing/2014/main" id="{D5D07FC9-66D0-68D4-FCE8-6266CD2F0F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Zástupný symbol pro poznámky 2">
            <a:extLst>
              <a:ext uri="{FF2B5EF4-FFF2-40B4-BE49-F238E27FC236}">
                <a16:creationId xmlns:a16="http://schemas.microsoft.com/office/drawing/2014/main" id="{631F8F87-ADF1-9220-042F-8F71674C56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>
                <a:hlinkClick r:id="rId3"/>
              </a:rPr>
              <a:t>http://smartboard.sk/produkty_a_prislusenstvo/smart_responsetm__interaktivny_hlasovaci_system/</a:t>
            </a:r>
            <a:endParaRPr lang="cs-CZ" altLang="cs-CZ"/>
          </a:p>
        </p:txBody>
      </p:sp>
      <p:sp>
        <p:nvSpPr>
          <p:cNvPr id="76804" name="Zástupný symbol pro číslo snímku 3">
            <a:extLst>
              <a:ext uri="{FF2B5EF4-FFF2-40B4-BE49-F238E27FC236}">
                <a16:creationId xmlns:a16="http://schemas.microsoft.com/office/drawing/2014/main" id="{7C14C3BF-0848-4253-F9B1-21D3E761C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C4BAEE9-9873-40EA-BA55-D185543E9D8F}" type="slidenum">
              <a:rPr lang="cs-CZ" altLang="cs-CZ" sz="1200"/>
              <a:pPr/>
              <a:t>31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76009C26-12E4-0186-3859-CF02137C69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D80E926C-E67D-BCB1-35C5-0597430290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7E3E4117-139E-5D4D-5E2B-4A8FF86C2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B1413FC-7BE9-4588-8DD3-C2A007A14C0B}" type="slidenum">
              <a:rPr lang="cs-CZ" altLang="cs-CZ" sz="1200"/>
              <a:pPr/>
              <a:t>32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>
            <a:extLst>
              <a:ext uri="{FF2B5EF4-FFF2-40B4-BE49-F238E27FC236}">
                <a16:creationId xmlns:a16="http://schemas.microsoft.com/office/drawing/2014/main" id="{CC9FC78B-D144-2A3E-D75A-4ECE10DB27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Zástupný symbol pro poznámky 2">
            <a:extLst>
              <a:ext uri="{FF2B5EF4-FFF2-40B4-BE49-F238E27FC236}">
                <a16:creationId xmlns:a16="http://schemas.microsoft.com/office/drawing/2014/main" id="{F40392F3-3A26-026F-3962-1E971919D0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8852" name="Zástupný symbol pro číslo snímku 3">
            <a:extLst>
              <a:ext uri="{FF2B5EF4-FFF2-40B4-BE49-F238E27FC236}">
                <a16:creationId xmlns:a16="http://schemas.microsoft.com/office/drawing/2014/main" id="{115C84E0-20DB-513B-2CA3-9972BA083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15477CD-E3BB-4E94-9A25-8218B13EA392}" type="slidenum">
              <a:rPr lang="cs-CZ" altLang="cs-CZ" sz="1200"/>
              <a:pPr/>
              <a:t>33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id="{ECC1AF19-BA6E-4CA0-CA04-B06BB6E0D3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id="{1AFDBA9A-5931-F6A1-DF90-829F08645B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id="{65E15969-22F8-AEEE-2BE5-F7E9D8E4A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519A6B-D655-421B-8891-F3ABE88AEB25}" type="slidenum">
              <a:rPr lang="cs-CZ" altLang="cs-CZ" sz="1200"/>
              <a:pPr/>
              <a:t>34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id="{1643256A-0554-3A58-8B51-90DF27A055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id="{931B92CD-88F0-CC5D-ED9C-850921FBCD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id="{BF143ACD-47C3-CA05-F0DA-A4A478E6E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EAEC3FF-112C-442F-B4D3-3DCD9620DF06}" type="slidenum">
              <a:rPr lang="cs-CZ" altLang="cs-CZ" sz="1200"/>
              <a:pPr/>
              <a:t>35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>
            <a:extLst>
              <a:ext uri="{FF2B5EF4-FFF2-40B4-BE49-F238E27FC236}">
                <a16:creationId xmlns:a16="http://schemas.microsoft.com/office/drawing/2014/main" id="{631815DB-D7BE-A36F-7DD0-75212D12CC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Zástupný symbol pro poznámky 2">
            <a:extLst>
              <a:ext uri="{FF2B5EF4-FFF2-40B4-BE49-F238E27FC236}">
                <a16:creationId xmlns:a16="http://schemas.microsoft.com/office/drawing/2014/main" id="{9F0AD16B-69B4-9CD0-4061-0F68F478FF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1924" name="Zástupný symbol pro číslo snímku 3">
            <a:extLst>
              <a:ext uri="{FF2B5EF4-FFF2-40B4-BE49-F238E27FC236}">
                <a16:creationId xmlns:a16="http://schemas.microsoft.com/office/drawing/2014/main" id="{5539B52D-E054-E068-1A35-B622E4157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9649641-F790-4BCA-8C16-EE1877E6A13A}" type="slidenum">
              <a:rPr lang="cs-CZ" altLang="cs-CZ" sz="1200"/>
              <a:pPr/>
              <a:t>36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id="{2B4E9ABC-992B-5A44-05F9-511F4DBE9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Zástupný symbol pro poznámky 2">
            <a:extLst>
              <a:ext uri="{FF2B5EF4-FFF2-40B4-BE49-F238E27FC236}">
                <a16:creationId xmlns:a16="http://schemas.microsoft.com/office/drawing/2014/main" id="{2823E168-A387-67D8-E5CC-7B4C485EA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2948" name="Zástupný symbol pro číslo snímku 3">
            <a:extLst>
              <a:ext uri="{FF2B5EF4-FFF2-40B4-BE49-F238E27FC236}">
                <a16:creationId xmlns:a16="http://schemas.microsoft.com/office/drawing/2014/main" id="{BF520188-EF7C-3C43-3DA1-7734E86DA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30B3572-03AF-4B8C-839A-7DDA5F2FA79D}" type="slidenum">
              <a:rPr lang="cs-CZ" altLang="cs-CZ" sz="1200"/>
              <a:pPr/>
              <a:t>37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>
            <a:extLst>
              <a:ext uri="{FF2B5EF4-FFF2-40B4-BE49-F238E27FC236}">
                <a16:creationId xmlns:a16="http://schemas.microsoft.com/office/drawing/2014/main" id="{CD9E4661-AFAF-EDD1-9AF1-260955610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>
            <a:extLst>
              <a:ext uri="{FF2B5EF4-FFF2-40B4-BE49-F238E27FC236}">
                <a16:creationId xmlns:a16="http://schemas.microsoft.com/office/drawing/2014/main" id="{D9065FE5-07E3-DBB5-F638-41662B3919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3972" name="Zástupný symbol pro číslo snímku 3">
            <a:extLst>
              <a:ext uri="{FF2B5EF4-FFF2-40B4-BE49-F238E27FC236}">
                <a16:creationId xmlns:a16="http://schemas.microsoft.com/office/drawing/2014/main" id="{6A1A1747-4216-60C8-22F8-06D1B9F9C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BCEE589-0E89-4413-BB4D-C1FD28F978D2}" type="slidenum">
              <a:rPr lang="cs-CZ" altLang="cs-CZ" sz="1200"/>
              <a:pPr/>
              <a:t>38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>
            <a:extLst>
              <a:ext uri="{FF2B5EF4-FFF2-40B4-BE49-F238E27FC236}">
                <a16:creationId xmlns:a16="http://schemas.microsoft.com/office/drawing/2014/main" id="{4DAA36E3-C26B-7DB6-82C1-03D525213A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>
            <a:extLst>
              <a:ext uri="{FF2B5EF4-FFF2-40B4-BE49-F238E27FC236}">
                <a16:creationId xmlns:a16="http://schemas.microsoft.com/office/drawing/2014/main" id="{417FEF88-07FC-0BC5-5EA7-918F3B272B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4996" name="Zástupný symbol pro číslo snímku 3">
            <a:extLst>
              <a:ext uri="{FF2B5EF4-FFF2-40B4-BE49-F238E27FC236}">
                <a16:creationId xmlns:a16="http://schemas.microsoft.com/office/drawing/2014/main" id="{8BBB8090-C8E7-A1FD-73FD-57DE7DA19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350CB1-F4DD-4BCE-B568-135B1ECD959F}" type="slidenum">
              <a:rPr lang="cs-CZ" altLang="cs-CZ" sz="1200"/>
              <a:pPr/>
              <a:t>39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D7AA0D9C-3EF5-EF91-67A9-BBAFBBA4D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80A2DC8E-2DB2-4B38-2CA3-E2AB76E72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6AEFA24E-144F-935E-475B-72B792FA9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A3719B4-48A4-4B69-B445-B8A1221DB1ED}" type="slidenum">
              <a:rPr lang="cs-CZ" altLang="cs-CZ" sz="1200"/>
              <a:pPr/>
              <a:t>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>
            <a:extLst>
              <a:ext uri="{FF2B5EF4-FFF2-40B4-BE49-F238E27FC236}">
                <a16:creationId xmlns:a16="http://schemas.microsoft.com/office/drawing/2014/main" id="{60734D24-66EE-539A-0EAB-509F98D84E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Zástupný symbol pro poznámky 2">
            <a:extLst>
              <a:ext uri="{FF2B5EF4-FFF2-40B4-BE49-F238E27FC236}">
                <a16:creationId xmlns:a16="http://schemas.microsoft.com/office/drawing/2014/main" id="{12DB0558-BDD4-27AB-C9B7-04D74D28C7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6020" name="Zástupný symbol pro číslo snímku 3">
            <a:extLst>
              <a:ext uri="{FF2B5EF4-FFF2-40B4-BE49-F238E27FC236}">
                <a16:creationId xmlns:a16="http://schemas.microsoft.com/office/drawing/2014/main" id="{9C27283D-2C7A-7959-5698-018D36893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21469E-6F05-4348-901F-B0685B62C583}" type="slidenum">
              <a:rPr lang="cs-CZ" altLang="cs-CZ" sz="1200"/>
              <a:pPr/>
              <a:t>40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>
            <a:extLst>
              <a:ext uri="{FF2B5EF4-FFF2-40B4-BE49-F238E27FC236}">
                <a16:creationId xmlns:a16="http://schemas.microsoft.com/office/drawing/2014/main" id="{39C43B5E-2129-7F41-B8A9-21D99E768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Zástupný symbol pro poznámky 2">
            <a:extLst>
              <a:ext uri="{FF2B5EF4-FFF2-40B4-BE49-F238E27FC236}">
                <a16:creationId xmlns:a16="http://schemas.microsoft.com/office/drawing/2014/main" id="{D360CB22-37F4-32AB-E32D-28B4BDA14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7044" name="Zástupný symbol pro číslo snímku 3">
            <a:extLst>
              <a:ext uri="{FF2B5EF4-FFF2-40B4-BE49-F238E27FC236}">
                <a16:creationId xmlns:a16="http://schemas.microsoft.com/office/drawing/2014/main" id="{6B091EF7-9BA2-6CFF-506B-76E5B672E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1ECD10E-452A-43AF-8515-F611B5FDD516}" type="slidenum">
              <a:rPr lang="cs-CZ" altLang="cs-CZ" sz="1200"/>
              <a:pPr/>
              <a:t>41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B038105C-71CD-2AF1-664E-BB1AA0E685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AABCE648-FC66-FB9E-2FCC-268734D329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C78EDA10-9758-5425-B1A1-CB4D8F06D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FFAA393-DF88-45D6-967A-7C28CD1885FB}" type="slidenum">
              <a:rPr lang="cs-CZ" altLang="cs-CZ" sz="1200"/>
              <a:pPr/>
              <a:t>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16752FAE-C4FF-77C2-87C6-B934F07122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B1F5772D-E590-6724-3092-2D0C02B859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39EAD7CB-CBC9-F888-4C72-2CB3E7BFD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1FA3217-6DA0-4887-B3D5-512E19CD4EAD}" type="slidenum">
              <a:rPr lang="cs-CZ" altLang="cs-CZ" sz="1200"/>
              <a:pPr/>
              <a:t>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9DCAB973-8A51-3D76-CA23-99FA084073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A1706140-60E0-2D06-3DC9-5C6406C80E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3DDA7F42-57C5-0956-86E2-C31283F4F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0E4861E-4F48-42FD-9673-652BC2820F88}" type="slidenum">
              <a:rPr lang="cs-CZ" altLang="cs-CZ" sz="1200"/>
              <a:pPr/>
              <a:t>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C5C7C8C1-DDC3-683C-9FFE-F5E247552C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B7B8D21E-115E-99A6-B4FC-E8031032FE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04010D04-9E99-24BE-D5AE-95D4829A1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DEE2610-2FFE-44F4-BAD7-36989572118E}" type="slidenum">
              <a:rPr lang="cs-CZ" altLang="cs-CZ" sz="1200"/>
              <a:pPr/>
              <a:t>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FA2D21EB-2D5E-879E-8456-4EC428D6B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24DAF957-3DD2-13B6-46F0-C244590A88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DE180743-DE08-8C4E-2916-8C2BCFBD0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0700205-0B70-44C8-9BF0-4AE876CC803A}" type="slidenum">
              <a:rPr lang="cs-CZ" altLang="cs-CZ" sz="1200"/>
              <a:pPr/>
              <a:t>9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" name="Zástupný symbol pro datum 9">
            <a:extLst>
              <a:ext uri="{FF2B5EF4-FFF2-40B4-BE49-F238E27FC236}">
                <a16:creationId xmlns:a16="http://schemas.microsoft.com/office/drawing/2014/main" id="{BCCC27B0-DEF7-B9B1-C313-D4683214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Zástupný symbol pro zápatí 21">
            <a:extLst>
              <a:ext uri="{FF2B5EF4-FFF2-40B4-BE49-F238E27FC236}">
                <a16:creationId xmlns:a16="http://schemas.microsoft.com/office/drawing/2014/main" id="{A11583D5-D557-42F4-485D-94D85FB4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číslo snímku 17">
            <a:extLst>
              <a:ext uri="{FF2B5EF4-FFF2-40B4-BE49-F238E27FC236}">
                <a16:creationId xmlns:a16="http://schemas.microsoft.com/office/drawing/2014/main" id="{ADF9A703-4AE0-DFFB-D580-6D7DC000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9EF77-8BE9-4827-9F7A-0899E0A299A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89417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FA398574-C455-62F1-D3FC-753FC388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0D47838B-24AE-7FC3-D270-9E904CB1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EF07F158-39E7-469F-1658-052A453A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2CF86-7E47-494F-8FA2-C9493B923F86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3908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1E169E7A-ACDE-FBDD-BD26-38D155A8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E2E7A864-0756-6D5D-60AF-DFF35BC3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4399E91E-BACB-E1FD-8B97-9558297C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419A0-7C5C-4358-9108-17A9654DF046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048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BD73D91D-1C17-4C74-699F-E14D0537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9668A406-3296-2E02-3937-7D162E6C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DB9D3D27-720B-B23C-876A-3B6CF0E8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CF5E1-104D-44A3-A435-8A4889B23B12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9201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9">
            <a:extLst>
              <a:ext uri="{FF2B5EF4-FFF2-40B4-BE49-F238E27FC236}">
                <a16:creationId xmlns:a16="http://schemas.microsoft.com/office/drawing/2014/main" id="{88A90273-B63B-1EBF-0C23-790FD141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21">
            <a:extLst>
              <a:ext uri="{FF2B5EF4-FFF2-40B4-BE49-F238E27FC236}">
                <a16:creationId xmlns:a16="http://schemas.microsoft.com/office/drawing/2014/main" id="{63C1960E-F7C7-2F7E-4A05-F5CB414E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17">
            <a:extLst>
              <a:ext uri="{FF2B5EF4-FFF2-40B4-BE49-F238E27FC236}">
                <a16:creationId xmlns:a16="http://schemas.microsoft.com/office/drawing/2014/main" id="{0A0A23C6-5392-D79B-01FF-1CC39C66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E1ABB-3970-4050-B2BC-502076F30D9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8295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>
            <a:extLst>
              <a:ext uri="{FF2B5EF4-FFF2-40B4-BE49-F238E27FC236}">
                <a16:creationId xmlns:a16="http://schemas.microsoft.com/office/drawing/2014/main" id="{5B93FD5D-7319-7FA4-1DA4-9E548C2F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21">
            <a:extLst>
              <a:ext uri="{FF2B5EF4-FFF2-40B4-BE49-F238E27FC236}">
                <a16:creationId xmlns:a16="http://schemas.microsoft.com/office/drawing/2014/main" id="{7DEC5543-431B-9941-3EB3-13E2E24C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17">
            <a:extLst>
              <a:ext uri="{FF2B5EF4-FFF2-40B4-BE49-F238E27FC236}">
                <a16:creationId xmlns:a16="http://schemas.microsoft.com/office/drawing/2014/main" id="{AF942C29-56AF-C82A-C0D3-433140F1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E3F18-0A0C-49CE-853C-747C2DB37D45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5358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9">
            <a:extLst>
              <a:ext uri="{FF2B5EF4-FFF2-40B4-BE49-F238E27FC236}">
                <a16:creationId xmlns:a16="http://schemas.microsoft.com/office/drawing/2014/main" id="{E568B8E7-65DB-D58E-594C-AE7CD485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CDA5702F-9A31-9F8F-52A5-552BE935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Zástupný symbol pro číslo snímku 17">
            <a:extLst>
              <a:ext uri="{FF2B5EF4-FFF2-40B4-BE49-F238E27FC236}">
                <a16:creationId xmlns:a16="http://schemas.microsoft.com/office/drawing/2014/main" id="{FEDF83E1-2F4A-E269-33B8-6D791D5C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BAEC0-C691-4094-A7F1-FE5F8923794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257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>
            <a:extLst>
              <a:ext uri="{FF2B5EF4-FFF2-40B4-BE49-F238E27FC236}">
                <a16:creationId xmlns:a16="http://schemas.microsoft.com/office/drawing/2014/main" id="{819359FC-8DD3-E55A-8736-861E9CCB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zápatí 21">
            <a:extLst>
              <a:ext uri="{FF2B5EF4-FFF2-40B4-BE49-F238E27FC236}">
                <a16:creationId xmlns:a16="http://schemas.microsoft.com/office/drawing/2014/main" id="{6177216C-67F4-E32C-2270-AA4D9457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číslo snímku 17">
            <a:extLst>
              <a:ext uri="{FF2B5EF4-FFF2-40B4-BE49-F238E27FC236}">
                <a16:creationId xmlns:a16="http://schemas.microsoft.com/office/drawing/2014/main" id="{088D9864-D330-08E8-16BE-30662A75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68394-DE43-4393-9A5E-4C090A01D25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865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>
            <a:extLst>
              <a:ext uri="{FF2B5EF4-FFF2-40B4-BE49-F238E27FC236}">
                <a16:creationId xmlns:a16="http://schemas.microsoft.com/office/drawing/2014/main" id="{DC97AB85-7B22-47A5-9F49-7D9AF1F9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Zástupný symbol pro zápatí 21">
            <a:extLst>
              <a:ext uri="{FF2B5EF4-FFF2-40B4-BE49-F238E27FC236}">
                <a16:creationId xmlns:a16="http://schemas.microsoft.com/office/drawing/2014/main" id="{BC01C68F-535A-DC6F-3B27-D79A0974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číslo snímku 17">
            <a:extLst>
              <a:ext uri="{FF2B5EF4-FFF2-40B4-BE49-F238E27FC236}">
                <a16:creationId xmlns:a16="http://schemas.microsoft.com/office/drawing/2014/main" id="{F0BD0D12-A8FA-AC1B-C7C9-1886E6F6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AD1DB-D498-48FE-8A6A-B25E0CE43850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2889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>
            <a:extLst>
              <a:ext uri="{FF2B5EF4-FFF2-40B4-BE49-F238E27FC236}">
                <a16:creationId xmlns:a16="http://schemas.microsoft.com/office/drawing/2014/main" id="{FBC58473-4A8F-43ED-501C-9CB3846A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21">
            <a:extLst>
              <a:ext uri="{FF2B5EF4-FFF2-40B4-BE49-F238E27FC236}">
                <a16:creationId xmlns:a16="http://schemas.microsoft.com/office/drawing/2014/main" id="{03BCAF7C-A965-30ED-6AFE-8E4B7286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17">
            <a:extLst>
              <a:ext uri="{FF2B5EF4-FFF2-40B4-BE49-F238E27FC236}">
                <a16:creationId xmlns:a16="http://schemas.microsoft.com/office/drawing/2014/main" id="{2AC6DFC6-EA74-6476-2A3C-606BEBB1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93037-F7E1-4DFC-8DCB-5A7FF6DDBF3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8728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13">
            <a:extLst>
              <a:ext uri="{FF2B5EF4-FFF2-40B4-BE49-F238E27FC236}">
                <a16:creationId xmlns:a16="http://schemas.microsoft.com/office/drawing/2014/main" id="{2CCF8CD1-A7F4-1F4B-EF84-85D75FD13C34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Pravoúhlý trojúhelník 5">
            <a:extLst>
              <a:ext uri="{FF2B5EF4-FFF2-40B4-BE49-F238E27FC236}">
                <a16:creationId xmlns:a16="http://schemas.microsoft.com/office/drawing/2014/main" id="{00272A0B-82F0-D444-D89E-35D8F868191B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Volný tvar 15">
            <a:extLst>
              <a:ext uri="{FF2B5EF4-FFF2-40B4-BE49-F238E27FC236}">
                <a16:creationId xmlns:a16="http://schemas.microsoft.com/office/drawing/2014/main" id="{D11777BB-6998-F512-2088-8C8B98E72918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Volný tvar 16">
            <a:extLst>
              <a:ext uri="{FF2B5EF4-FFF2-40B4-BE49-F238E27FC236}">
                <a16:creationId xmlns:a16="http://schemas.microsoft.com/office/drawing/2014/main" id="{FFA69DCA-C267-0641-3C40-EF029165ADF5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40C65B29-CF53-1D16-BBCB-CED702B6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" name="Zástupný symbol pro zápatí 5">
            <a:extLst>
              <a:ext uri="{FF2B5EF4-FFF2-40B4-BE49-F238E27FC236}">
                <a16:creationId xmlns:a16="http://schemas.microsoft.com/office/drawing/2014/main" id="{E41D05A8-382E-28A5-E00C-BB69CE42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C7B8CAE-51C9-6002-2D8A-8D355765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AF2992E2-1ED2-4285-8CDA-53ED5147D840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8756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>
            <a:extLst>
              <a:ext uri="{FF2B5EF4-FFF2-40B4-BE49-F238E27FC236}">
                <a16:creationId xmlns:a16="http://schemas.microsoft.com/office/drawing/2014/main" id="{FA8361B4-BB37-8FFA-3E28-8FF39DC20B06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Volný tvar 7">
            <a:extLst>
              <a:ext uri="{FF2B5EF4-FFF2-40B4-BE49-F238E27FC236}">
                <a16:creationId xmlns:a16="http://schemas.microsoft.com/office/drawing/2014/main" id="{DE2E5651-793C-0D3E-B7B7-3C655F633E9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Zástupný symbol pro nadpis 8">
            <a:extLst>
              <a:ext uri="{FF2B5EF4-FFF2-40B4-BE49-F238E27FC236}">
                <a16:creationId xmlns:a16="http://schemas.microsoft.com/office/drawing/2014/main" id="{118ED6E6-31A0-5AA6-9C17-E7C6A02356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29" name="Zástupný symbol pro text 29">
            <a:extLst>
              <a:ext uri="{FF2B5EF4-FFF2-40B4-BE49-F238E27FC236}">
                <a16:creationId xmlns:a16="http://schemas.microsoft.com/office/drawing/2014/main" id="{A07E1EF8-3654-C025-1975-AAB280FAF3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52C6B803-774E-FA4D-6F01-CC2181E38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2" name="Zástupný symbol pro zápatí 21">
            <a:extLst>
              <a:ext uri="{FF2B5EF4-FFF2-40B4-BE49-F238E27FC236}">
                <a16:creationId xmlns:a16="http://schemas.microsoft.com/office/drawing/2014/main" id="{F60E3ABA-9B9D-64D7-0774-0AB3FCAD7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8" name="Zástupný symbol pro číslo snímku 17">
            <a:extLst>
              <a:ext uri="{FF2B5EF4-FFF2-40B4-BE49-F238E27FC236}">
                <a16:creationId xmlns:a16="http://schemas.microsoft.com/office/drawing/2014/main" id="{95505336-56A8-55CD-C85C-989E581B5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3E1D7"/>
                </a:solidFill>
              </a:defRPr>
            </a:lvl1pPr>
          </a:lstStyle>
          <a:p>
            <a:fld id="{2E0840AA-3755-4374-80AD-055D5365CA4B}" type="slidenum">
              <a:rPr lang="en-CA" altLang="cs-CZ"/>
              <a:pPr/>
              <a:t>‹#›</a:t>
            </a:fld>
            <a:endParaRPr lang="en-CA" altLang="cs-CZ"/>
          </a:p>
        </p:txBody>
      </p:sp>
      <p:grpSp>
        <p:nvGrpSpPr>
          <p:cNvPr id="1033" name="Skupina 1">
            <a:extLst>
              <a:ext uri="{FF2B5EF4-FFF2-40B4-BE49-F238E27FC236}">
                <a16:creationId xmlns:a16="http://schemas.microsoft.com/office/drawing/2014/main" id="{85619C3C-3D68-3F25-A494-4FD79F25B38F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>
              <a:extLst>
                <a:ext uri="{FF2B5EF4-FFF2-40B4-BE49-F238E27FC236}">
                  <a16:creationId xmlns:a16="http://schemas.microsoft.com/office/drawing/2014/main" id="{885927CD-4887-BA46-84E0-73AB0B8F0F1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Volný tvar 12">
              <a:extLst>
                <a:ext uri="{FF2B5EF4-FFF2-40B4-BE49-F238E27FC236}">
                  <a16:creationId xmlns:a16="http://schemas.microsoft.com/office/drawing/2014/main" id="{53A06EE8-BC1D-D594-FC52-1193042152A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6" r:id="rId9"/>
    <p:sldLayoutId id="2147484534" r:id="rId10"/>
    <p:sldLayoutId id="21474845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docid=dr0TbgN-r83IYM&amp;tbnid=mKyN8iq98ejPCM:&amp;ved=0CAUQjRw&amp;url=http%3A%2F%2Fwww.riotouch.com%2FProducts%2FWhiteBoard-H.htm&amp;ei=8cBhUq-XL4bI0QXUnIDIAw&amp;psig=AFQjCNEkmwk6rwzje0xI7seUWC0ykbYT-Q&amp;ust=138222272771177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png"/><Relationship Id="rId7" Type="http://schemas.openxmlformats.org/officeDocument/2006/relationships/hyperlink" Target="http://www.google.cz/url?sa=i&amp;rct=j&amp;q=&amp;esrc=s&amp;source=images&amp;cd=&amp;cad=rja&amp;uact=8&amp;ved=0ahUKEwinkbfX0I3LAhVFwQ4KHa4NBqwQjRwIBw&amp;url=http%3A%2F%2Fwww.paragonmultimedia.com%2Ftech-zone%2Fproduct-spotlight-smart-board-6065%2F&amp;psig=AFQjCNEAg9HyqeEtb1cNW1Y30JzKsbAxxQ&amp;ust=145630810949434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hyperlink" Target="http://www.google.cz/url?sa=i&amp;rct=j&amp;q=&amp;esrc=s&amp;frm=1&amp;source=images&amp;cd=&amp;cad=rja&amp;docid=pIOPfCtHqMipcM&amp;tbnid=LmmOFfD2-FKp2M:&amp;ved=0CAUQjRw&amp;url=http%3A%2F%2Feasitechcn.wordpress.com%2F&amp;ei=frZhUvzMC8PB0QXTyoD4DQ&amp;bvm=bv.54934254,d.d2k&amp;psig=AFQjCNET14n221BNYMhkLoOaX9CfdsuE6A&amp;ust=138222128906812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yboard.de/uploads/pics/bett_2011_ebeam_keypad.jpg" TargetMode="External"/><Relationship Id="rId5" Type="http://schemas.openxmlformats.org/officeDocument/2006/relationships/image" Target="../media/image93.jpeg"/><Relationship Id="rId4" Type="http://schemas.openxmlformats.org/officeDocument/2006/relationships/hyperlink" Target="http://www.e-beam.com/education/ebeam-engage/overview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3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hyperlink" Target="http://www.google.cz/url?sa=i&amp;rct=j&amp;q=smart+table&amp;source=images&amp;cd=&amp;cad=rja&amp;docid=S6fIkRUnfNfrxM&amp;tbnid=mtFP6QjGpid62M:&amp;ved=0CAUQjRw&amp;url=http%3A%2F%2Fcreativeimagetech.com%2Fblog%2F%3Fp%3D138&amp;ei=IJRZUf_IGsfAtAba9YGYAQ&amp;bvm=bv.44442042,d.Yms&amp;psig=AFQjCNGiq52t7LD_SBF3CDsX-MKIA7IHBQ&amp;ust=1364911462982578" TargetMode="External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6.png"/><Relationship Id="rId7" Type="http://schemas.openxmlformats.org/officeDocument/2006/relationships/hyperlink" Target="http://www.google.cz/url?sa=i&amp;rct=j&amp;q=&amp;esrc=s&amp;frm=1&amp;source=images&amp;cd=&amp;cad=rja&amp;docid=taD5Tzs36yid8M&amp;tbnid=sbGd8ZTeGbugJM:&amp;ved=0CAUQjRw&amp;url=http%3A%2F%2Fwww.samsung.com%2Fhk_en%2Fconsumer%2Fcomputer-peripherals%2Flfd-series%2Fled-large-format-display%2FLH40SFWTGC%2FXK-features&amp;ei=XKdhUrixLoqt0QXLq4HoDg&amp;bvm=bv.54934254,d.bGE&amp;psig=AFQjCNGMEN3E-YCYrKNKPY5QXyPlRNgrTg&amp;ust=138221788790951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hyperlink" Target="http://www.google.cz/url?sa=i&amp;rct=j&amp;q=&amp;esrc=s&amp;frm=1&amp;source=images&amp;cd=&amp;cad=rja&amp;docid=c-fzv9HV6Z25EM&amp;tbnid=ai-SDC6QHqbJFM:&amp;ved=0CAUQjRw&amp;url=http%3A%2F%2Fwww.itnews.sk%2Fspravy%2Ftechnologie%2F2011-11-24%2Fc144885-pocitac-s-technologiou-microsoft-surface-uz-mozno-predobjednat&amp;ei=0cVfUsC6IsbCswbc6oCYBQ&amp;bvm=bv.54176721,d.bGE&amp;psig=AFQjCNFQGYFxOaeE4kSs0a0jPktopGz_6w&amp;ust=1382094599996454" TargetMode="External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6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frm=1&amp;source=images&amp;cd=&amp;cad=rja&amp;docid=92O4gRwJdmgkgM&amp;tbnid=Ge7RXNDDcNNpoM:&amp;ved=0CAUQjRw&amp;url=http%3A%2F%2Fwww.chytretabule.cz%2Fhlasovaci-zarizeni-ve-vyuce-senteo-turning-point.a18.html&amp;ei=nW5mUuCtH4yshQeIvoCoDQ&amp;bvm=bv.55123115,d.ZG4&amp;psig=AFQjCNEjbAsEKDKoiq8qB8SZO1sAyxUObg&amp;ust=1382531087073494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4.jpeg"/><Relationship Id="rId5" Type="http://schemas.openxmlformats.org/officeDocument/2006/relationships/image" Target="../media/image129.jpeg"/><Relationship Id="rId10" Type="http://schemas.openxmlformats.org/officeDocument/2006/relationships/image" Target="../media/image133.jpeg"/><Relationship Id="rId4" Type="http://schemas.openxmlformats.org/officeDocument/2006/relationships/image" Target="../media/image128.jpeg"/><Relationship Id="rId9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5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6.png"/><Relationship Id="rId9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hyperlink" Target="http://www.atlantic-marketing.com/view_item.php?id=42&amp;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beldigitalak.wikispaces.com/" TargetMode="External"/><Relationship Id="rId13" Type="http://schemas.openxmlformats.org/officeDocument/2006/relationships/hyperlink" Target="http://www.gerpop0.farvista.net/" TargetMode="External"/><Relationship Id="rId18" Type="http://schemas.openxmlformats.org/officeDocument/2006/relationships/hyperlink" Target="http://www.cddvd.cz/" TargetMode="External"/><Relationship Id="rId3" Type="http://schemas.openxmlformats.org/officeDocument/2006/relationships/hyperlink" Target="http://smarttech.com/ca/Solutions/Education+Solutions" TargetMode="External"/><Relationship Id="rId21" Type="http://schemas.openxmlformats.org/officeDocument/2006/relationships/hyperlink" Target="http://www.activboard.cz/index.php?option=com_content&amp;task=view&amp;id=109&amp;Itemid=88" TargetMode="External"/><Relationship Id="rId7" Type="http://schemas.openxmlformats.org/officeDocument/2006/relationships/hyperlink" Target="http://www.okulstore.com/" TargetMode="External"/><Relationship Id="rId12" Type="http://schemas.openxmlformats.org/officeDocument/2006/relationships/hyperlink" Target="http://www.edu-shop.cz/" TargetMode="External"/><Relationship Id="rId17" Type="http://schemas.openxmlformats.org/officeDocument/2006/relationships/hyperlink" Target="http://www.pc.itek.cz/" TargetMode="External"/><Relationship Id="rId2" Type="http://schemas.openxmlformats.org/officeDocument/2006/relationships/notesSlide" Target="../notesSlides/notesSlide41.xml"/><Relationship Id="rId16" Type="http://schemas.openxmlformats.org/officeDocument/2006/relationships/hyperlink" Target="http://www.exasoft.cz/" TargetMode="External"/><Relationship Id="rId20" Type="http://schemas.openxmlformats.org/officeDocument/2006/relationships/hyperlink" Target="http://www.avmedia.cz/cs/download/skoly/aktualni_nabidka_reseni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tivboard.nl/" TargetMode="External"/><Relationship Id="rId11" Type="http://schemas.openxmlformats.org/officeDocument/2006/relationships/hyperlink" Target="http://www.triumphboard.com/" TargetMode="External"/><Relationship Id="rId5" Type="http://schemas.openxmlformats.org/officeDocument/2006/relationships/hyperlink" Target="http://www.browardpromethean.pbworks.com/" TargetMode="External"/><Relationship Id="rId15" Type="http://schemas.openxmlformats.org/officeDocument/2006/relationships/hyperlink" Target="http://www.pctuning.tyden.cz/" TargetMode="External"/><Relationship Id="rId10" Type="http://schemas.openxmlformats.org/officeDocument/2006/relationships/hyperlink" Target="http://www.mvsolucoesaudiovisuais.com.br/" TargetMode="External"/><Relationship Id="rId19" Type="http://schemas.openxmlformats.org/officeDocument/2006/relationships/hyperlink" Target="http://www.avforom.zive.cz/" TargetMode="External"/><Relationship Id="rId4" Type="http://schemas.openxmlformats.org/officeDocument/2006/relationships/hyperlink" Target="http://www.avmedia.cz/smart-produkty/smart-produkty.html" TargetMode="External"/><Relationship Id="rId9" Type="http://schemas.openxmlformats.org/officeDocument/2006/relationships/hyperlink" Target="http://www.lapizarradigital.es/" TargetMode="External"/><Relationship Id="rId14" Type="http://schemas.openxmlformats.org/officeDocument/2006/relationships/hyperlink" Target="http://www.hdtvblog.cz/" TargetMode="External"/><Relationship Id="rId2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71C71AD6-DBBF-0571-9B97-D78E181864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1112838"/>
            <a:ext cx="8564562" cy="5745162"/>
          </a:xfrm>
        </p:spPr>
        <p:txBody>
          <a:bodyPr/>
          <a:lstStyle/>
          <a:p>
            <a:pPr marL="266700" indent="-266700"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4400" b="1" dirty="0">
              <a:cs typeface="Times New Roman" pitchFamily="18" charset="0"/>
            </a:endParaRPr>
          </a:p>
          <a:p>
            <a:pPr algn="ctr">
              <a:buFont typeface="Wingdings 2" panose="05020102010507070707" pitchFamily="18" charset="2"/>
              <a:buNone/>
              <a:defRPr/>
            </a:pPr>
            <a:r>
              <a:rPr lang="cs-CZ" sz="6000" b="1" dirty="0">
                <a:latin typeface="Times New Roman" pitchFamily="18" charset="0"/>
                <a:cs typeface="Times New Roman" pitchFamily="18" charset="0"/>
              </a:rPr>
              <a:t>Interaktivní tabule 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4" descr="http://www.riotouch.com/images/Interactive%20Whiteboard5.jpg">
            <a:hlinkClick r:id="rId3"/>
            <a:extLst>
              <a:ext uri="{FF2B5EF4-FFF2-40B4-BE49-F238E27FC236}">
                <a16:creationId xmlns:a16="http://schemas.microsoft.com/office/drawing/2014/main" id="{E15B1678-89C4-58F4-E5CE-DF60A9CC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067050"/>
            <a:ext cx="35433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6B1CF65F-1CF1-A9C1-3957-01E91C646E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758825"/>
            <a:ext cx="8850313" cy="6110288"/>
          </a:xfrm>
        </p:spPr>
        <p:txBody>
          <a:bodyPr/>
          <a:lstStyle/>
          <a:p>
            <a:endParaRPr lang="cs-CZ" alt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sp>
        <p:nvSpPr>
          <p:cNvPr id="12291" name="Obdélník 2">
            <a:extLst>
              <a:ext uri="{FF2B5EF4-FFF2-40B4-BE49-F238E27FC236}">
                <a16:creationId xmlns:a16="http://schemas.microsoft.com/office/drawing/2014/main" id="{425CA9B8-438C-8025-CCFD-9237B45F0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1090613"/>
            <a:ext cx="8770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Interaktivní tabule s keramickým povrchem - snímání 4 kamerami  Ovládání - prsty, pera, dlaň  </a:t>
            </a:r>
          </a:p>
          <a:p>
            <a:pPr eaLnBrk="1" hangingPunct="1"/>
            <a:r>
              <a:rPr lang="cs-CZ" altLang="cs-CZ"/>
              <a:t>např. SMART Board, ActivBoard, e-Board Touch aj. - od 32 000 Kč</a:t>
            </a:r>
          </a:p>
        </p:txBody>
      </p:sp>
      <p:pic>
        <p:nvPicPr>
          <p:cNvPr id="12292" name="Obrázek 3">
            <a:extLst>
              <a:ext uri="{FF2B5EF4-FFF2-40B4-BE49-F238E27FC236}">
                <a16:creationId xmlns:a16="http://schemas.microsoft.com/office/drawing/2014/main" id="{8FB2C174-1815-9B00-2E0C-930629E0D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474913"/>
            <a:ext cx="2674937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Zástupný symbol pro obsah 1">
            <a:extLst>
              <a:ext uri="{FF2B5EF4-FFF2-40B4-BE49-F238E27FC236}">
                <a16:creationId xmlns:a16="http://schemas.microsoft.com/office/drawing/2014/main" id="{F8316B73-5F6C-D6EB-54E3-19EEC05F4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2474913"/>
            <a:ext cx="40481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4">
            <a:extLst>
              <a:ext uri="{FF2B5EF4-FFF2-40B4-BE49-F238E27FC236}">
                <a16:creationId xmlns:a16="http://schemas.microsoft.com/office/drawing/2014/main" id="{1007767E-975B-EBB3-B344-A4305BD76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3943350"/>
            <a:ext cx="36258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2">
            <a:extLst>
              <a:ext uri="{FF2B5EF4-FFF2-40B4-BE49-F238E27FC236}">
                <a16:creationId xmlns:a16="http://schemas.microsoft.com/office/drawing/2014/main" id="{69BF5E55-96B0-A94C-7E10-09ACBDBE5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223838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optická technologie  (triangulace)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12296" name="Picture 14" descr="http://www2.smarttech.com/NR/rdonlyres/D5A6E678-F4D2-43B3-BCDD-C19CDA430D12/0/dvit_3000icorner.jpg">
            <a:extLst>
              <a:ext uri="{FF2B5EF4-FFF2-40B4-BE49-F238E27FC236}">
                <a16:creationId xmlns:a16="http://schemas.microsoft.com/office/drawing/2014/main" id="{088A4839-F2A7-BC17-FB01-B99F12DA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4937125"/>
            <a:ext cx="182086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09B293D1-38AC-97C6-40EC-CDBFA0D2DA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923925"/>
            <a:ext cx="8850313" cy="5945188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Board 480, 680(5), 880(5)  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(36 000 Kč – 60 000 Kč)</a:t>
            </a:r>
            <a:endParaRPr lang="cs-CZ" alt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SB 480, 680, M680, 880 (4:3) 165 x 130 cm  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SB 685, M685, 885 (16:10) 200 x 130 cm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Chytrý dotyk nebo multidotyk 1, 2 i více žáky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Projektory do 43 000 Kč, interaktivní 58 000 Kč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sz="2400"/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pic>
        <p:nvPicPr>
          <p:cNvPr id="13315" name="Picture 12">
            <a:extLst>
              <a:ext uri="{FF2B5EF4-FFF2-40B4-BE49-F238E27FC236}">
                <a16:creationId xmlns:a16="http://schemas.microsoft.com/office/drawing/2014/main" id="{13856C20-041F-0492-274C-C8036682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323013"/>
            <a:ext cx="184785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316" name="Picture 10" descr="http://www.rabate-palisseau-multiservices.com/upload/sb600i3.jpg">
            <a:extLst>
              <a:ext uri="{FF2B5EF4-FFF2-40B4-BE49-F238E27FC236}">
                <a16:creationId xmlns:a16="http://schemas.microsoft.com/office/drawing/2014/main" id="{F13E3882-99DB-F467-798C-8EB56921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3944938"/>
            <a:ext cx="329565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>
            <a:extLst>
              <a:ext uri="{FF2B5EF4-FFF2-40B4-BE49-F238E27FC236}">
                <a16:creationId xmlns:a16="http://schemas.microsoft.com/office/drawing/2014/main" id="{514D608A-68BF-A634-EAF3-0F9201BFA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384300"/>
            <a:ext cx="24749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318" name="Picture 10" descr="600iuse1">
            <a:extLst>
              <a:ext uri="{FF2B5EF4-FFF2-40B4-BE49-F238E27FC236}">
                <a16:creationId xmlns:a16="http://schemas.microsoft.com/office/drawing/2014/main" id="{C681B5DA-7E26-8533-48E4-B7645E6A6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333875"/>
            <a:ext cx="2857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Obrázek 2">
            <a:extLst>
              <a:ext uri="{FF2B5EF4-FFF2-40B4-BE49-F238E27FC236}">
                <a16:creationId xmlns:a16="http://schemas.microsoft.com/office/drawing/2014/main" id="{4E146EC3-837C-9AB7-BDE0-6AF3DC5D0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3114675"/>
            <a:ext cx="370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Obrázek 18">
            <a:extLst>
              <a:ext uri="{FF2B5EF4-FFF2-40B4-BE49-F238E27FC236}">
                <a16:creationId xmlns:a16="http://schemas.microsoft.com/office/drawing/2014/main" id="{B74AD98F-5983-03E6-D471-D47F24BC1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114675"/>
            <a:ext cx="292258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2">
            <a:extLst>
              <a:ext uri="{FF2B5EF4-FFF2-40B4-BE49-F238E27FC236}">
                <a16:creationId xmlns:a16="http://schemas.microsoft.com/office/drawing/2014/main" id="{33758D2F-FC5B-688C-3131-D5C327CE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139700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optická technologie  (triangulace)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4F7994BA-16AA-AAC8-1EB8-277D88E87A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923925"/>
            <a:ext cx="8850313" cy="5945188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ActivBoard Touch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(34 - 36 tis. Kč)</a:t>
            </a:r>
            <a:endParaRPr lang="cs-CZ" alt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Touch 78 </a:t>
            </a:r>
            <a:r>
              <a:rPr lang="pl-PL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(4:3)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169 x 129 cm  … Touch 78 </a:t>
            </a:r>
            <a:r>
              <a:rPr lang="pl-PL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(16:10)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200 x 129 cm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Dotyk perem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prstem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- 2 pera současně, multidotyk - až 4 dotyky</a:t>
            </a:r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0CA64C6-D89E-1D99-88D5-9672E9F2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139700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infračervená technologie  (IR LED síť)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0" name="Obrázek 1">
            <a:extLst>
              <a:ext uri="{FF2B5EF4-FFF2-40B4-BE49-F238E27FC236}">
                <a16:creationId xmlns:a16="http://schemas.microsoft.com/office/drawing/2014/main" id="{99CBE76C-45F8-6B11-3D7C-D38CF5445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319338"/>
            <a:ext cx="18161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4">
            <a:extLst>
              <a:ext uri="{FF2B5EF4-FFF2-40B4-BE49-F238E27FC236}">
                <a16:creationId xmlns:a16="http://schemas.microsoft.com/office/drawing/2014/main" id="{8EDDD452-6F3F-6789-E53C-48C9C91F0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2239963"/>
            <a:ext cx="453072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ek 5">
            <a:extLst>
              <a:ext uri="{FF2B5EF4-FFF2-40B4-BE49-F238E27FC236}">
                <a16:creationId xmlns:a16="http://schemas.microsoft.com/office/drawing/2014/main" id="{1731CFF1-C543-1159-4BB9-7DA253E0F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170363"/>
            <a:ext cx="38401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8">
            <a:extLst>
              <a:ext uri="{FF2B5EF4-FFF2-40B4-BE49-F238E27FC236}">
                <a16:creationId xmlns:a16="http://schemas.microsoft.com/office/drawing/2014/main" id="{238FFDF7-15F4-ABBD-FDC7-45DD0A16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319338"/>
            <a:ext cx="14287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57911773-8FEE-23A7-3473-4775A73FF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1096963"/>
            <a:ext cx="8701087" cy="5772150"/>
          </a:xfrm>
        </p:spPr>
        <p:txBody>
          <a:bodyPr/>
          <a:lstStyle/>
          <a:p>
            <a:pPr marL="457200" indent="-457200">
              <a:buFont typeface="Wingdings 2" panose="05020102010507070707" pitchFamily="18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Hitachi StarBoard FX - TRIO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– 205 x 139 cm </a:t>
            </a:r>
          </a:p>
          <a:p>
            <a:pPr marL="457200" indent="-457200">
              <a:buFont typeface="Wingdings 2" panose="05020102010507070707" pitchFamily="18" charset="2"/>
              <a:buNone/>
            </a:pPr>
            <a:r>
              <a:rPr lang="cs-CZ" altLang="cs-CZ" sz="2400"/>
              <a:t>např.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Triumph Board® TOUCH 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až 197 x 115 cm (32 000 Kč)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1D1E993B-3071-573B-0A63-9007D796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147888"/>
            <a:ext cx="43942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364" name="Picture 7">
            <a:extLst>
              <a:ext uri="{FF2B5EF4-FFF2-40B4-BE49-F238E27FC236}">
                <a16:creationId xmlns:a16="http://schemas.microsoft.com/office/drawing/2014/main" id="{CC32FEA7-52D6-6C99-A37B-08F463AC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2147888"/>
            <a:ext cx="2922587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5365" name="Rectangle 2">
            <a:extLst>
              <a:ext uri="{FF2B5EF4-FFF2-40B4-BE49-F238E27FC236}">
                <a16:creationId xmlns:a16="http://schemas.microsoft.com/office/drawing/2014/main" id="{53650F43-B1FF-1B28-B310-FFC760800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139700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infračervená technologie  (IR LED síť)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EE70431E-23FA-3386-FDD5-1C81ACE42B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263" y="914400"/>
            <a:ext cx="8701087" cy="57721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např. tabule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PolyVision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ēno</a:t>
            </a:r>
            <a:r>
              <a:rPr lang="cs-CZ" sz="24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™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pasivní mřížka - aktivní pero             s vysílačem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2,4 GHz - např. 217 x 122  cm  (32 000 Kč) </a:t>
            </a:r>
          </a:p>
          <a:p>
            <a:pPr marL="355600" indent="-355600"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bezdrátový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tablet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ēno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™ mini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slate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(7 500 Kč)</a:t>
            </a:r>
          </a:p>
          <a:p>
            <a:pPr marL="355600" indent="-355600"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br>
              <a:rPr lang="cs-CZ" sz="2400" dirty="0">
                <a:latin typeface="Times New Roman" pitchFamily="18" charset="0"/>
                <a:cs typeface="Times New Roman" pitchFamily="18" charset="0"/>
              </a:rPr>
            </a:br>
            <a:br>
              <a:rPr lang="cs-CZ" sz="2400" dirty="0"/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6" descr="http://www.techlearning.com/techlearning/archives/2008/04/Polyvision.jpg">
            <a:extLst>
              <a:ext uri="{FF2B5EF4-FFF2-40B4-BE49-F238E27FC236}">
                <a16:creationId xmlns:a16="http://schemas.microsoft.com/office/drawing/2014/main" id="{0D343D5D-6DFA-8418-AF71-8F5BF4A5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35200"/>
            <a:ext cx="2678113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>
            <a:extLst>
              <a:ext uri="{FF2B5EF4-FFF2-40B4-BE49-F238E27FC236}">
                <a16:creationId xmlns:a16="http://schemas.microsoft.com/office/drawing/2014/main" id="{AAE04EEB-DCDA-63B0-7798-E7ECAF5B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3878263"/>
            <a:ext cx="33004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89" name="Picture 9">
            <a:extLst>
              <a:ext uri="{FF2B5EF4-FFF2-40B4-BE49-F238E27FC236}">
                <a16:creationId xmlns:a16="http://schemas.microsoft.com/office/drawing/2014/main" id="{DE0C849B-F6D4-519A-707C-0D1C0295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2235200"/>
            <a:ext cx="23066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90" name="Picture 7" descr="eno mini">
            <a:extLst>
              <a:ext uri="{FF2B5EF4-FFF2-40B4-BE49-F238E27FC236}">
                <a16:creationId xmlns:a16="http://schemas.microsoft.com/office/drawing/2014/main" id="{F32DA0B2-0826-116C-34E2-8A53EC98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4479925"/>
            <a:ext cx="23701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http://www.polyvision.com/portals/0/custompages/TCO-eno/TCO_eno_logo_stacked.gif">
            <a:extLst>
              <a:ext uri="{FF2B5EF4-FFF2-40B4-BE49-F238E27FC236}">
                <a16:creationId xmlns:a16="http://schemas.microsoft.com/office/drawing/2014/main" id="{E7A1005B-1892-D24A-D2E9-5E0DCF15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4811713"/>
            <a:ext cx="609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http://t2.gstatic.com/images?q=tbn:iAk2mCPjq3Y3BM:http://www.kindermann.de/kindermann.de/content/e135/e4140/e4157/e12496/WalkTalk_ger_neu_eng.jpg&amp;t=1">
            <a:extLst>
              <a:ext uri="{FF2B5EF4-FFF2-40B4-BE49-F238E27FC236}">
                <a16:creationId xmlns:a16="http://schemas.microsoft.com/office/drawing/2014/main" id="{08595947-A190-99B1-6249-F85D5D32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2235200"/>
            <a:ext cx="38052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2">
            <a:extLst>
              <a:ext uri="{FF2B5EF4-FFF2-40B4-BE49-F238E27FC236}">
                <a16:creationId xmlns:a16="http://schemas.microsoft.com/office/drawing/2014/main" id="{1BF4C9F8-6B74-204E-316F-18843F67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139700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bluetooth technologie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FF05DE46-796A-458E-8232-29791FDD47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949325"/>
            <a:ext cx="8850313" cy="5919788"/>
          </a:xfrm>
        </p:spPr>
        <p:txBody>
          <a:bodyPr/>
          <a:lstStyle/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Ovládání perem, prstem, dlaní</a:t>
            </a:r>
          </a:p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Multidotyk s podporou gest, export dat do PC a tiskárny </a:t>
            </a:r>
          </a:p>
          <a:p>
            <a:endParaRPr lang="cs-CZ" alt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0297949-8B06-7088-C642-A81AD5370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Interaktivní displeje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optická technologie - triangulace</a:t>
            </a:r>
          </a:p>
        </p:txBody>
      </p:sp>
      <p:pic>
        <p:nvPicPr>
          <p:cNvPr id="17412" name="Obrázek 2">
            <a:extLst>
              <a:ext uri="{FF2B5EF4-FFF2-40B4-BE49-F238E27FC236}">
                <a16:creationId xmlns:a16="http://schemas.microsoft.com/office/drawing/2014/main" id="{1C1B7C0D-5960-BAA3-DF03-C1F176CD8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14525"/>
            <a:ext cx="42068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3">
            <a:extLst>
              <a:ext uri="{FF2B5EF4-FFF2-40B4-BE49-F238E27FC236}">
                <a16:creationId xmlns:a16="http://schemas.microsoft.com/office/drawing/2014/main" id="{817D453E-B07A-CF63-23D9-3BDD21990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1906588"/>
            <a:ext cx="2278062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http://activboardnz.com/education/files/2012/10/Clevertouch-Adj-Height-trolley2.jpg">
            <a:extLst>
              <a:ext uri="{FF2B5EF4-FFF2-40B4-BE49-F238E27FC236}">
                <a16:creationId xmlns:a16="http://schemas.microsoft.com/office/drawing/2014/main" id="{2CF941C0-7514-6849-D723-FA63908E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906588"/>
            <a:ext cx="2270125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7">
            <a:extLst>
              <a:ext uri="{FF2B5EF4-FFF2-40B4-BE49-F238E27FC236}">
                <a16:creationId xmlns:a16="http://schemas.microsoft.com/office/drawing/2014/main" id="{CF6F3E47-4FDD-42AE-448B-F722164E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414838"/>
            <a:ext cx="25908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Obrázek 4">
            <a:extLst>
              <a:ext uri="{FF2B5EF4-FFF2-40B4-BE49-F238E27FC236}">
                <a16:creationId xmlns:a16="http://schemas.microsoft.com/office/drawing/2014/main" id="{6313E6B2-E8B7-A5D2-77EB-955A00ABF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414838"/>
            <a:ext cx="2444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Obrázek 5">
            <a:extLst>
              <a:ext uri="{FF2B5EF4-FFF2-40B4-BE49-F238E27FC236}">
                <a16:creationId xmlns:a16="http://schemas.microsoft.com/office/drawing/2014/main" id="{4AF80D5A-CFF4-EDC0-C0D6-E658D42EB8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38700"/>
            <a:ext cx="29432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4" descr="http://www2.smarttech.com/NR/rdonlyres/D5A6E678-F4D2-43B3-BCDD-C19CDA430D12/0/dvit_3000icorner.jpg">
            <a:extLst>
              <a:ext uri="{FF2B5EF4-FFF2-40B4-BE49-F238E27FC236}">
                <a16:creationId xmlns:a16="http://schemas.microsoft.com/office/drawing/2014/main" id="{8010CC44-6F53-259F-C244-265E34B3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3556000"/>
            <a:ext cx="117951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7883E9BE-B094-114D-562B-09C28A8CC7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57275"/>
            <a:ext cx="9012238" cy="5811838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SMART </a:t>
            </a:r>
            <a:r>
              <a:rPr lang="cs-CZ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řada 4000, 6000, 8000 </a:t>
            </a:r>
            <a:r>
              <a:rPr lang="cs-CZ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interactive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flat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panel 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t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echnolo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gie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DViT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® (Digital Vision Touch)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snímáním 4 kamerami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Modely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121</a:t>
            </a:r>
            <a:r>
              <a:rPr lang="cs-CZ" sz="2400" dirty="0">
                <a:latin typeface="+mj-lt"/>
                <a:cs typeface="Times New Roman" pitchFamily="18" charset="0"/>
              </a:rPr>
              <a:t>x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68, 143 </a:t>
            </a:r>
            <a:r>
              <a:rPr lang="cs-CZ" sz="2400" dirty="0">
                <a:latin typeface="+mj-lt"/>
                <a:cs typeface="Times New Roman" pitchFamily="18" charset="0"/>
              </a:rPr>
              <a:t>x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81, 155 </a:t>
            </a:r>
            <a:r>
              <a:rPr lang="cs-CZ" sz="2400" dirty="0">
                <a:latin typeface="+mj-lt"/>
                <a:cs typeface="Times New Roman" pitchFamily="18" charset="0"/>
              </a:rPr>
              <a:t>x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87 a 169 </a:t>
            </a:r>
            <a:r>
              <a:rPr lang="cs-CZ" sz="2400" dirty="0">
                <a:latin typeface="+mj-lt"/>
                <a:cs typeface="Times New Roman" pitchFamily="18" charset="0"/>
              </a:rPr>
              <a:t>x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104 cm za 77-137 tis. Kč</a:t>
            </a:r>
          </a:p>
          <a:p>
            <a:pPr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Chytrý dotyk a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s podporou gest </a:t>
            </a:r>
          </a:p>
          <a:p>
            <a:pPr>
              <a:defRPr/>
            </a:pP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br>
              <a:rPr lang="cs-CZ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cs-CZ" sz="2800" b="1" dirty="0"/>
            </a:br>
            <a:endParaRPr lang="cs-CZ" sz="2800" b="1" dirty="0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426C1D48-4813-4357-FB2F-0FA9579F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43163"/>
            <a:ext cx="29908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1">
            <a:extLst>
              <a:ext uri="{FF2B5EF4-FFF2-40B4-BE49-F238E27FC236}">
                <a16:creationId xmlns:a16="http://schemas.microsoft.com/office/drawing/2014/main" id="{3576352C-D93D-CEA9-F697-C22BC796F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890838"/>
            <a:ext cx="374015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>
            <a:extLst>
              <a:ext uri="{FF2B5EF4-FFF2-40B4-BE49-F238E27FC236}">
                <a16:creationId xmlns:a16="http://schemas.microsoft.com/office/drawing/2014/main" id="{73BA7D47-9D84-C303-D6A8-DE64FD5F6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5422900"/>
            <a:ext cx="309245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>
            <a:extLst>
              <a:ext uri="{FF2B5EF4-FFF2-40B4-BE49-F238E27FC236}">
                <a16:creationId xmlns:a16="http://schemas.microsoft.com/office/drawing/2014/main" id="{62740FBF-95E8-9668-8E84-9EF24DB6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6097588"/>
            <a:ext cx="184785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8439" name="Rectangle 2">
            <a:extLst>
              <a:ext uri="{FF2B5EF4-FFF2-40B4-BE49-F238E27FC236}">
                <a16:creationId xmlns:a16="http://schemas.microsoft.com/office/drawing/2014/main" id="{A46C3D15-8A0A-CB22-2D0D-6BEBB612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Interaktivní displeje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optická technologie - triangulace</a:t>
            </a:r>
          </a:p>
        </p:txBody>
      </p:sp>
      <p:pic>
        <p:nvPicPr>
          <p:cNvPr id="18440" name="Picture 10" descr="http://www.paragonmultimedia.com/wp-content/uploads/2014/07/smart60651.jpg">
            <a:hlinkClick r:id="rId7"/>
            <a:extLst>
              <a:ext uri="{FF2B5EF4-FFF2-40B4-BE49-F238E27FC236}">
                <a16:creationId xmlns:a16="http://schemas.microsoft.com/office/drawing/2014/main" id="{AFB08C1D-51D9-342F-DBF7-6EA9C3D5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5241925"/>
            <a:ext cx="2579687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1">
            <a:extLst>
              <a:ext uri="{FF2B5EF4-FFF2-40B4-BE49-F238E27FC236}">
                <a16:creationId xmlns:a16="http://schemas.microsoft.com/office/drawing/2014/main" id="{9516389A-E2DA-053C-00A3-30E83A68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3048000"/>
            <a:ext cx="2309812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4C2705DE-55CB-84A8-2024-A8F4A7A95C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" y="1089025"/>
            <a:ext cx="8909050" cy="5768975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 2" panose="05020102010507070707" pitchFamily="18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Actalyst 46“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pro LCD displeje  (90 000 Kč)</a:t>
            </a:r>
          </a:p>
          <a:p>
            <a:pPr marL="457200" indent="-457200">
              <a:spcBef>
                <a:spcPts val="600"/>
              </a:spcBef>
              <a:buFont typeface="Wingdings 2" panose="05020102010507070707" pitchFamily="18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Actalyst 61“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 plazmy  (113 000 Kč) </a:t>
            </a:r>
          </a:p>
          <a:p>
            <a:pPr marL="457200" indent="-457200">
              <a:spcBef>
                <a:spcPts val="600"/>
              </a:spcBef>
              <a:buFont typeface="Wingdings 2" panose="05020102010507070707" pitchFamily="18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Triumph Board Overlay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až 65“ (86 000 Kč)</a:t>
            </a:r>
          </a:p>
          <a:p>
            <a:pPr marL="457200" indent="-457200">
              <a:buFont typeface="Wingdings 2" panose="05020102010507070707" pitchFamily="18" charset="2"/>
              <a:buNone/>
            </a:pPr>
            <a:br>
              <a:rPr lang="cs-CZ" altLang="cs-CZ" sz="2400"/>
            </a:b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8" descr="http://upload.ecvv.com/upload/Product/20091/China_57_inch_Infrared_touch_display_Advertising_Touch_Screen2009131735104.gif">
            <a:extLst>
              <a:ext uri="{FF2B5EF4-FFF2-40B4-BE49-F238E27FC236}">
                <a16:creationId xmlns:a16="http://schemas.microsoft.com/office/drawing/2014/main" id="{FC28E063-20AA-EEAC-4B3A-91D72369F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762375"/>
            <a:ext cx="39624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Obdélník 1">
            <a:extLst>
              <a:ext uri="{FF2B5EF4-FFF2-40B4-BE49-F238E27FC236}">
                <a16:creationId xmlns:a16="http://schemas.microsoft.com/office/drawing/2014/main" id="{FED51CE3-E359-115E-791A-E44E0348D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63" y="1957388"/>
            <a:ext cx="542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 </a:t>
            </a:r>
          </a:p>
        </p:txBody>
      </p:sp>
      <p:pic>
        <p:nvPicPr>
          <p:cNvPr id="19461" name="Picture 2" descr="http://www.inclusive.co.uk/catalogue/acatalog/new_plasma_front_cover.jpg">
            <a:extLst>
              <a:ext uri="{FF2B5EF4-FFF2-40B4-BE49-F238E27FC236}">
                <a16:creationId xmlns:a16="http://schemas.microsoft.com/office/drawing/2014/main" id="{3C59401F-148F-85D3-3C2B-C103D079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33650"/>
            <a:ext cx="29464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http://www.it.cz/doc/img/atc/979640916-overlay-images-310-tr_s.png">
            <a:extLst>
              <a:ext uri="{FF2B5EF4-FFF2-40B4-BE49-F238E27FC236}">
                <a16:creationId xmlns:a16="http://schemas.microsoft.com/office/drawing/2014/main" id="{9D716DF6-B8CB-CB5C-B3B8-6272FFDB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359275"/>
            <a:ext cx="268922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">
            <a:extLst>
              <a:ext uri="{FF2B5EF4-FFF2-40B4-BE49-F238E27FC236}">
                <a16:creationId xmlns:a16="http://schemas.microsoft.com/office/drawing/2014/main" id="{B3822459-462A-659A-F145-1740F1F6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Interaktivní displeje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infračervené technologie – IR LED síť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19464" name="Obrázek 3">
            <a:extLst>
              <a:ext uri="{FF2B5EF4-FFF2-40B4-BE49-F238E27FC236}">
                <a16:creationId xmlns:a16="http://schemas.microsoft.com/office/drawing/2014/main" id="{44C3D9B7-B602-2919-BE97-E5DC7857D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1023938"/>
            <a:ext cx="195421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E999DC10-0D38-01C2-BCC7-31654BF1BA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4950" y="1089025"/>
            <a:ext cx="8777288" cy="575945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např. systém </a:t>
            </a: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ONfinity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- libovolná plocha do úhlopříčky 3,8 m </a:t>
            </a:r>
          </a:p>
          <a:p>
            <a:pPr marL="363538" indent="-363538"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přenosná souprava CM2 MAX (19 000 Kč !!!</a:t>
            </a:r>
          </a:p>
          <a:p>
            <a:pPr marL="717550" indent="-358775">
              <a:buFont typeface="Wingdings 2" panose="05020102010507070707" pitchFamily="18" charset="2"/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98425">
              <a:buFont typeface="Wingdings 2" panose="05020102010507070707" pitchFamily="18" charset="2"/>
              <a:buNone/>
              <a:defRPr/>
            </a:pP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98425"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98425"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98425"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98425"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400" b="1" dirty="0"/>
          </a:p>
          <a:p>
            <a:pPr marL="457200" indent="-457200">
              <a:buFont typeface="Wingdings 2" panose="05020102010507070707" pitchFamily="18" charset="2"/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Trendem je integrace detekční jednotky do projektoru </a:t>
            </a:r>
          </a:p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interaktivní projektor </a:t>
            </a:r>
            <a:endParaRPr lang="cs-CZ" sz="2000" dirty="0">
              <a:solidFill>
                <a:srgbClr val="FFFF00"/>
              </a:solidFill>
            </a:endParaRPr>
          </a:p>
        </p:txBody>
      </p:sp>
      <p:pic>
        <p:nvPicPr>
          <p:cNvPr id="20483" name="Picture 23">
            <a:extLst>
              <a:ext uri="{FF2B5EF4-FFF2-40B4-BE49-F238E27FC236}">
                <a16:creationId xmlns:a16="http://schemas.microsoft.com/office/drawing/2014/main" id="{599B9092-AA57-2385-93B7-4F46EBB2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3562350"/>
            <a:ext cx="3076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4" name="Picture 21">
            <a:extLst>
              <a:ext uri="{FF2B5EF4-FFF2-40B4-BE49-F238E27FC236}">
                <a16:creationId xmlns:a16="http://schemas.microsoft.com/office/drawing/2014/main" id="{B40F8E24-CDF6-8250-DE97-9E609347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5453063"/>
            <a:ext cx="229393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3E89F67A-E9B5-A29D-854A-58076175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008188"/>
            <a:ext cx="30607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6" name="Picture 8">
            <a:extLst>
              <a:ext uri="{FF2B5EF4-FFF2-40B4-BE49-F238E27FC236}">
                <a16:creationId xmlns:a16="http://schemas.microsoft.com/office/drawing/2014/main" id="{7CD41AB9-6411-1E36-A10F-C1B98CDC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4538"/>
            <a:ext cx="311785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7" name="Picture 7" descr="http://www.edu-shop.cz/edushop/img/p/18-139-thickbox.jpg">
            <a:extLst>
              <a:ext uri="{FF2B5EF4-FFF2-40B4-BE49-F238E27FC236}">
                <a16:creationId xmlns:a16="http://schemas.microsoft.com/office/drawing/2014/main" id="{28708533-BC77-F5A9-89C1-CF466F5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2000250"/>
            <a:ext cx="23002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Obdélník 11">
            <a:extLst>
              <a:ext uri="{FF2B5EF4-FFF2-40B4-BE49-F238E27FC236}">
                <a16:creationId xmlns:a16="http://schemas.microsoft.com/office/drawing/2014/main" id="{C08D4F30-F55F-EC8A-A9A9-25CA3DBAE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3527425"/>
            <a:ext cx="2216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chemeClr val="bg2"/>
                </a:solidFill>
              </a:rPr>
              <a:t>stylus E-Pen ukazovátko E-Pen</a:t>
            </a:r>
          </a:p>
        </p:txBody>
      </p:sp>
      <p:sp>
        <p:nvSpPr>
          <p:cNvPr id="20489" name="Obdélník 12">
            <a:extLst>
              <a:ext uri="{FF2B5EF4-FFF2-40B4-BE49-F238E27FC236}">
                <a16:creationId xmlns:a16="http://schemas.microsoft.com/office/drawing/2014/main" id="{A37947FB-BE4B-5DA7-E878-70959CDFB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013" y="3835400"/>
            <a:ext cx="231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chemeClr val="bg2"/>
                </a:solidFill>
              </a:rPr>
              <a:t>IR detekční jednotka</a:t>
            </a:r>
          </a:p>
        </p:txBody>
      </p:sp>
      <p:pic>
        <p:nvPicPr>
          <p:cNvPr id="20490" name="Picture 18">
            <a:extLst>
              <a:ext uri="{FF2B5EF4-FFF2-40B4-BE49-F238E27FC236}">
                <a16:creationId xmlns:a16="http://schemas.microsoft.com/office/drawing/2014/main" id="{971D7918-8CB5-78AE-C966-84D5EDE8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395788"/>
            <a:ext cx="30845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91" name="Picture 19">
            <a:extLst>
              <a:ext uri="{FF2B5EF4-FFF2-40B4-BE49-F238E27FC236}">
                <a16:creationId xmlns:a16="http://schemas.microsoft.com/office/drawing/2014/main" id="{BF52947D-123C-DBD5-F093-5E3FCD55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389438"/>
            <a:ext cx="3124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92" name="Picture 20">
            <a:extLst>
              <a:ext uri="{FF2B5EF4-FFF2-40B4-BE49-F238E27FC236}">
                <a16:creationId xmlns:a16="http://schemas.microsoft.com/office/drawing/2014/main" id="{14854F95-7F73-9E34-1C81-668A1D70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397375"/>
            <a:ext cx="229235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93" name="Obdélník 21">
            <a:extLst>
              <a:ext uri="{FF2B5EF4-FFF2-40B4-BE49-F238E27FC236}">
                <a16:creationId xmlns:a16="http://schemas.microsoft.com/office/drawing/2014/main" id="{0AB64C10-EAA6-379F-8FB5-B8E61A75C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38" y="5543550"/>
            <a:ext cx="119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chemeClr val="bg2"/>
                </a:solidFill>
                <a:cs typeface="Times New Roman" panose="02020603050405020304" pitchFamily="18" charset="0"/>
              </a:rPr>
              <a:t>RF tablet </a:t>
            </a:r>
            <a:endParaRPr lang="cs-CZ" altLang="cs-CZ" sz="2000">
              <a:solidFill>
                <a:schemeClr val="bg2"/>
              </a:solidFill>
            </a:endParaRPr>
          </a:p>
        </p:txBody>
      </p:sp>
      <p:sp>
        <p:nvSpPr>
          <p:cNvPr id="20494" name="Rectangle 2">
            <a:extLst>
              <a:ext uri="{FF2B5EF4-FFF2-40B4-BE49-F238E27FC236}">
                <a16:creationId xmlns:a16="http://schemas.microsoft.com/office/drawing/2014/main" id="{E23C945C-A333-67AA-5C8D-1BDA8238C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Plochy snímané IR a ultrazvukovými snímači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infračervená technologie – IR ukazatel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C22CCFA4-B28D-AA7A-A895-88002EAE5D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8588" y="906463"/>
            <a:ext cx="8864600" cy="6081712"/>
          </a:xfrm>
        </p:spPr>
        <p:txBody>
          <a:bodyPr/>
          <a:lstStyle/>
          <a:p>
            <a:pPr marL="0" lvl="1" indent="0">
              <a:spcBef>
                <a:spcPts val="12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alt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Interaktivní projektor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je LCD či DLP</a:t>
            </a:r>
            <a:r>
              <a:rPr lang="en-US" alt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projektor, obvykle s ultrakrátkou projekční vzdáleností, který má </a:t>
            </a:r>
            <a:r>
              <a:rPr lang="cs-CZ" alt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vestavěnou nebo doplněnou 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detekční jednotku umožňující uživateli interakci s obrazem (ovládání aplikace, psaní do obrazu) prostřednictvím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stylusu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nebo prstu</a:t>
            </a:r>
          </a:p>
          <a:p>
            <a:pPr marL="457200" lvl="1" indent="-457200">
              <a:buClr>
                <a:srgbClr val="92D050"/>
              </a:buClr>
              <a:buSzPct val="100000"/>
              <a:buFont typeface="+mj-lt"/>
              <a:buAutoNum type="alphaLcParenR"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Projektor je vybaven detekční jednotkou signálu aktivního IR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stylusu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, který funguje jako 3D myš, jíž lze ovládat počítač a psát do obrazu i na dálku - možno promítat na stěnu</a:t>
            </a:r>
          </a:p>
          <a:p>
            <a:pPr marL="457200" lvl="1" indent="-457200">
              <a:buClr>
                <a:srgbClr val="92D050"/>
              </a:buClr>
              <a:buSzPct val="100000"/>
              <a:buFont typeface="+mj-lt"/>
              <a:buAutoNum type="alphaLcParenR"/>
              <a:defRPr/>
            </a:pP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Projektor je vybaven vysílačem IR a IR kamerami pro snímání signálu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stylusu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nebo odrazu IR od prstů - lze ovládat počítač a psát na ploše dvěma </a:t>
            </a:r>
            <a:r>
              <a:rPr lang="cs-CZ" altLang="cs-CZ" dirty="0" err="1">
                <a:latin typeface="Times New Roman" pitchFamily="18" charset="0"/>
                <a:cs typeface="Times New Roman" pitchFamily="18" charset="0"/>
              </a:rPr>
              <a:t>stylusy</a:t>
            </a:r>
            <a:r>
              <a:rPr lang="cs-CZ" altLang="cs-CZ" dirty="0">
                <a:latin typeface="Times New Roman" pitchFamily="18" charset="0"/>
                <a:cs typeface="Times New Roman" pitchFamily="18" charset="0"/>
              </a:rPr>
              <a:t> či dvěma prsty - lépe promítat na plochu</a:t>
            </a:r>
          </a:p>
          <a:p>
            <a:pPr marL="457200" indent="-98425"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400" b="1" dirty="0"/>
          </a:p>
        </p:txBody>
      </p:sp>
      <p:pic>
        <p:nvPicPr>
          <p:cNvPr id="21507" name="Picture 7">
            <a:extLst>
              <a:ext uri="{FF2B5EF4-FFF2-40B4-BE49-F238E27FC236}">
                <a16:creationId xmlns:a16="http://schemas.microsoft.com/office/drawing/2014/main" id="{E0D80C6A-13D2-140E-D575-E594393D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4841875"/>
            <a:ext cx="29210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1" descr="http://easitechcn.files.wordpress.com/2011/07/interactive-projector0.jpg">
            <a:hlinkClick r:id="rId4"/>
            <a:extLst>
              <a:ext uri="{FF2B5EF4-FFF2-40B4-BE49-F238E27FC236}">
                <a16:creationId xmlns:a16="http://schemas.microsoft.com/office/drawing/2014/main" id="{89B2783C-5BB6-722B-F472-9AEB237F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841875"/>
            <a:ext cx="3922712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3">
            <a:extLst>
              <a:ext uri="{FF2B5EF4-FFF2-40B4-BE49-F238E27FC236}">
                <a16:creationId xmlns:a16="http://schemas.microsoft.com/office/drawing/2014/main" id="{32DAABB6-5706-C8A2-9790-3122331E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5372100"/>
            <a:ext cx="21685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>
            <a:extLst>
              <a:ext uri="{FF2B5EF4-FFF2-40B4-BE49-F238E27FC236}">
                <a16:creationId xmlns:a16="http://schemas.microsoft.com/office/drawing/2014/main" id="{3B6CBAFF-30C0-540C-22A8-BBF0BF555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Plochy snímané IR a ultrazvukovými snímači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interaktivní projektory – IR snímače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C6846D83-0233-7176-F73A-2DA4E8D45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284163"/>
            <a:ext cx="8775700" cy="6573837"/>
          </a:xfrm>
        </p:spPr>
        <p:txBody>
          <a:bodyPr/>
          <a:lstStyle/>
          <a:p>
            <a:pPr marL="266700" indent="-266700"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tabule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Interaktivní tabule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je velká plocha, na níž je z počítače prezentován multimediální obsah (video, animace, grafika a text a zvuk),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přičemž je možno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dotyky prstů, speciálními popisovači (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stylusy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) nebo dalšími nástroji přes plochu počítač ovládat,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tak pracovat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 multimediálním obsahem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Pozn.: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nemusí se jednat vždy o prezentaci projektorem (LCD)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	a nemusí se jednat vždy o speciální plochu (projekce na zeď)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Komponenty systému: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Tabule v režimu typu „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“ nebo v interaktivním režimu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Projektor – obvykle s ultrakrátkou projekční vzdáleností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Interaktivní projektor - umožňující ovládat PC přes promítaný obraz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Interaktivní panel nebo monitor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Interaktivní bezdrátový tablet pro ovládání dění na ploše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Zpětnovazební (hlasovací) zařízení</a:t>
            </a:r>
          </a:p>
          <a:p>
            <a:pPr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266700" indent="-266700"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2400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54751493-73ED-40AB-A2D7-6A2E41F802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914400"/>
            <a:ext cx="8647113" cy="5943600"/>
          </a:xfrm>
        </p:spPr>
        <p:txBody>
          <a:bodyPr/>
          <a:lstStyle/>
          <a:p>
            <a:pPr marL="273050" lvl="1" indent="-27305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eBeam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systém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- USB / </a:t>
            </a:r>
            <a:r>
              <a:rPr lang="cs-CZ" sz="2800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(18 000 - 22 000 tis. Kč)</a:t>
            </a: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Snímaná plocha 240 x 120 cm (min 43 x 28 cm)</a:t>
            </a: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Spojením dvou snímačů lze dosáhnout plochy až 360 x 120 cm</a:t>
            </a: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 descr="http://g.idnes.cz/u/free.gif">
            <a:extLst>
              <a:ext uri="{FF2B5EF4-FFF2-40B4-BE49-F238E27FC236}">
                <a16:creationId xmlns:a16="http://schemas.microsoft.com/office/drawing/2014/main" id="{F56694B2-1E33-CD48-D08B-D064843F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ttp://g.idnes.cz/u/free.gif">
            <a:extLst>
              <a:ext uri="{FF2B5EF4-FFF2-40B4-BE49-F238E27FC236}">
                <a16:creationId xmlns:a16="http://schemas.microsoft.com/office/drawing/2014/main" id="{C584DAEF-DFE5-86B3-9AF6-0D8AE355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>
            <a:extLst>
              <a:ext uri="{FF2B5EF4-FFF2-40B4-BE49-F238E27FC236}">
                <a16:creationId xmlns:a16="http://schemas.microsoft.com/office/drawing/2014/main" id="{7F8A4164-FA97-64D0-6AFD-E8FA7DC6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355850"/>
            <a:ext cx="32766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4" name="Picture 3">
            <a:extLst>
              <a:ext uri="{FF2B5EF4-FFF2-40B4-BE49-F238E27FC236}">
                <a16:creationId xmlns:a16="http://schemas.microsoft.com/office/drawing/2014/main" id="{5361BA06-591C-6B49-3FC4-D07748B14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357438"/>
            <a:ext cx="2392362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5" name="Picture 12" descr="http://www.luidia.com/typo3temp/pics/96a935c66a.jpg">
            <a:extLst>
              <a:ext uri="{FF2B5EF4-FFF2-40B4-BE49-F238E27FC236}">
                <a16:creationId xmlns:a16="http://schemas.microsoft.com/office/drawing/2014/main" id="{82CC5BAE-9EF3-DBE1-AD08-EBAE8E9F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672013"/>
            <a:ext cx="31686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8">
            <a:extLst>
              <a:ext uri="{FF2B5EF4-FFF2-40B4-BE49-F238E27FC236}">
                <a16:creationId xmlns:a16="http://schemas.microsoft.com/office/drawing/2014/main" id="{52164BEE-114B-1CEA-EB78-EAC96685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621088"/>
            <a:ext cx="13081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7" name="Picture 12" descr="http://www.luidiauk.com/products/images/eBeam%20Integral%20in%20use_large.jpg">
            <a:extLst>
              <a:ext uri="{FF2B5EF4-FFF2-40B4-BE49-F238E27FC236}">
                <a16:creationId xmlns:a16="http://schemas.microsoft.com/office/drawing/2014/main" id="{6B4912DE-F83C-F052-2EAB-FA330F482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338388"/>
            <a:ext cx="2732087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2">
            <a:extLst>
              <a:ext uri="{FF2B5EF4-FFF2-40B4-BE49-F238E27FC236}">
                <a16:creationId xmlns:a16="http://schemas.microsoft.com/office/drawing/2014/main" id="{10D0D077-889F-5DC3-EBDD-782E2494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Plochy snímané IR a ultrazvukovými snímači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ultrazvuková technologie - paralaxa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1DA209AA-1A25-820F-F47E-2AF92F6DB5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944563"/>
            <a:ext cx="8647113" cy="5913437"/>
          </a:xfrm>
        </p:spPr>
        <p:txBody>
          <a:bodyPr/>
          <a:lstStyle/>
          <a:p>
            <a:pPr marL="36000" lvl="1" indent="-27305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eBeam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Edge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– USB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(18 500 – 22 000 Kč) </a:t>
            </a:r>
          </a:p>
          <a:p>
            <a:pPr marL="36000" lvl="1" indent="-27305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alt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eBeam</a:t>
            </a:r>
            <a:r>
              <a:rPr lang="cs-CZ" alt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Edge</a:t>
            </a:r>
            <a:r>
              <a:rPr lang="cs-CZ" alt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Wireless</a:t>
            </a:r>
            <a:endParaRPr lang="cs-CZ" alt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lvl="1" indent="-27305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Snímaná plocha max. 274 x 152 cm, možnost kombinace systémů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2" descr="http://g.idnes.cz/u/free.gif">
            <a:extLst>
              <a:ext uri="{FF2B5EF4-FFF2-40B4-BE49-F238E27FC236}">
                <a16:creationId xmlns:a16="http://schemas.microsoft.com/office/drawing/2014/main" id="{C441F02B-B646-86BA-20A8-FDC47D17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ttp://g.idnes.cz/u/free.gif">
            <a:extLst>
              <a:ext uri="{FF2B5EF4-FFF2-40B4-BE49-F238E27FC236}">
                <a16:creationId xmlns:a16="http://schemas.microsoft.com/office/drawing/2014/main" id="{7E525C6A-C671-AA16-98D1-B09591F8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2A653C44-6824-3D39-E9EE-669B9975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281238"/>
            <a:ext cx="650875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8" name="Picture 10" descr="Klinutím na obrázek zavřete okno">
            <a:extLst>
              <a:ext uri="{FF2B5EF4-FFF2-40B4-BE49-F238E27FC236}">
                <a16:creationId xmlns:a16="http://schemas.microsoft.com/office/drawing/2014/main" id="{D2582FBC-F22E-9F1B-7392-EEFDFCBB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4360863"/>
            <a:ext cx="31257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Obdélník 9">
            <a:extLst>
              <a:ext uri="{FF2B5EF4-FFF2-40B4-BE49-F238E27FC236}">
                <a16:creationId xmlns:a16="http://schemas.microsoft.com/office/drawing/2014/main" id="{E2166D3D-09EB-9356-962D-10FBD8936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6130925"/>
            <a:ext cx="2411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chemeClr val="bg2"/>
                </a:solidFill>
              </a:rPr>
              <a:t>eBeam Inscribe 200e </a:t>
            </a:r>
          </a:p>
        </p:txBody>
      </p:sp>
      <p:pic>
        <p:nvPicPr>
          <p:cNvPr id="23560" name="Picture 12">
            <a:extLst>
              <a:ext uri="{FF2B5EF4-FFF2-40B4-BE49-F238E27FC236}">
                <a16:creationId xmlns:a16="http://schemas.microsoft.com/office/drawing/2014/main" id="{BEF2E2B1-671B-1096-3CF0-EBC568BF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4829175"/>
            <a:ext cx="14509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61" name="Rectangle 2">
            <a:extLst>
              <a:ext uri="{FF2B5EF4-FFF2-40B4-BE49-F238E27FC236}">
                <a16:creationId xmlns:a16="http://schemas.microsoft.com/office/drawing/2014/main" id="{A7A03EC2-D64B-8F0A-A7EA-1B011AEE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Plochy snímané IR a ultrazvukovými snímači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ultrazvuková technologie - paralaxa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23562" name="Picture 3">
            <a:extLst>
              <a:ext uri="{FF2B5EF4-FFF2-40B4-BE49-F238E27FC236}">
                <a16:creationId xmlns:a16="http://schemas.microsoft.com/office/drawing/2014/main" id="{F4C66D25-98A1-8A5D-3E5A-A397C12D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524125"/>
            <a:ext cx="28273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E50EBBF-FC50-6348-3802-EB225003C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4225"/>
          </a:xfrm>
        </p:spPr>
        <p:txBody>
          <a:bodyPr/>
          <a:lstStyle/>
          <a:p>
            <a:r>
              <a:rPr lang="cs-CZ" altLang="cs-CZ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ultrazvuková technologie </a:t>
            </a: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paralaxa</a:t>
            </a:r>
            <a:endParaRPr lang="cs-CZ" alt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1FB35C1-B942-DB93-6126-9C9C8122E7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944563"/>
            <a:ext cx="8647112" cy="5913437"/>
          </a:xfrm>
        </p:spPr>
        <p:txBody>
          <a:bodyPr/>
          <a:lstStyle/>
          <a:p>
            <a:pPr marL="273050" lvl="1" indent="-273050"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eBeam Engage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(cca 30 000 Kč)  </a:t>
            </a:r>
          </a:p>
          <a:p>
            <a:pPr marL="273050" lvl="1" indent="-273050">
              <a:spcBef>
                <a:spcPct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pracovní plocha min. 43 x 28 cm, max. 213 x 152 cm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2" descr="http://g.idnes.cz/u/free.gif">
            <a:extLst>
              <a:ext uri="{FF2B5EF4-FFF2-40B4-BE49-F238E27FC236}">
                <a16:creationId xmlns:a16="http://schemas.microsoft.com/office/drawing/2014/main" id="{8A9C3FE3-2AA0-BE14-D3BF-D0808754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://g.idnes.cz/u/free.gif">
            <a:extLst>
              <a:ext uri="{FF2B5EF4-FFF2-40B4-BE49-F238E27FC236}">
                <a16:creationId xmlns:a16="http://schemas.microsoft.com/office/drawing/2014/main" id="{A356DE30-176E-38AF-8564-04B03134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 descr="http://www.myboard.de/uploads/pics/bett_ebeam_engage_01.jpg">
            <a:hlinkClick r:id="rId4"/>
            <a:extLst>
              <a:ext uri="{FF2B5EF4-FFF2-40B4-BE49-F238E27FC236}">
                <a16:creationId xmlns:a16="http://schemas.microsoft.com/office/drawing/2014/main" id="{C7144AFF-BBCE-77BD-6DD0-79D3673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960563"/>
            <a:ext cx="5524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http://www.myboard.de/typo3temp/pics/8f040e5918.jpg">
            <a:hlinkClick r:id="rId6"/>
            <a:extLst>
              <a:ext uri="{FF2B5EF4-FFF2-40B4-BE49-F238E27FC236}">
                <a16:creationId xmlns:a16="http://schemas.microsoft.com/office/drawing/2014/main" id="{3872C23A-73A7-9B75-065F-D0769E4A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960563"/>
            <a:ext cx="28352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Obdélník 1">
            <a:extLst>
              <a:ext uri="{FF2B5EF4-FFF2-40B4-BE49-F238E27FC236}">
                <a16:creationId xmlns:a16="http://schemas.microsoft.com/office/drawing/2014/main" id="{06565859-63F3-6A3A-1A81-29F026255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6208713"/>
            <a:ext cx="295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Bezdrátová klávesnice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C3202FE3-1F30-8B54-F891-E5792A593C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273050" lvl="1" indent="-273050">
              <a:spcBef>
                <a:spcPct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např. </a:t>
            </a: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ekoTab Projection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(např. 300 x 120 cm - 34 000 Kč)</a:t>
            </a:r>
          </a:p>
          <a:p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2" descr="http://g.idnes.cz/u/free.gif">
            <a:extLst>
              <a:ext uri="{FF2B5EF4-FFF2-40B4-BE49-F238E27FC236}">
                <a16:creationId xmlns:a16="http://schemas.microsoft.com/office/drawing/2014/main" id="{BFCAA29E-57CE-295C-9AB2-C18CF8AEE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g.idnes.cz/u/free.gif">
            <a:extLst>
              <a:ext uri="{FF2B5EF4-FFF2-40B4-BE49-F238E27FC236}">
                <a16:creationId xmlns:a16="http://schemas.microsoft.com/office/drawing/2014/main" id="{31EC04D5-8E31-E8D8-6B1B-559AD785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>
            <a:extLst>
              <a:ext uri="{FF2B5EF4-FFF2-40B4-BE49-F238E27FC236}">
                <a16:creationId xmlns:a16="http://schemas.microsoft.com/office/drawing/2014/main" id="{138821D1-B2A0-811B-7F2B-EED886E2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878013"/>
            <a:ext cx="71786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06" name="Picture 4">
            <a:extLst>
              <a:ext uri="{FF2B5EF4-FFF2-40B4-BE49-F238E27FC236}">
                <a16:creationId xmlns:a16="http://schemas.microsoft.com/office/drawing/2014/main" id="{ABB01A66-97D9-87F9-C607-49FDA361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544888"/>
            <a:ext cx="4351337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7FE03A6-71CB-647A-7F96-66A77325D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/>
          </a:bodyPr>
          <a:lstStyle/>
          <a:p>
            <a:pPr>
              <a:defRPr/>
            </a:pPr>
            <a:r>
              <a:rPr lang="cs-CZ" sz="4400" b="1" dirty="0">
                <a:solidFill>
                  <a:srgbClr val="FFFF00"/>
                </a:solidFill>
                <a:ea typeface="+mj-ea"/>
                <a:cs typeface="Times New Roman" pitchFamily="18" charset="0"/>
              </a:rPr>
              <a:t>ultrazvuková technologie </a:t>
            </a:r>
            <a:r>
              <a:rPr lang="cs-CZ" b="1" dirty="0">
                <a:solidFill>
                  <a:srgbClr val="FFFF00"/>
                </a:solidFill>
                <a:ea typeface="+mj-ea"/>
                <a:cs typeface="Times New Roman" pitchFamily="18" charset="0"/>
              </a:rPr>
              <a:t>- paralaxa</a:t>
            </a:r>
            <a:endParaRPr lang="cs-CZ" b="1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75C27BC2-5662-D7D5-968F-F7221E4569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25525"/>
            <a:ext cx="8797925" cy="5832475"/>
          </a:xfrm>
        </p:spPr>
        <p:txBody>
          <a:bodyPr/>
          <a:lstStyle/>
          <a:p>
            <a:pPr marL="273050" lvl="1" indent="-27305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Triumph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Portable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USB /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(16  tis. Kč)</a:t>
            </a: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Triumph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78" ULTRA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USB /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(33 tis. Kč)</a:t>
            </a: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Hitachi</a:t>
            </a: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FX 77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USB /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Bluetooth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(30 tis. Kč)</a:t>
            </a: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 descr="http://g.idnes.cz/u/free.gif">
            <a:extLst>
              <a:ext uri="{FF2B5EF4-FFF2-40B4-BE49-F238E27FC236}">
                <a16:creationId xmlns:a16="http://schemas.microsoft.com/office/drawing/2014/main" id="{E7CBB611-F46C-925F-CEC8-C632FC13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g.idnes.cz/u/free.gif">
            <a:extLst>
              <a:ext uri="{FF2B5EF4-FFF2-40B4-BE49-F238E27FC236}">
                <a16:creationId xmlns:a16="http://schemas.microsoft.com/office/drawing/2014/main" id="{CCD05EB8-500C-B10B-5137-6416A19E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www.elektrodirect.cz/obrazky/127620/triumph-board-ultra-78-usb-interaktivni-tabule-original.jpg">
            <a:extLst>
              <a:ext uri="{FF2B5EF4-FFF2-40B4-BE49-F238E27FC236}">
                <a16:creationId xmlns:a16="http://schemas.microsoft.com/office/drawing/2014/main" id="{C95524C0-F827-1DD7-D43E-60498703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01863"/>
            <a:ext cx="38766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://www.triumphboard.com/media/uploads/products/products/tb-voting-rf400.png">
            <a:extLst>
              <a:ext uri="{FF2B5EF4-FFF2-40B4-BE49-F238E27FC236}">
                <a16:creationId xmlns:a16="http://schemas.microsoft.com/office/drawing/2014/main" id="{110A53D8-4880-4D7D-429F-4644AA0D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22925"/>
            <a:ext cx="118268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http://www.foroffice.ru/upload/iblock/381/triumph_board_plashet.jpg">
            <a:extLst>
              <a:ext uri="{FF2B5EF4-FFF2-40B4-BE49-F238E27FC236}">
                <a16:creationId xmlns:a16="http://schemas.microsoft.com/office/drawing/2014/main" id="{2E789C63-FF04-193A-9DF7-6E289178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4878388"/>
            <a:ext cx="24590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 descr="http://ecx.images-amazon.com/images/I/41p9Ttl3N-L.jpg">
            <a:extLst>
              <a:ext uri="{FF2B5EF4-FFF2-40B4-BE49-F238E27FC236}">
                <a16:creationId xmlns:a16="http://schemas.microsoft.com/office/drawing/2014/main" id="{DB20DF0F-9384-E834-3C2A-B29A5351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3209925"/>
            <a:ext cx="30622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 descr="http://www.triumphboard.com/media/uploads/products/products/tb-portable.png">
            <a:extLst>
              <a:ext uri="{FF2B5EF4-FFF2-40B4-BE49-F238E27FC236}">
                <a16:creationId xmlns:a16="http://schemas.microsoft.com/office/drawing/2014/main" id="{118878CC-5C16-17F8-198A-E2F99DB7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201863"/>
            <a:ext cx="191135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2">
            <a:extLst>
              <a:ext uri="{FF2B5EF4-FFF2-40B4-BE49-F238E27FC236}">
                <a16:creationId xmlns:a16="http://schemas.microsoft.com/office/drawing/2014/main" id="{F4993A57-196A-9572-30F3-71BD5F9B7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713" y="165100"/>
            <a:ext cx="903287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Plochy snímané IR a ultrazvukovými snímači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ultrazvuková a IR technologie - paralaxa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3B46557-D2CB-F5D4-981B-5A846E555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monitory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1E0C021-1056-0641-71FF-DC977FE521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969963"/>
            <a:ext cx="8850313" cy="5899150"/>
          </a:xfrm>
        </p:spPr>
        <p:txBody>
          <a:bodyPr/>
          <a:lstStyle/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ActivPanel – 15“ LCD interaktivní monitor - 45 000 Kč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Interwrite – 17“ LCD interaktivní monitor - 40 000 Kč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Hitachi StarBoard – 20“ LCD interaktivní monitor - 37 000 Kč</a:t>
            </a:r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pPr>
              <a:buFont typeface="Wingdings 2" panose="05020102010507070707" pitchFamily="18" charset="2"/>
              <a:buNone/>
            </a:pPr>
            <a:endParaRPr lang="cs-CZ" altLang="cs-CZ" sz="2800"/>
          </a:p>
          <a:p>
            <a:pPr>
              <a:buFont typeface="Wingdings 2" panose="05020102010507070707" pitchFamily="18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 sz="2400"/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pic>
        <p:nvPicPr>
          <p:cNvPr id="27652" name="obrázek 16" descr="http://www.eritice.com/IMG/tbi/promethean/activpanel/Activpanel_inuse.jpg">
            <a:extLst>
              <a:ext uri="{FF2B5EF4-FFF2-40B4-BE49-F238E27FC236}">
                <a16:creationId xmlns:a16="http://schemas.microsoft.com/office/drawing/2014/main" id="{77EFB2D5-5A13-21B9-603C-DB547B5C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4424363"/>
            <a:ext cx="30543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5">
            <a:extLst>
              <a:ext uri="{FF2B5EF4-FFF2-40B4-BE49-F238E27FC236}">
                <a16:creationId xmlns:a16="http://schemas.microsoft.com/office/drawing/2014/main" id="{E9781786-CDAD-3D19-EB97-A9D4CEE4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424363"/>
            <a:ext cx="22923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4" name="Obrázek 2">
            <a:extLst>
              <a:ext uri="{FF2B5EF4-FFF2-40B4-BE49-F238E27FC236}">
                <a16:creationId xmlns:a16="http://schemas.microsoft.com/office/drawing/2014/main" id="{F78E6BD7-3D25-4DAF-BAEE-5D88D0B9E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441825"/>
            <a:ext cx="30892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5">
            <a:extLst>
              <a:ext uri="{FF2B5EF4-FFF2-40B4-BE49-F238E27FC236}">
                <a16:creationId xmlns:a16="http://schemas.microsoft.com/office/drawing/2014/main" id="{9F7DC1FC-EE72-CE0A-AD65-17CB32B11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347913"/>
            <a:ext cx="38227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ek 6">
            <a:extLst>
              <a:ext uri="{FF2B5EF4-FFF2-40B4-BE49-F238E27FC236}">
                <a16:creationId xmlns:a16="http://schemas.microsoft.com/office/drawing/2014/main" id="{E54C999E-5007-67FF-9386-CF58FDCFC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2344738"/>
            <a:ext cx="1963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rázek 7">
            <a:extLst>
              <a:ext uri="{FF2B5EF4-FFF2-40B4-BE49-F238E27FC236}">
                <a16:creationId xmlns:a16="http://schemas.microsoft.com/office/drawing/2014/main" id="{629AA099-3811-9EE7-2FAF-531A72F78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2344738"/>
            <a:ext cx="25781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73AD9759-8567-98BE-C694-DA57C6105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monitory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D0A17FF-DECA-ED14-4B6C-8BFC23E5A9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873125"/>
            <a:ext cx="8850313" cy="5995988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dotykové pódium - SMART Podium</a:t>
            </a:r>
          </a:p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SP518 interaktivní dotykový 18,5" TFT panel  (48 000 Kč)</a:t>
            </a:r>
          </a:p>
          <a:p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SP524 interaktivní dotykový 24" TFT panel (60 000 Kč)</a:t>
            </a:r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pPr>
              <a:buFont typeface="Wingdings 2" panose="05020102010507070707" pitchFamily="18" charset="2"/>
              <a:buNone/>
            </a:pPr>
            <a:endParaRPr lang="cs-CZ" altLang="cs-CZ" sz="2800"/>
          </a:p>
          <a:p>
            <a:pPr>
              <a:buFont typeface="Wingdings 2" panose="05020102010507070707" pitchFamily="18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 sz="2400"/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pic>
        <p:nvPicPr>
          <p:cNvPr id="28676" name="Picture 5" descr="http://www.isp-media.de/uploads/pics/sympodium_dt770.jpg">
            <a:extLst>
              <a:ext uri="{FF2B5EF4-FFF2-40B4-BE49-F238E27FC236}">
                <a16:creationId xmlns:a16="http://schemas.microsoft.com/office/drawing/2014/main" id="{BC171E25-37BB-BF67-5642-996C4149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2408238"/>
            <a:ext cx="31035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ID250">
            <a:extLst>
              <a:ext uri="{FF2B5EF4-FFF2-40B4-BE49-F238E27FC236}">
                <a16:creationId xmlns:a16="http://schemas.microsoft.com/office/drawing/2014/main" id="{9599F4F5-CE03-1128-9998-75888EBF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5127625"/>
            <a:ext cx="18430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>
            <a:extLst>
              <a:ext uri="{FF2B5EF4-FFF2-40B4-BE49-F238E27FC236}">
                <a16:creationId xmlns:a16="http://schemas.microsoft.com/office/drawing/2014/main" id="{EB8C2728-2087-7302-B5F5-68E8C828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814638"/>
            <a:ext cx="29924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79" name="Picture 9" descr="http://www.ticorp.com.br/imgs/symp_dt770.jpg">
            <a:extLst>
              <a:ext uri="{FF2B5EF4-FFF2-40B4-BE49-F238E27FC236}">
                <a16:creationId xmlns:a16="http://schemas.microsoft.com/office/drawing/2014/main" id="{4E0FDF42-DC82-2E80-2FC0-C8B06FA7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2284413"/>
            <a:ext cx="1905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2">
            <a:extLst>
              <a:ext uri="{FF2B5EF4-FFF2-40B4-BE49-F238E27FC236}">
                <a16:creationId xmlns:a16="http://schemas.microsoft.com/office/drawing/2014/main" id="{12274802-C22F-28ED-A333-313429BC6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880100"/>
            <a:ext cx="18478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81" name="Picture 10">
            <a:extLst>
              <a:ext uri="{FF2B5EF4-FFF2-40B4-BE49-F238E27FC236}">
                <a16:creationId xmlns:a16="http://schemas.microsoft.com/office/drawing/2014/main" id="{5F34A5EC-C274-C6D7-7964-5A82851D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48188"/>
            <a:ext cx="274002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F8F24EA-1FC8-BE36-F66F-46B0F0C7E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stolky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0157917-2BAF-163A-1DC0-6497AA6504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638" y="771525"/>
            <a:ext cx="8886825" cy="6097588"/>
          </a:xfrm>
        </p:spPr>
        <p:txBody>
          <a:bodyPr/>
          <a:lstStyle/>
          <a:p>
            <a:pPr marL="0" indent="0" defTabSz="182563">
              <a:spcBef>
                <a:spcPts val="300"/>
              </a:spcBef>
              <a:buFont typeface="Wingdings 2" panose="05020102010507070707" pitchFamily="18" charset="2"/>
              <a:buNone/>
              <a:defRPr/>
            </a:pP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SMART Table</a:t>
            </a:r>
            <a:r>
              <a:rPr lang="cs-CZ" sz="2400" b="1" dirty="0">
                <a:solidFill>
                  <a:srgbClr val="FFFF00"/>
                </a:solidFill>
                <a:cs typeface="Times New Roman" pitchFamily="18" charset="0"/>
              </a:rPr>
              <a:t>®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interaktivní stůl - optické snímání 4 IR kamerami</a:t>
            </a:r>
          </a:p>
          <a:p>
            <a:pPr marL="0" indent="0">
              <a:spcBef>
                <a:spcPts val="300"/>
              </a:spcBef>
              <a:buFont typeface="Wingdings 2" panose="05020102010507070707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 (již není v nabídce)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endParaRPr lang="cs-CZ" sz="2800" b="1" dirty="0"/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/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400" dirty="0"/>
          </a:p>
          <a:p>
            <a:pPr>
              <a:buFont typeface="Wingdings 2" panose="05020102010507070707" pitchFamily="18" charset="2"/>
              <a:buNone/>
              <a:defRPr/>
            </a:pPr>
            <a:br>
              <a:rPr lang="cs-CZ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cs-CZ" sz="2800" b="1" dirty="0"/>
            </a:br>
            <a:endParaRPr lang="cs-CZ" sz="2800" b="1" dirty="0"/>
          </a:p>
        </p:txBody>
      </p:sp>
      <p:pic>
        <p:nvPicPr>
          <p:cNvPr id="29700" name="Picture 11" descr="http://farm4.static.flickr.com/3557/3321165943_b5ebd6fbf8.jpg">
            <a:extLst>
              <a:ext uri="{FF2B5EF4-FFF2-40B4-BE49-F238E27FC236}">
                <a16:creationId xmlns:a16="http://schemas.microsoft.com/office/drawing/2014/main" id="{02C486EC-8710-BAD1-DA88-C4240891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708150"/>
            <a:ext cx="3148012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1">
            <a:extLst>
              <a:ext uri="{FF2B5EF4-FFF2-40B4-BE49-F238E27FC236}">
                <a16:creationId xmlns:a16="http://schemas.microsoft.com/office/drawing/2014/main" id="{59B20861-CA14-68B7-CD89-68104DCB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081463"/>
            <a:ext cx="31480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9702" name="Picture 4" descr="http://creativeimagetech.com/blog/wp-content/uploads/2013/02/New-SMART-Table-442i.jpg">
            <a:hlinkClick r:id="rId5"/>
            <a:extLst>
              <a:ext uri="{FF2B5EF4-FFF2-40B4-BE49-F238E27FC236}">
                <a16:creationId xmlns:a16="http://schemas.microsoft.com/office/drawing/2014/main" id="{68F717A2-4666-A3F6-750B-8BEEA2DD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719513"/>
            <a:ext cx="35131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Obdélník 1">
            <a:extLst>
              <a:ext uri="{FF2B5EF4-FFF2-40B4-BE49-F238E27FC236}">
                <a16:creationId xmlns:a16="http://schemas.microsoft.com/office/drawing/2014/main" id="{F0B2CD2E-83AF-DF66-E6E1-61C5538E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1339850"/>
            <a:ext cx="5359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  <a:cs typeface="Times New Roman" panose="02020603050405020304" pitchFamily="18" charset="0"/>
              </a:rPr>
              <a:t>SMART Table®</a:t>
            </a:r>
            <a:r>
              <a:rPr lang="cs-CZ" altLang="cs-CZ" b="1">
                <a:cs typeface="Times New Roman" panose="02020603050405020304" pitchFamily="18" charset="0"/>
              </a:rPr>
              <a:t> </a:t>
            </a:r>
            <a:r>
              <a:rPr lang="cs-CZ" altLang="cs-CZ" b="1">
                <a:solidFill>
                  <a:srgbClr val="FFFF00"/>
                </a:solidFill>
                <a:cs typeface="Times New Roman" panose="02020603050405020304" pitchFamily="18" charset="0"/>
              </a:rPr>
              <a:t>442i</a:t>
            </a:r>
          </a:p>
          <a:p>
            <a:pPr eaLnBrk="1" hangingPunct="1"/>
            <a:r>
              <a:rPr lang="cs-CZ" altLang="cs-CZ"/>
              <a:t>42″ Full HD 1920 x 1080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/>
              <a:t>interaktivní LCD displej 116 x 73 cm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/>
              <a:t>optické snímání </a:t>
            </a:r>
            <a:r>
              <a:rPr lang="en-US" altLang="cs-CZ"/>
              <a:t>(Digital Vision Touch) </a:t>
            </a:r>
            <a:endParaRPr lang="cs-CZ" altLang="cs-CZ"/>
          </a:p>
          <a:p>
            <a:pPr eaLnBrk="1" hangingPunct="1"/>
            <a:r>
              <a:rPr lang="cs-CZ" altLang="cs-CZ"/>
              <a:t>multidotyk - 40 dotyků + gesta</a:t>
            </a:r>
          </a:p>
          <a:p>
            <a:pPr eaLnBrk="1" hangingPunct="1"/>
            <a:r>
              <a:rPr lang="cs-CZ" altLang="cs-CZ"/>
              <a:t>(cca 181 000 Kč)</a:t>
            </a:r>
          </a:p>
        </p:txBody>
      </p:sp>
      <p:pic>
        <p:nvPicPr>
          <p:cNvPr id="29704" name="Picture 12">
            <a:extLst>
              <a:ext uri="{FF2B5EF4-FFF2-40B4-BE49-F238E27FC236}">
                <a16:creationId xmlns:a16="http://schemas.microsoft.com/office/drawing/2014/main" id="{480B875C-30F1-9A8E-DE5E-DC14F60F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6003925"/>
            <a:ext cx="18478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9E2DD1CC-94C4-4A36-A995-30227A7133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700" y="760413"/>
            <a:ext cx="8886825" cy="6097587"/>
          </a:xfrm>
        </p:spPr>
        <p:txBody>
          <a:bodyPr/>
          <a:lstStyle/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pPr>
              <a:buFont typeface="Wingdings 2" panose="05020102010507070707" pitchFamily="18" charset="2"/>
              <a:buNone/>
            </a:pPr>
            <a:endParaRPr lang="cs-CZ" altLang="cs-CZ" sz="2800"/>
          </a:p>
          <a:p>
            <a:pPr>
              <a:buFont typeface="Wingdings 2" panose="05020102010507070707" pitchFamily="18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 sz="2400"/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sp>
        <p:nvSpPr>
          <p:cNvPr id="30723" name="Obdélník 1">
            <a:extLst>
              <a:ext uri="{FF2B5EF4-FFF2-40B4-BE49-F238E27FC236}">
                <a16:creationId xmlns:a16="http://schemas.microsoft.com/office/drawing/2014/main" id="{F807DA23-07E8-28F6-382D-54507247E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974725"/>
            <a:ext cx="90043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  <a:cs typeface="Times New Roman" panose="02020603050405020304" pitchFamily="18" charset="0"/>
              </a:rPr>
              <a:t>Samsung SUR40 </a:t>
            </a:r>
            <a:r>
              <a:rPr lang="cs-CZ" altLang="cs-CZ">
                <a:solidFill>
                  <a:srgbClr val="FFFF00"/>
                </a:solidFill>
                <a:cs typeface="Times New Roman" panose="02020603050405020304" pitchFamily="18" charset="0"/>
              </a:rPr>
              <a:t>with Microsoft® PixelSense™</a:t>
            </a:r>
          </a:p>
          <a:p>
            <a:pPr eaLnBrk="1" hangingPunct="1"/>
            <a:r>
              <a:rPr lang="cs-CZ" altLang="cs-CZ"/>
              <a:t>40″ Full HD 1920 x 1080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/>
              <a:t>interaktivní LCD displej 100 x 70 cm</a:t>
            </a:r>
          </a:p>
          <a:p>
            <a:pPr eaLnBrk="1" hangingPunct="1"/>
            <a:r>
              <a:rPr lang="cs-CZ" altLang="cs-CZ"/>
              <a:t>technologie snímání </a:t>
            </a:r>
            <a:r>
              <a:rPr lang="cs-CZ" altLang="cs-CZ">
                <a:cs typeface="Times New Roman" panose="02020603050405020304" pitchFamily="18" charset="0"/>
              </a:rPr>
              <a:t>on-cell – optické senzory v pixelech</a:t>
            </a:r>
            <a:endParaRPr lang="cs-CZ" altLang="cs-CZ"/>
          </a:p>
          <a:p>
            <a:pPr eaLnBrk="1" hangingPunct="1"/>
            <a:r>
              <a:rPr lang="cs-CZ" altLang="cs-CZ"/>
              <a:t>multidotyk (50) + gesta, snímání objektů (rozpoznání tvarů, čtení kódů) </a:t>
            </a:r>
          </a:p>
          <a:p>
            <a:pPr eaLnBrk="1" hangingPunct="1"/>
            <a:r>
              <a:rPr lang="cs-CZ" altLang="cs-CZ"/>
              <a:t>(cca 250 000 Kč)</a:t>
            </a:r>
          </a:p>
        </p:txBody>
      </p:sp>
      <p:pic>
        <p:nvPicPr>
          <p:cNvPr id="30724" name="Picture 9">
            <a:extLst>
              <a:ext uri="{FF2B5EF4-FFF2-40B4-BE49-F238E27FC236}">
                <a16:creationId xmlns:a16="http://schemas.microsoft.com/office/drawing/2014/main" id="{E36C4AB7-AF2F-2685-5F29-76D0D91D0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2906713"/>
            <a:ext cx="29718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AutoShape 4" descr="Untitled">
            <a:extLst>
              <a:ext uri="{FF2B5EF4-FFF2-40B4-BE49-F238E27FC236}">
                <a16:creationId xmlns:a16="http://schemas.microsoft.com/office/drawing/2014/main" id="{B54F30C6-3CB5-BF25-43D0-198C95EFCB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6" name="AutoShape 6" descr="Untitled">
            <a:extLst>
              <a:ext uri="{FF2B5EF4-FFF2-40B4-BE49-F238E27FC236}">
                <a16:creationId xmlns:a16="http://schemas.microsoft.com/office/drawing/2014/main" id="{584ED651-815B-D317-159A-0EB356F9C3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0727" name="Picture 8" descr="http://www.hometoys.com/images/upload/images/SUR40%20Exploded%20View.jpg">
            <a:extLst>
              <a:ext uri="{FF2B5EF4-FFF2-40B4-BE49-F238E27FC236}">
                <a16:creationId xmlns:a16="http://schemas.microsoft.com/office/drawing/2014/main" id="{27B5BB48-A84D-B84F-12B5-B0D76E53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24313"/>
            <a:ext cx="45497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http://static.itnews.sk/a501/image/file/2/0038/1SWx.sur40_jpg.jpg">
            <a:hlinkClick r:id="rId5"/>
            <a:extLst>
              <a:ext uri="{FF2B5EF4-FFF2-40B4-BE49-F238E27FC236}">
                <a16:creationId xmlns:a16="http://schemas.microsoft.com/office/drawing/2014/main" id="{9A7AF943-DAAC-A25E-5D69-933C4365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678363"/>
            <a:ext cx="322421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2" descr="http://www.samsung.com/hk_en/consumer-images/product/lfd-series/2012/LH40SFWTGC/XK/features/LH40SFWTGC-XK-164677-0.jpg">
            <a:hlinkClick r:id="rId7"/>
            <a:extLst>
              <a:ext uri="{FF2B5EF4-FFF2-40B4-BE49-F238E27FC236}">
                <a16:creationId xmlns:a16="http://schemas.microsoft.com/office/drawing/2014/main" id="{7948F807-82B6-FB97-D9AB-7103A626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2906713"/>
            <a:ext cx="277653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2">
            <a:extLst>
              <a:ext uri="{FF2B5EF4-FFF2-40B4-BE49-F238E27FC236}">
                <a16:creationId xmlns:a16="http://schemas.microsoft.com/office/drawing/2014/main" id="{CD2732A0-E14F-0CC7-2600-15DD763DE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stolky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31D89DC-5F52-6EB0-C2F9-65B98CD7A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stolky</a:t>
            </a:r>
          </a:p>
        </p:txBody>
      </p:sp>
      <p:sp>
        <p:nvSpPr>
          <p:cNvPr id="31747" name="Obdélník 1">
            <a:extLst>
              <a:ext uri="{FF2B5EF4-FFF2-40B4-BE49-F238E27FC236}">
                <a16:creationId xmlns:a16="http://schemas.microsoft.com/office/drawing/2014/main" id="{74029378-2C46-9DB2-EDD4-5FCC9D68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784225"/>
            <a:ext cx="7508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cs typeface="Times New Roman" panose="02020603050405020304" pitchFamily="18" charset="0"/>
              </a:rPr>
              <a:t>ActivTable  </a:t>
            </a:r>
            <a:r>
              <a:rPr lang="cs-CZ" altLang="cs-CZ">
                <a:solidFill>
                  <a:srgbClr val="FFFF00"/>
                </a:solidFill>
                <a:cs typeface="Times New Roman" panose="02020603050405020304" pitchFamily="18" charset="0"/>
              </a:rPr>
              <a:t>(cca 230 000 Kč)</a:t>
            </a:r>
          </a:p>
          <a:p>
            <a:pPr eaLnBrk="1" hangingPunct="1"/>
            <a:r>
              <a:rPr lang="cs-CZ" altLang="cs-CZ"/>
              <a:t>12 multi-touch / 6 multi-user </a:t>
            </a:r>
          </a:p>
          <a:p>
            <a:pPr eaLnBrk="1" hangingPunct="1"/>
            <a:r>
              <a:rPr lang="en-US" altLang="cs-CZ"/>
              <a:t>46” Full HD LCD </a:t>
            </a:r>
            <a:r>
              <a:rPr lang="cs-CZ" altLang="cs-CZ"/>
              <a:t>dotykový IR display (102 x 57 cm)</a:t>
            </a:r>
          </a:p>
          <a:p>
            <a:pPr eaLnBrk="1" hangingPunct="1"/>
            <a:r>
              <a:rPr lang="cs-CZ" altLang="cs-CZ"/>
              <a:t> </a:t>
            </a:r>
          </a:p>
        </p:txBody>
      </p:sp>
      <p:pic>
        <p:nvPicPr>
          <p:cNvPr id="31748" name="Picture 18">
            <a:extLst>
              <a:ext uri="{FF2B5EF4-FFF2-40B4-BE49-F238E27FC236}">
                <a16:creationId xmlns:a16="http://schemas.microsoft.com/office/drawing/2014/main" id="{F05576A6-BD0A-C1BD-F9E7-22444A50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938213"/>
            <a:ext cx="14287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49" name="Obrázek 1">
            <a:extLst>
              <a:ext uri="{FF2B5EF4-FFF2-40B4-BE49-F238E27FC236}">
                <a16:creationId xmlns:a16="http://schemas.microsoft.com/office/drawing/2014/main" id="{1498003B-F58F-7359-2412-802790BF6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151063"/>
            <a:ext cx="2801938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9" descr="ActivTable numeracy">
            <a:extLst>
              <a:ext uri="{FF2B5EF4-FFF2-40B4-BE49-F238E27FC236}">
                <a16:creationId xmlns:a16="http://schemas.microsoft.com/office/drawing/2014/main" id="{6F3E0D21-0B07-A82E-B79B-B7AD8735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2151063"/>
            <a:ext cx="30876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Obdélník 2">
            <a:extLst>
              <a:ext uri="{FF2B5EF4-FFF2-40B4-BE49-F238E27FC236}">
                <a16:creationId xmlns:a16="http://schemas.microsoft.com/office/drawing/2014/main" id="{EF212DBF-87AA-9C11-E247-5082847B8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4200525"/>
            <a:ext cx="199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FFFF00"/>
                </a:solidFill>
                <a:cs typeface="Times New Roman" panose="02020603050405020304" pitchFamily="18" charset="0"/>
              </a:rPr>
              <a:t>a mnohé další</a:t>
            </a:r>
            <a:endParaRPr lang="cs-CZ" altLang="cs-CZ"/>
          </a:p>
        </p:txBody>
      </p:sp>
      <p:pic>
        <p:nvPicPr>
          <p:cNvPr id="31752" name="Obrázek 5">
            <a:extLst>
              <a:ext uri="{FF2B5EF4-FFF2-40B4-BE49-F238E27FC236}">
                <a16:creationId xmlns:a16="http://schemas.microsoft.com/office/drawing/2014/main" id="{E1619A8F-4B87-1D67-8B6B-675D966ED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706938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Obrázek 7">
            <a:extLst>
              <a:ext uri="{FF2B5EF4-FFF2-40B4-BE49-F238E27FC236}">
                <a16:creationId xmlns:a16="http://schemas.microsoft.com/office/drawing/2014/main" id="{F1596A80-53E2-3517-E6D1-2412463B0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4343400"/>
            <a:ext cx="30876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Obrázek 14">
            <a:extLst>
              <a:ext uri="{FF2B5EF4-FFF2-40B4-BE49-F238E27FC236}">
                <a16:creationId xmlns:a16="http://schemas.microsoft.com/office/drawing/2014/main" id="{644D8C1E-8593-4714-F4B2-0F45E0C95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4343400"/>
            <a:ext cx="31892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70D68B5-157A-63AD-8CDD-F5BAF01D4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032875" cy="784225"/>
          </a:xfrm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odporová (rezistivní) technologie</a:t>
            </a:r>
            <a:endParaRPr lang="cs-CZ" altLang="cs-CZ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C5236F7-7B64-12A5-2441-17580DDE8B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1001713"/>
            <a:ext cx="8701087" cy="58674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např. SMART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řady 300, 400, 600, 800</a:t>
            </a:r>
            <a:endParaRPr lang="cs-CZ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PolyVision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WTL  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br>
              <a:rPr lang="cs-CZ" sz="2400" dirty="0">
                <a:latin typeface="Times New Roman" pitchFamily="18" charset="0"/>
                <a:cs typeface="Times New Roman" pitchFamily="18" charset="0"/>
              </a:rPr>
            </a:br>
            <a:br>
              <a:rPr lang="cs-CZ" sz="2400" dirty="0"/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www.interactivewhiteboard.net.au/dl/Newsletter/Issue3/graphics/sb680Kids.jpg">
            <a:extLst>
              <a:ext uri="{FF2B5EF4-FFF2-40B4-BE49-F238E27FC236}">
                <a16:creationId xmlns:a16="http://schemas.microsoft.com/office/drawing/2014/main" id="{0BF1A488-3883-DD2E-EF3B-1807AD5E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3968750"/>
            <a:ext cx="3714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http://www.lincoln.edu/imc/smartboard.jpg">
            <a:extLst>
              <a:ext uri="{FF2B5EF4-FFF2-40B4-BE49-F238E27FC236}">
                <a16:creationId xmlns:a16="http://schemas.microsoft.com/office/drawing/2014/main" id="{5DC594DC-E96D-DE94-EB75-B13A913F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070100"/>
            <a:ext cx="21209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>
            <a:extLst>
              <a:ext uri="{FF2B5EF4-FFF2-40B4-BE49-F238E27FC236}">
                <a16:creationId xmlns:a16="http://schemas.microsoft.com/office/drawing/2014/main" id="{025939D2-6F98-65A0-5E23-CC8BFBB8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3060700"/>
            <a:ext cx="1828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7" name="Picture 10" descr="http://www.electronicwhiteboardswarehouse.com/images/logo_polyvision.jpg">
            <a:extLst>
              <a:ext uri="{FF2B5EF4-FFF2-40B4-BE49-F238E27FC236}">
                <a16:creationId xmlns:a16="http://schemas.microsoft.com/office/drawing/2014/main" id="{2C6B55E1-98E7-ACA6-0DC0-3DE1A3AE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2043113"/>
            <a:ext cx="2371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>
            <a:extLst>
              <a:ext uri="{FF2B5EF4-FFF2-40B4-BE49-F238E27FC236}">
                <a16:creationId xmlns:a16="http://schemas.microsoft.com/office/drawing/2014/main" id="{3EF9BB06-52DA-A1C8-D07B-FFDFE1BC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844800"/>
            <a:ext cx="29114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9" name="Picture 11" descr="http://www.avitech.ro/uploads/noutati/images/image_69.jpg">
            <a:extLst>
              <a:ext uri="{FF2B5EF4-FFF2-40B4-BE49-F238E27FC236}">
                <a16:creationId xmlns:a16="http://schemas.microsoft.com/office/drawing/2014/main" id="{F3932156-A412-AACA-5715-475F8A83A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2052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9713C612-DCF9-7F96-C9B9-B09C921D5B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138" y="825500"/>
            <a:ext cx="8701087" cy="5751513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MAGIC BOX 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200 x 125 cm (interaktivní projektor)</a:t>
            </a: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Promítání na podlahu nebo podložku - 2 dotyková pera – 109 tis. Kč</a:t>
            </a:r>
          </a:p>
        </p:txBody>
      </p:sp>
      <p:pic>
        <p:nvPicPr>
          <p:cNvPr id="32771" name="Picture 8" descr="http://www.magbox.cz/images/html/MAGICBOX_ENG_2013_horni_750_1.jpg">
            <a:extLst>
              <a:ext uri="{FF2B5EF4-FFF2-40B4-BE49-F238E27FC236}">
                <a16:creationId xmlns:a16="http://schemas.microsoft.com/office/drawing/2014/main" id="{7B88D96D-E405-654E-3974-B1CA07AF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57388"/>
            <a:ext cx="570706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1">
            <a:extLst>
              <a:ext uri="{FF2B5EF4-FFF2-40B4-BE49-F238E27FC236}">
                <a16:creationId xmlns:a16="http://schemas.microsoft.com/office/drawing/2014/main" id="{933E910A-E26D-4676-8CF5-AD6A96132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4443413"/>
            <a:ext cx="280511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2">
            <a:extLst>
              <a:ext uri="{FF2B5EF4-FFF2-40B4-BE49-F238E27FC236}">
                <a16:creationId xmlns:a16="http://schemas.microsoft.com/office/drawing/2014/main" id="{64070B92-2EB2-276C-2ABA-ED0BB2CA6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Interaktivní koberec (podlaha)</a:t>
            </a:r>
          </a:p>
        </p:txBody>
      </p:sp>
      <p:pic>
        <p:nvPicPr>
          <p:cNvPr id="32774" name="Obrázek 2">
            <a:extLst>
              <a:ext uri="{FF2B5EF4-FFF2-40B4-BE49-F238E27FC236}">
                <a16:creationId xmlns:a16="http://schemas.microsoft.com/office/drawing/2014/main" id="{AAE8ADB0-3AF5-3522-812A-81EE80941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244975"/>
            <a:ext cx="23336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5708601-9149-3C89-54E4-9C5CD8DEC7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638" y="0"/>
            <a:ext cx="8421687" cy="784225"/>
          </a:xfrm>
        </p:spPr>
        <p:txBody>
          <a:bodyPr/>
          <a:lstStyle/>
          <a:p>
            <a:pPr algn="ctr"/>
            <a:endParaRPr lang="cs-CZ" altLang="cs-CZ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DCBACFA-1012-D3CF-0E11-9623A6D13D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638" y="771525"/>
            <a:ext cx="8886825" cy="6097588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Slate - AirLiner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bezdrátový interaktivní tablet  (11 000 Kč)</a:t>
            </a:r>
          </a:p>
          <a:p>
            <a:pPr>
              <a:spcBef>
                <a:spcPts val="300"/>
              </a:spcBef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dokumentová kamera - vizualizér (28 000 Kč)</a:t>
            </a:r>
          </a:p>
          <a:p>
            <a:pPr>
              <a:spcBef>
                <a:spcPts val="300"/>
              </a:spcBef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SENTEO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Response PE, XE, LE, VE (pro 32 až 40 000)</a:t>
            </a:r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endParaRPr lang="cs-CZ" altLang="cs-CZ" sz="2800" b="1"/>
          </a:p>
          <a:p>
            <a:pPr>
              <a:buFont typeface="Wingdings 2" panose="05020102010507070707" pitchFamily="18" charset="2"/>
              <a:buNone/>
            </a:pPr>
            <a:endParaRPr lang="cs-CZ" altLang="cs-CZ" sz="2800"/>
          </a:p>
          <a:p>
            <a:pPr>
              <a:buFont typeface="Wingdings 2" panose="05020102010507070707" pitchFamily="18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cs-CZ" altLang="cs-CZ" sz="2400"/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endParaRPr lang="cs-CZ" altLang="cs-CZ" sz="2800" b="1"/>
          </a:p>
        </p:txBody>
      </p:sp>
      <p:pic>
        <p:nvPicPr>
          <p:cNvPr id="33796" name="Picture 12">
            <a:extLst>
              <a:ext uri="{FF2B5EF4-FFF2-40B4-BE49-F238E27FC236}">
                <a16:creationId xmlns:a16="http://schemas.microsoft.com/office/drawing/2014/main" id="{70C99399-0E49-588D-2A6A-4A8525DF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66688"/>
            <a:ext cx="23209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3797" name="Picture 7" descr="http://t3.gstatic.com/images?q=tbn:ANd9GcQOrqD7x7y4OryZrmO_Is2EoZq4sDUNdGoO7mcRCeNL5OLeZSUZeA">
            <a:extLst>
              <a:ext uri="{FF2B5EF4-FFF2-40B4-BE49-F238E27FC236}">
                <a16:creationId xmlns:a16="http://schemas.microsoft.com/office/drawing/2014/main" id="{07BE9DDE-E2D5-E9D5-E46D-E21DCF2E0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2151063"/>
            <a:ext cx="27670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http://www.awebguy.com/uploads/smart-slate.jpg">
            <a:extLst>
              <a:ext uri="{FF2B5EF4-FFF2-40B4-BE49-F238E27FC236}">
                <a16:creationId xmlns:a16="http://schemas.microsoft.com/office/drawing/2014/main" id="{F5785F4A-07D3-3127-0373-4B8E93E5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59000"/>
            <a:ext cx="2940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2" descr="http://www.2hheran.cz/fotocache/bigorig/doccam.jpg">
            <a:extLst>
              <a:ext uri="{FF2B5EF4-FFF2-40B4-BE49-F238E27FC236}">
                <a16:creationId xmlns:a16="http://schemas.microsoft.com/office/drawing/2014/main" id="{4B01A479-6E75-D21F-E768-127EBE90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5000625"/>
            <a:ext cx="22256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http://smartboard.sk/media/images/Dgj-f840-146681.jpg">
            <a:extLst>
              <a:ext uri="{FF2B5EF4-FFF2-40B4-BE49-F238E27FC236}">
                <a16:creationId xmlns:a16="http://schemas.microsoft.com/office/drawing/2014/main" id="{B75F399E-7864-FEF8-E351-8B5961A6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491038"/>
            <a:ext cx="281305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 descr="http://www.chytretabule.cz/upload/Modern%C3%AD%20v%C3%BDuka/senteo-system.jpg">
            <a:hlinkClick r:id="rId8"/>
            <a:extLst>
              <a:ext uri="{FF2B5EF4-FFF2-40B4-BE49-F238E27FC236}">
                <a16:creationId xmlns:a16="http://schemas.microsoft.com/office/drawing/2014/main" id="{2FC7075D-474B-3CC0-F058-915AB713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2151063"/>
            <a:ext cx="19224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Obrázek 3">
            <a:extLst>
              <a:ext uri="{FF2B5EF4-FFF2-40B4-BE49-F238E27FC236}">
                <a16:creationId xmlns:a16="http://schemas.microsoft.com/office/drawing/2014/main" id="{2A8DFE73-9873-74E2-3990-0826A83B00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4484688"/>
            <a:ext cx="2525713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2" descr="SMART+SDC%2D450">
            <a:extLst>
              <a:ext uri="{FF2B5EF4-FFF2-40B4-BE49-F238E27FC236}">
                <a16:creationId xmlns:a16="http://schemas.microsoft.com/office/drawing/2014/main" id="{D3B000BC-F6C4-8570-71C4-8ED749607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519613"/>
            <a:ext cx="19319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374101CF-1328-F517-CACC-1B7C5881B3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25" y="800100"/>
            <a:ext cx="8977313" cy="5903913"/>
          </a:xfrm>
        </p:spPr>
        <p:txBody>
          <a:bodyPr/>
          <a:lstStyle/>
          <a:p>
            <a:pPr marL="355600" indent="-355600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ActivSlate</a:t>
            </a: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– bezdrátový tablet – 8000 Kč</a:t>
            </a:r>
          </a:p>
          <a:p>
            <a:pPr marL="355600" indent="-355600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ActivTablet</a:t>
            </a: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– USB</a:t>
            </a: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tablet  – 2 700 Kč</a:t>
            </a:r>
          </a:p>
          <a:p>
            <a:pPr marL="355600" indent="-355600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ActivEngage, ActiVote a ActivExpression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 16 / 32 – 30 / 90 tis. Kč</a:t>
            </a:r>
          </a:p>
          <a:p>
            <a:pPr marL="355600" indent="-355600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ActiView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20 - 28 tis. Kč</a:t>
            </a:r>
          </a:p>
          <a:p>
            <a:pPr marL="355600" indent="-355600">
              <a:spcBef>
                <a:spcPct val="0"/>
              </a:spcBef>
              <a:buFont typeface="Wingdings 2" panose="05020102010507070707" pitchFamily="18" charset="2"/>
              <a:buNone/>
            </a:pPr>
            <a:br>
              <a:rPr lang="cs-CZ" altLang="cs-CZ" sz="2400"/>
            </a:b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11" descr="http://static.avinteractive.co.uk/wp-content/uploads/2012/01/activengage-mobile.jpg">
            <a:extLst>
              <a:ext uri="{FF2B5EF4-FFF2-40B4-BE49-F238E27FC236}">
                <a16:creationId xmlns:a16="http://schemas.microsoft.com/office/drawing/2014/main" id="{EBB34A38-0CBA-7385-0AB9-C44A0DD3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2390775"/>
            <a:ext cx="29464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8">
            <a:extLst>
              <a:ext uri="{FF2B5EF4-FFF2-40B4-BE49-F238E27FC236}">
                <a16:creationId xmlns:a16="http://schemas.microsoft.com/office/drawing/2014/main" id="{A0E23964-2572-1744-2E4D-D075BD81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0163"/>
            <a:ext cx="181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4821" name="Picture 17" descr="http://www.evolvecairns.com.au/images/db-images/uploads5u118e.png">
            <a:extLst>
              <a:ext uri="{FF2B5EF4-FFF2-40B4-BE49-F238E27FC236}">
                <a16:creationId xmlns:a16="http://schemas.microsoft.com/office/drawing/2014/main" id="{928CF2E0-D4D8-C537-399E-78DB333D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2390775"/>
            <a:ext cx="2360613" cy="23606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5">
            <a:extLst>
              <a:ext uri="{FF2B5EF4-FFF2-40B4-BE49-F238E27FC236}">
                <a16:creationId xmlns:a16="http://schemas.microsoft.com/office/drawing/2014/main" id="{058DD241-97D3-A5DB-4879-EDDAF49F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3978275"/>
            <a:ext cx="11588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>
            <a:extLst>
              <a:ext uri="{FF2B5EF4-FFF2-40B4-BE49-F238E27FC236}">
                <a16:creationId xmlns:a16="http://schemas.microsoft.com/office/drawing/2014/main" id="{0126B493-808A-486E-62C9-0EA91A656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90775"/>
            <a:ext cx="2817812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4824" name="Picture 8" descr="http://www.interaktivniucebny.cz/images/original/activtablet-web.jpg">
            <a:extLst>
              <a:ext uri="{FF2B5EF4-FFF2-40B4-BE49-F238E27FC236}">
                <a16:creationId xmlns:a16="http://schemas.microsoft.com/office/drawing/2014/main" id="{0E058B89-88E3-16B3-9AC5-CB6830A4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3951288"/>
            <a:ext cx="28178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4" descr="http://www.google.cz/url?source=imglanding&amp;ct=img&amp;q=http://files.activniuceni.webnode.cz/200000118-1d3c01e361/ActivExpression_v2_big.jpg&amp;sa=X&amp;ei=2s6kUKS9LofZ4QSvpIDgAw&amp;ved=0CAwQ8wc4Dw&amp;usg=AFQjCNEcKblYKvdo8IKJnxownPH59m509Q">
            <a:extLst>
              <a:ext uri="{FF2B5EF4-FFF2-40B4-BE49-F238E27FC236}">
                <a16:creationId xmlns:a16="http://schemas.microsoft.com/office/drawing/2014/main" id="{32283504-408D-4A36-6D0D-FDCC40FE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4719638"/>
            <a:ext cx="213995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>
            <a:extLst>
              <a:ext uri="{FF2B5EF4-FFF2-40B4-BE49-F238E27FC236}">
                <a16:creationId xmlns:a16="http://schemas.microsoft.com/office/drawing/2014/main" id="{AEEED0D1-9802-7309-A616-C08B496D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4476750"/>
            <a:ext cx="15716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Obdélník 3">
            <a:extLst>
              <a:ext uri="{FF2B5EF4-FFF2-40B4-BE49-F238E27FC236}">
                <a16:creationId xmlns:a16="http://schemas.microsoft.com/office/drawing/2014/main" id="{A0027ED9-42A9-6863-CD83-E4602501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613" y="4129088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828" name="Picture 16">
            <a:extLst>
              <a:ext uri="{FF2B5EF4-FFF2-40B4-BE49-F238E27FC236}">
                <a16:creationId xmlns:a16="http://schemas.microsoft.com/office/drawing/2014/main" id="{CA643548-CE43-A35E-A7B4-4E7784C0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4476750"/>
            <a:ext cx="108267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8816472-FADC-7506-8D37-0908E57C7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Parametry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9E94B1B-EB89-E573-D34E-D4CA672F7A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842963"/>
            <a:ext cx="8647113" cy="601503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Způsob ovládání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stylus (pero) nebo ukazatel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InterWrite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PolyVision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Clasus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StarBoard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eBeam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ONfinity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aj.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prst + pero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- SMART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Hitachi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StarBoard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Trio,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Triumph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® TOUCH,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Interactive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LCD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Touch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Screen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aj.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Práce více uživatelů současně</a:t>
            </a: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žáci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SMART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DT,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PRO,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InterWrite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žáci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Hitachi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StarBoard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Trio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dotyky nebo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multidotyk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SMART Table, 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aj. 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Bezdrátový tablet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všichni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Interaktivní monitor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prakticky všichni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Vizualizér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prakticky všichni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Zpětnovazební systém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prakticky všichni</a:t>
            </a:r>
          </a:p>
        </p:txBody>
      </p:sp>
      <p:pic>
        <p:nvPicPr>
          <p:cNvPr id="35844" name="Picture 2" descr="http://g.idnes.cz/u/free.gif">
            <a:extLst>
              <a:ext uri="{FF2B5EF4-FFF2-40B4-BE49-F238E27FC236}">
                <a16:creationId xmlns:a16="http://schemas.microsoft.com/office/drawing/2014/main" id="{7B054AE7-556D-ABD7-27DC-5C9A4F08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g.idnes.cz/u/free.gif">
            <a:extLst>
              <a:ext uri="{FF2B5EF4-FFF2-40B4-BE49-F238E27FC236}">
                <a16:creationId xmlns:a16="http://schemas.microsoft.com/office/drawing/2014/main" id="{87B56A83-6D5F-100D-AD11-61EFBCBF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13B9884-D132-E5E9-35AF-C68943FB4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Parametry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C38A896-30CB-AEAF-03EC-DDB729C1B7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5275" y="731838"/>
            <a:ext cx="8647113" cy="5791200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Velikost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klasický formát - poměru stran 4:3 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širokoúhlý formát 16 : 10,  resp. 16 : 9</a:t>
            </a:r>
          </a:p>
          <a:p>
            <a:pPr marL="273050" lvl="1" indent="-273050">
              <a:spcBef>
                <a:spcPts val="18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Polyfunkční využití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sklokeramický povrch (popisovače) 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magnetický povrch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spojení s libovolnou tabulí</a:t>
            </a:r>
          </a:p>
          <a:p>
            <a:pPr marL="514350" indent="-514350">
              <a:spcBef>
                <a:spcPts val="1800"/>
              </a:spcBef>
              <a:buFont typeface="Wingdings 2" panose="05020102010507070707" pitchFamily="18" charset="2"/>
              <a:buNone/>
              <a:defRPr/>
            </a:pPr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Způsob instalace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pevná instalace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posuvná instalace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sz="2600" dirty="0">
                <a:latin typeface="Times New Roman" pitchFamily="18" charset="0"/>
                <a:cs typeface="Times New Roman" pitchFamily="18" charset="0"/>
              </a:rPr>
              <a:t>mobilní systémy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2" descr="http://g.idnes.cz/u/free.gif">
            <a:extLst>
              <a:ext uri="{FF2B5EF4-FFF2-40B4-BE49-F238E27FC236}">
                <a16:creationId xmlns:a16="http://schemas.microsoft.com/office/drawing/2014/main" id="{561D46D6-7C20-5B63-25AF-75B9FE23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g.idnes.cz/u/free.gif">
            <a:extLst>
              <a:ext uri="{FF2B5EF4-FFF2-40B4-BE49-F238E27FC236}">
                <a16:creationId xmlns:a16="http://schemas.microsoft.com/office/drawing/2014/main" id="{3CEE0387-C70A-87D3-A1B7-CD65EAB4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>
            <a:extLst>
              <a:ext uri="{FF2B5EF4-FFF2-40B4-BE49-F238E27FC236}">
                <a16:creationId xmlns:a16="http://schemas.microsoft.com/office/drawing/2014/main" id="{C1AED01C-3BFA-2A47-3C4C-4B499821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23825"/>
            <a:ext cx="2105025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>
            <a:extLst>
              <a:ext uri="{FF2B5EF4-FFF2-40B4-BE49-F238E27FC236}">
                <a16:creationId xmlns:a16="http://schemas.microsoft.com/office/drawing/2014/main" id="{DC6CD058-5771-C195-3C67-97643E55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27438"/>
            <a:ext cx="24495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>
            <a:extLst>
              <a:ext uri="{FF2B5EF4-FFF2-40B4-BE49-F238E27FC236}">
                <a16:creationId xmlns:a16="http://schemas.microsoft.com/office/drawing/2014/main" id="{807405ED-11C2-2224-B95B-0E3F3AE5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335463"/>
            <a:ext cx="2573337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FE9B158-B05E-AA7C-90DB-3AC143E23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Parametry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27D437-A4C6-BEF4-E285-9D4DB75D8D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766175" cy="5792787"/>
          </a:xfrm>
        </p:spPr>
        <p:txBody>
          <a:bodyPr/>
          <a:lstStyle/>
          <a:p>
            <a:pPr marL="273050" lvl="1" indent="-273050">
              <a:buClr>
                <a:srgbClr val="0BD0D9"/>
              </a:buClr>
              <a:buSzPct val="95000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endParaRPr lang="cs-CZ" sz="2800" dirty="0">
              <a:latin typeface="Times New Roman" pitchFamily="18" charset="0"/>
              <a:cs typeface="Times New Roman" pitchFamily="18" charset="0"/>
            </a:endParaRPr>
          </a:p>
          <a:p>
            <a:pPr marL="273050" lvl="1" indent="-273050"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Způsob projekce 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mobilní projektor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stabilní projektor klasický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stabilní projektor s ultrakrátkou ohniskovou vzdáleností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interaktivní projektor nebo běžný doplněný detekční jednotkou 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zadní projekce na matnici</a:t>
            </a:r>
          </a:p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bez projekce (dotyková LCD plocha)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2" descr="http://g.idnes.cz/u/free.gif">
            <a:extLst>
              <a:ext uri="{FF2B5EF4-FFF2-40B4-BE49-F238E27FC236}">
                <a16:creationId xmlns:a16="http://schemas.microsoft.com/office/drawing/2014/main" id="{57CC1121-1423-61A9-2DF4-A267265A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g.idnes.cz/u/free.gif">
            <a:extLst>
              <a:ext uri="{FF2B5EF4-FFF2-40B4-BE49-F238E27FC236}">
                <a16:creationId xmlns:a16="http://schemas.microsoft.com/office/drawing/2014/main" id="{DB1C5E0F-C6DF-09DB-72F5-766B9CFFF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http://www.atlantic-marketing.com/products/starboard_rearprojection.jpg">
            <a:hlinkClick r:id="rId4"/>
            <a:extLst>
              <a:ext uri="{FF2B5EF4-FFF2-40B4-BE49-F238E27FC236}">
                <a16:creationId xmlns:a16="http://schemas.microsoft.com/office/drawing/2014/main" id="{D5272981-E362-0752-578A-7371B488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103313"/>
            <a:ext cx="32512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1" descr="http://www.scoiliosaf.ie/images/interactive_whiteboard-709419.gif">
            <a:extLst>
              <a:ext uri="{FF2B5EF4-FFF2-40B4-BE49-F238E27FC236}">
                <a16:creationId xmlns:a16="http://schemas.microsoft.com/office/drawing/2014/main" id="{F32EE0AF-26DF-524F-039C-52CF8FA3D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1201738"/>
            <a:ext cx="254793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9">
            <a:extLst>
              <a:ext uri="{FF2B5EF4-FFF2-40B4-BE49-F238E27FC236}">
                <a16:creationId xmlns:a16="http://schemas.microsoft.com/office/drawing/2014/main" id="{9104A606-CD25-07E5-1DDB-3562D961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333500"/>
            <a:ext cx="30559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31A1531-3583-723A-BB2D-EA87F9292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Parametry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641DFDE-EDFE-92BD-053A-3C5E8C6380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514350" indent="-514350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Další hlediska</a:t>
            </a:r>
          </a:p>
          <a:p>
            <a:pPr marL="514350" indent="-514350">
              <a:defRPr/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Software</a:t>
            </a:r>
          </a:p>
          <a:p>
            <a:pPr marL="514350" indent="-514350">
              <a:defRPr/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Učebnice (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800" dirty="0" err="1">
                <a:latin typeface="Times New Roman" pitchFamily="18" charset="0"/>
                <a:cs typeface="Times New Roman" pitchFamily="18" charset="0"/>
              </a:rPr>
              <a:t>Fraus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defRPr/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Školení</a:t>
            </a:r>
          </a:p>
          <a:p>
            <a:pPr marL="514350" indent="-514350">
              <a:defRPr/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Cena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2" descr="http://g.idnes.cz/u/free.gif">
            <a:extLst>
              <a:ext uri="{FF2B5EF4-FFF2-40B4-BE49-F238E27FC236}">
                <a16:creationId xmlns:a16="http://schemas.microsoft.com/office/drawing/2014/main" id="{FF6984B5-2EAC-ED33-ABAA-8FE29202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ttp://g.idnes.cz/u/free.gif">
            <a:extLst>
              <a:ext uri="{FF2B5EF4-FFF2-40B4-BE49-F238E27FC236}">
                <a16:creationId xmlns:a16="http://schemas.microsoft.com/office/drawing/2014/main" id="{9C030EF3-CB56-221E-B4A8-42492994C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>
            <a:extLst>
              <a:ext uri="{FF2B5EF4-FFF2-40B4-BE49-F238E27FC236}">
                <a16:creationId xmlns:a16="http://schemas.microsoft.com/office/drawing/2014/main" id="{EC14AE61-BE08-FBDF-97A6-09010B5A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678113"/>
            <a:ext cx="6043612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613BAEE-3AE7-0419-B318-DCF27B2E9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Didaktická specifika  </a:t>
            </a:r>
            <a:r>
              <a:rPr lang="cs-CZ" sz="3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E3A8D6F-6D5E-42C1-0666-486FBEBAEF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995363"/>
            <a:ext cx="8647113" cy="5862637"/>
          </a:xfrm>
        </p:spPr>
        <p:txBody>
          <a:bodyPr/>
          <a:lstStyle/>
          <a:p>
            <a:pPr marL="0" indent="0"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Interaktivní tabule jako 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sjednocující element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celé výukové skupiny, který může podpořit 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aktivní zapojení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sociální participaci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smysluplné aktivity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při učení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výuku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zatraktivnit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nabídnout žákům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zábavnější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formu výuky,     a tím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zvýšit jejich motivaci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 k učení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podporovat tvůrčí atmosféru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ve třídě a podněcovat k vyjádření vlastních názorů a myšlenek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zapojit do procesu výuky samotné děti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 a podporovat jejich participaci - již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nemají být jen pasivními posluchači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, ale mají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spoluvytvářet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 výuku a aktivně se zapojovat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podporovat konstruktivní prvky výuky 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vytvářet pocit zodpovědnosti za společný úkol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pracovat se zpětnou vazbou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br>
              <a:rPr lang="cs-CZ" sz="2800" dirty="0"/>
            </a:br>
            <a:endParaRPr lang="cs-CZ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j-lt"/>
            </a:endParaRPr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2" descr="http://g.idnes.cz/u/free.gif">
            <a:extLst>
              <a:ext uri="{FF2B5EF4-FFF2-40B4-BE49-F238E27FC236}">
                <a16:creationId xmlns:a16="http://schemas.microsoft.com/office/drawing/2014/main" id="{818C95A9-5851-C301-183F-FE20E1305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g.idnes.cz/u/free.gif">
            <a:extLst>
              <a:ext uri="{FF2B5EF4-FFF2-40B4-BE49-F238E27FC236}">
                <a16:creationId xmlns:a16="http://schemas.microsoft.com/office/drawing/2014/main" id="{D88967D1-EE0B-641B-57D5-B352190A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65A966A-E38B-8A40-4868-64696F68B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Didaktická specifika  </a:t>
            </a:r>
            <a:r>
              <a:rPr lang="cs-CZ" sz="3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minus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8B9A528-B788-9D2E-0D45-7E402AFC1F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168400"/>
            <a:ext cx="8647113" cy="56896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Technika přetlačila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rozumné využití i tohoto média</a:t>
            </a:r>
          </a:p>
          <a:p>
            <a:pPr>
              <a:spcAft>
                <a:spcPts val="600"/>
              </a:spcAft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Sofistikovanost nového prostředku žáky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spíše rozptyluje</a:t>
            </a:r>
          </a:p>
          <a:p>
            <a:pPr>
              <a:spcAft>
                <a:spcPts val="600"/>
              </a:spcAft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Tempo práce některých tříd klesá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 souvislosti s tím, jak se učitelé snaží umožnit práci s tabulí každému žáku ve třídě</a:t>
            </a:r>
          </a:p>
          <a:p>
            <a:pPr>
              <a:spcAft>
                <a:spcPts val="600"/>
              </a:spcAft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Motivační efekty se ukázaly být spíše krátkodobými </a:t>
            </a:r>
          </a:p>
          <a:p>
            <a:pPr>
              <a:spcAft>
                <a:spcPts val="600"/>
              </a:spcAft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Zařízení může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zahrnout žáky daleko větším množstvím informací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 a aktivit než klasické výukové prostředky, což           u některých žáku vyústilo v přetížení, zatímco jiní byli odsouzeni do „role pasivních diváků“</a:t>
            </a:r>
          </a:p>
          <a:p>
            <a:pPr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Omezuje se psaný projev obvyklý v případě klasické tabule (žáci často jen klikají na tlačítka)</a:t>
            </a:r>
          </a:p>
          <a:p>
            <a:pPr>
              <a:spcAft>
                <a:spcPts val="600"/>
              </a:spcAft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Učitelé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nejsou odborníky v tvorbě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výukových materiálů</a:t>
            </a:r>
          </a:p>
          <a:p>
            <a:pPr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j-lt"/>
            </a:endParaRPr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2" descr="http://g.idnes.cz/u/free.gif">
            <a:extLst>
              <a:ext uri="{FF2B5EF4-FFF2-40B4-BE49-F238E27FC236}">
                <a16:creationId xmlns:a16="http://schemas.microsoft.com/office/drawing/2014/main" id="{CA910A7F-F5DA-04DC-1FCF-D22F51E3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http://g.idnes.cz/u/free.gif">
            <a:extLst>
              <a:ext uri="{FF2B5EF4-FFF2-40B4-BE49-F238E27FC236}">
                <a16:creationId xmlns:a16="http://schemas.microsoft.com/office/drawing/2014/main" id="{D07A917E-664A-4B2D-B1D0-2E0193E5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3158066-718C-05B6-2252-D177160D9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Didaktická specifika </a:t>
            </a:r>
            <a:r>
              <a:rPr lang="cs-CZ" sz="3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výzkum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B62A3C9-A945-4701-6B9B-8860C14AB9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647113" cy="5792787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Učitelé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spíše než na obsah výuky a její výstupy se zaměřovali na využití všech možností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, které nová technologie poskytuje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Často jsou tabule používány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pouze jako projekční plátno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Adjektivum interaktivní totiž nepochází od způsobu vedení výuky, ale od reakcí systému na ovládání obsluhy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Interaktivita je spíše reklamním sloganem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vymezujícím novou technologii v kontrastu k tradiční tabuli nebo projekci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Výuka s interaktivní tabulí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může, ale nemusí být pro žáky skutečně interaktivní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Záleží na didaktických dovednostech učitele  a je pouze na něm, do jaké míry umožní zapojení studentů do práce s ní,       a do jaké míry bude výuka skutečně interaktivní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cs-CZ" sz="25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j-lt"/>
            </a:endParaRPr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2" descr="http://g.idnes.cz/u/free.gif">
            <a:extLst>
              <a:ext uri="{FF2B5EF4-FFF2-40B4-BE49-F238E27FC236}">
                <a16:creationId xmlns:a16="http://schemas.microsoft.com/office/drawing/2014/main" id="{5816BD97-899D-FF1B-0162-615EBE46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http://g.idnes.cz/u/free.gif">
            <a:extLst>
              <a:ext uri="{FF2B5EF4-FFF2-40B4-BE49-F238E27FC236}">
                <a16:creationId xmlns:a16="http://schemas.microsoft.com/office/drawing/2014/main" id="{E34CE7C5-1E19-8EC5-F05A-2F0F36CD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28FF3F75-04EF-F21C-A78B-E19A246FAB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925" y="1042988"/>
            <a:ext cx="8850313" cy="5826125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Board 300, 400, 600, 800  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(již nejsou v nabídce)</a:t>
            </a:r>
            <a:endParaRPr lang="cs-CZ" alt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SB 640 (4:3) 140 x 106 cm  … až SB 690 (16:9) 218 x 126 cm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Chytrý dotyk = rozpozná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popisovač, prst a dlaň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k mazání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Některé typy podporují též multidotyk při ovládání jedním žákem</a:t>
            </a:r>
          </a:p>
          <a:p>
            <a:pPr>
              <a:spcBef>
                <a:spcPct val="0"/>
              </a:spcBef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Provedení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pevné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posuvné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mobilní</a:t>
            </a:r>
          </a:p>
          <a:p>
            <a:pPr>
              <a:buFont typeface="Wingdings 2" panose="05020102010507070707" pitchFamily="18" charset="2"/>
              <a:buNone/>
            </a:pPr>
            <a:endParaRPr lang="cs-CZ" altLang="cs-CZ" sz="2400"/>
          </a:p>
          <a:p>
            <a:pPr>
              <a:buFont typeface="Wingdings 2" panose="05020102010507070707" pitchFamily="18" charset="2"/>
              <a:buNone/>
            </a:pPr>
            <a:b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altLang="cs-CZ" sz="2800" b="1"/>
            </a:br>
            <a:r>
              <a:rPr lang="cs-CZ" altLang="cs-CZ" sz="2800" b="1"/>
              <a:t>p</a:t>
            </a:r>
          </a:p>
        </p:txBody>
      </p:sp>
      <p:pic>
        <p:nvPicPr>
          <p:cNvPr id="6147" name="Picture 5" descr="SB680">
            <a:extLst>
              <a:ext uri="{FF2B5EF4-FFF2-40B4-BE49-F238E27FC236}">
                <a16:creationId xmlns:a16="http://schemas.microsoft.com/office/drawing/2014/main" id="{627F24BF-FF09-9937-BC52-39B63C24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011488"/>
            <a:ext cx="444023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Skupina 2">
            <a:extLst>
              <a:ext uri="{FF2B5EF4-FFF2-40B4-BE49-F238E27FC236}">
                <a16:creationId xmlns:a16="http://schemas.microsoft.com/office/drawing/2014/main" id="{FC4F7330-B3A6-A3E3-0157-5B6572EB77E1}"/>
              </a:ext>
            </a:extLst>
          </p:cNvPr>
          <p:cNvGrpSpPr>
            <a:grpSpLocks/>
          </p:cNvGrpSpPr>
          <p:nvPr/>
        </p:nvGrpSpPr>
        <p:grpSpPr bwMode="auto">
          <a:xfrm>
            <a:off x="4292600" y="4786313"/>
            <a:ext cx="4568825" cy="2032000"/>
            <a:chOff x="4277677" y="3088640"/>
            <a:chExt cx="4569143" cy="2032000"/>
          </a:xfrm>
        </p:grpSpPr>
        <p:pic>
          <p:nvPicPr>
            <p:cNvPr id="6153" name="Picture 6">
              <a:extLst>
                <a:ext uri="{FF2B5EF4-FFF2-40B4-BE49-F238E27FC236}">
                  <a16:creationId xmlns:a16="http://schemas.microsoft.com/office/drawing/2014/main" id="{21CAB4AF-535B-A36F-9C10-7CABAB5BE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677" y="3088640"/>
              <a:ext cx="456914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6154" name="TextovéPole 1">
              <a:extLst>
                <a:ext uri="{FF2B5EF4-FFF2-40B4-BE49-F238E27FC236}">
                  <a16:creationId xmlns:a16="http://schemas.microsoft.com/office/drawing/2014/main" id="{253C0EBF-FECD-4979-F377-6DFDF4BC0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4658975"/>
              <a:ext cx="41224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>
                  <a:solidFill>
                    <a:schemeClr val="bg2"/>
                  </a:solidFill>
                </a:rPr>
                <a:t>psaní       přesouvání    mazání</a:t>
              </a:r>
            </a:p>
          </p:txBody>
        </p:sp>
      </p:grpSp>
      <p:pic>
        <p:nvPicPr>
          <p:cNvPr id="6149" name="Picture 10">
            <a:extLst>
              <a:ext uri="{FF2B5EF4-FFF2-40B4-BE49-F238E27FC236}">
                <a16:creationId xmlns:a16="http://schemas.microsoft.com/office/drawing/2014/main" id="{30D2830C-FD63-1DE3-4149-B0824EED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201988"/>
            <a:ext cx="22399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150" name="Picture 11">
            <a:extLst>
              <a:ext uri="{FF2B5EF4-FFF2-40B4-BE49-F238E27FC236}">
                <a16:creationId xmlns:a16="http://schemas.microsoft.com/office/drawing/2014/main" id="{C9DF6E9C-A308-990E-33CF-164FF181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716213"/>
            <a:ext cx="13477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2">
            <a:extLst>
              <a:ext uri="{FF2B5EF4-FFF2-40B4-BE49-F238E27FC236}">
                <a16:creationId xmlns:a16="http://schemas.microsoft.com/office/drawing/2014/main" id="{18DD5BC7-C96B-E1A9-447F-2F6E955DE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450"/>
            <a:ext cx="9032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odporová (rezistivní) technologie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6152" name="Picture 12">
            <a:extLst>
              <a:ext uri="{FF2B5EF4-FFF2-40B4-BE49-F238E27FC236}">
                <a16:creationId xmlns:a16="http://schemas.microsoft.com/office/drawing/2014/main" id="{D500A175-2113-193C-C862-ED2A40EB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2730500"/>
            <a:ext cx="22415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E3CBBAF-F63B-49BF-A68E-828B19E26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Didaktická specifika </a:t>
            </a:r>
            <a:r>
              <a:rPr lang="cs-CZ" sz="3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závěr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DCDA5E0-D0F3-5620-D7F1-D50F9C75B7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168400"/>
            <a:ext cx="8647113" cy="5689600"/>
          </a:xfrm>
        </p:spPr>
        <p:txBody>
          <a:bodyPr/>
          <a:lstStyle/>
          <a:p>
            <a:pPr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Interaktivní tabule je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potenciálně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 účinným nástrojem pro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dosažení žádoucích změn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v doposud převažujícím monologickém, instruktivním a neaktivizujícím způsobu výuky</a:t>
            </a:r>
          </a:p>
          <a:p>
            <a:pPr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Interaktivní tabule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mohou přispět ke změně stylu vyučování 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učitelů a navodit změnu doposud používaných vyučovacích metod </a:t>
            </a:r>
          </a:p>
          <a:p>
            <a:pPr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Interaktivní tabule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mohou přispět ke změně stylu učení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žáků a  k prohloubení jejich aktivity  </a:t>
            </a:r>
          </a:p>
          <a:p>
            <a:pPr>
              <a:defRPr/>
            </a:pP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Interaktivní tabule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mohou jako prostředek (zesilovač) interakce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mezi žákem  a učitelem podstatně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prohloubit sociální participaci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 při společné práci </a:t>
            </a:r>
          </a:p>
          <a:p>
            <a:pPr>
              <a:defRPr/>
            </a:pP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Učitelé by měli být </a:t>
            </a:r>
            <a:r>
              <a:rPr lang="cs-CZ" sz="2500" dirty="0">
                <a:latin typeface="Times New Roman" pitchFamily="18" charset="0"/>
                <a:cs typeface="Times New Roman" pitchFamily="18" charset="0"/>
              </a:rPr>
              <a:t>na implementaci interaktivních tabulí </a:t>
            </a:r>
            <a:r>
              <a:rPr lang="cs-CZ" sz="25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cíleně připravováni</a:t>
            </a: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2" descr="http://g.idnes.cz/u/free.gif">
            <a:extLst>
              <a:ext uri="{FF2B5EF4-FFF2-40B4-BE49-F238E27FC236}">
                <a16:creationId xmlns:a16="http://schemas.microsoft.com/office/drawing/2014/main" id="{DC7FBD0D-7E4B-BA89-2057-35E27BE5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http://g.idnes.cz/u/free.gif">
            <a:extLst>
              <a:ext uri="{FF2B5EF4-FFF2-40B4-BE49-F238E27FC236}">
                <a16:creationId xmlns:a16="http://schemas.microsoft.com/office/drawing/2014/main" id="{2440C7E1-4C9B-28DF-5877-7BFCF61D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E5ECA23-4442-86A8-F973-352B63865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84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5400" b="1" dirty="0">
                <a:latin typeface="Times New Roman" pitchFamily="18" charset="0"/>
                <a:cs typeface="Times New Roman" pitchFamily="18" charset="0"/>
              </a:rPr>
              <a:t>Interaktivní tabule</a:t>
            </a:r>
            <a:endParaRPr lang="cs-CZ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DF826C4-951B-0C3C-3255-228CC87E5C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000" y="1065213"/>
            <a:ext cx="8890000" cy="5792787"/>
          </a:xfrm>
        </p:spPr>
        <p:txBody>
          <a:bodyPr/>
          <a:lstStyle/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3"/>
              </a:rPr>
              <a:t>http://smarttech.com/ca/Solutions/Education+Solutions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4"/>
              </a:rPr>
              <a:t>http://www.avmedia.cz/smart-produkty/smart-produkty.html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5"/>
              </a:rPr>
              <a:t>www.browardpromethean.pbworks.com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6"/>
              </a:rPr>
              <a:t>www.activboard.nl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7"/>
              </a:rPr>
              <a:t>www.okulstore.com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8"/>
              </a:rPr>
              <a:t>www.arbeldigitalak.wikispaces.com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9"/>
              </a:rPr>
              <a:t>www.lapizarradigital.es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0"/>
              </a:rPr>
              <a:t>www.mvsolucoesaudiovisuais.com.br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1"/>
              </a:rPr>
              <a:t>www.triumphboard.com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2"/>
              </a:rPr>
              <a:t>www.edu-shop.cz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3"/>
              </a:rPr>
              <a:t>www.gerpop0.farvista.net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4"/>
              </a:rPr>
              <a:t>www.hdtvblog.cz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5"/>
              </a:rPr>
              <a:t>www.pctuning.tyden.cz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6"/>
              </a:rPr>
              <a:t>www.exasoft.cz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7"/>
              </a:rPr>
              <a:t>www.pc.itek.cz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8"/>
              </a:rPr>
              <a:t>www.cddvd.cz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dirty="0">
                <a:solidFill>
                  <a:srgbClr val="FFFF00"/>
                </a:solidFill>
                <a:hlinkClick r:id="rId19"/>
              </a:rPr>
              <a:t>www.</a:t>
            </a:r>
            <a:r>
              <a:rPr lang="cs-CZ" sz="1800" dirty="0" err="1">
                <a:solidFill>
                  <a:srgbClr val="FFFF00"/>
                </a:solidFill>
                <a:hlinkClick r:id="rId19"/>
              </a:rPr>
              <a:t>avforom.zive.cz</a:t>
            </a:r>
            <a:endParaRPr lang="cs-CZ" sz="18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http://www.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avmedia.cz</a:t>
            </a: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cs</a:t>
            </a: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download</a:t>
            </a: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skoly</a:t>
            </a: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aktualni</a:t>
            </a: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_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nabidka</a:t>
            </a:r>
            <a:r>
              <a:rPr lang="cs-CZ" altLang="cs-CZ" sz="1800" u="sng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_</a:t>
            </a:r>
            <a:r>
              <a:rPr lang="cs-CZ" altLang="cs-CZ" sz="1800" u="sng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reseni.pdf</a:t>
            </a:r>
            <a:endParaRPr lang="cs-CZ" altLang="cs-CZ" sz="18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http://www.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activboard.cz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/index.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php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?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option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=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com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_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content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&amp;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task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=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view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&amp;id=109&amp;</a:t>
            </a:r>
            <a:r>
              <a:rPr lang="cs-CZ" sz="1800" u="sng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Itemid</a:t>
            </a:r>
            <a:r>
              <a:rPr lang="cs-CZ" sz="1800" u="sng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21"/>
              </a:rPr>
              <a:t>=88</a:t>
            </a:r>
            <a:endParaRPr lang="cs-CZ" sz="18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25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j-lt"/>
            </a:endParaRPr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 2" panose="05020102010507070707" pitchFamily="18" charset="2"/>
              <a:buNone/>
              <a:defRPr/>
            </a:pP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cs-CZ" sz="28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2" descr="http://g.idnes.cz/u/free.gif">
            <a:extLst>
              <a:ext uri="{FF2B5EF4-FFF2-40B4-BE49-F238E27FC236}">
                <a16:creationId xmlns:a16="http://schemas.microsoft.com/office/drawing/2014/main" id="{650590A6-A218-3B36-88B1-077EAF8F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http://g.idnes.cz/u/free.gif">
            <a:extLst>
              <a:ext uri="{FF2B5EF4-FFF2-40B4-BE49-F238E27FC236}">
                <a16:creationId xmlns:a16="http://schemas.microsoft.com/office/drawing/2014/main" id="{5D432F77-6884-D5A0-A7B2-2D38833A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319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5699769F-7BF7-1C4E-0BD8-19B92E4C07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4475" y="1041400"/>
            <a:ext cx="8980488" cy="5816600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4:3, 16:9 a 16:10  (33 - 125 tis. Kč dle sestavy)</a:t>
            </a:r>
            <a:r>
              <a:rPr lang="cs-CZ" sz="2400" dirty="0"/>
              <a:t> 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Interwrite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DualBoard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4:3, 16:9 (30 tis. Kč + stativ + projektor)</a:t>
            </a:r>
          </a:p>
          <a:p>
            <a:pPr marL="355600" indent="-3556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Triumph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ECON 77"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(32 tis. Kč bez projektoru)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Focus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nebo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Clasus</a:t>
            </a: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(25 tis. Kč bez projektoru) </a:t>
            </a:r>
          </a:p>
          <a:p>
            <a:pPr>
              <a:buFont typeface="Wingdings 2" panose="05020102010507070707" pitchFamily="18" charset="2"/>
              <a:buNone/>
              <a:defRPr/>
            </a:pPr>
            <a:br>
              <a:rPr lang="cs-CZ" sz="2400" dirty="0">
                <a:latin typeface="Times New Roman" pitchFamily="18" charset="0"/>
                <a:cs typeface="Times New Roman" pitchFamily="18" charset="0"/>
              </a:rPr>
            </a:b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55600">
              <a:buFont typeface="Wingdings 2" panose="05020102010507070707" pitchFamily="18" charset="2"/>
              <a:buNone/>
              <a:defRPr/>
            </a:pPr>
            <a:br>
              <a:rPr lang="cs-CZ" sz="2400" dirty="0"/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4" descr="http://www.techlearning.com/techlearning/archives/2008/04/Promethean_Activboard.jpg">
            <a:extLst>
              <a:ext uri="{FF2B5EF4-FFF2-40B4-BE49-F238E27FC236}">
                <a16:creationId xmlns:a16="http://schemas.microsoft.com/office/drawing/2014/main" id="{FABB8C63-684B-266F-62BF-5BDF2F731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593975"/>
            <a:ext cx="30067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8">
            <a:extLst>
              <a:ext uri="{FF2B5EF4-FFF2-40B4-BE49-F238E27FC236}">
                <a16:creationId xmlns:a16="http://schemas.microsoft.com/office/drawing/2014/main" id="{F1D58C8F-8068-8DB3-82CE-4F054DF9E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005513"/>
            <a:ext cx="181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3" name="Picture 13" descr="http://www.techlearning.com/techlearning/archives/2008/04/Interwrite_SB85.jpg">
            <a:extLst>
              <a:ext uri="{FF2B5EF4-FFF2-40B4-BE49-F238E27FC236}">
                <a16:creationId xmlns:a16="http://schemas.microsoft.com/office/drawing/2014/main" id="{C38F5EB3-4F03-95D1-E336-1AD3CD74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3524250"/>
            <a:ext cx="312102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http://www.engaging-technologies.com/image-files/interwrite-dualboard-logo.jpg">
            <a:extLst>
              <a:ext uri="{FF2B5EF4-FFF2-40B4-BE49-F238E27FC236}">
                <a16:creationId xmlns:a16="http://schemas.microsoft.com/office/drawing/2014/main" id="{96826714-6E36-E85A-939E-2B461D96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13088"/>
            <a:ext cx="30464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foto">
            <a:extLst>
              <a:ext uri="{FF2B5EF4-FFF2-40B4-BE49-F238E27FC236}">
                <a16:creationId xmlns:a16="http://schemas.microsoft.com/office/drawing/2014/main" id="{D9AE7DA8-CAFD-158B-BC84-AFF98D02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2593975"/>
            <a:ext cx="28956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bdélník 1">
            <a:extLst>
              <a:ext uri="{FF2B5EF4-FFF2-40B4-BE49-F238E27FC236}">
                <a16:creationId xmlns:a16="http://schemas.microsoft.com/office/drawing/2014/main" id="{76A1ECBD-67FF-C976-7CD4-AC9A5A5D0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538" y="6457950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/>
              <a:t>TRIUMPH </a:t>
            </a:r>
            <a:r>
              <a:rPr lang="cs-CZ" altLang="cs-CZ" sz="1800" b="1"/>
              <a:t>BOARD</a:t>
            </a:r>
            <a:r>
              <a:rPr lang="cs-CZ" altLang="cs-CZ" sz="2000" b="1"/>
              <a:t>®</a:t>
            </a:r>
            <a:endParaRPr lang="cs-CZ" altLang="cs-CZ" sz="2000"/>
          </a:p>
        </p:txBody>
      </p:sp>
      <p:pic>
        <p:nvPicPr>
          <p:cNvPr id="7177" name="Picture 20" descr="http://olliebray.typepad.com/.a/6a00d8341eb53c53ef010536ebf2e8970b-300wi">
            <a:extLst>
              <a:ext uri="{FF2B5EF4-FFF2-40B4-BE49-F238E27FC236}">
                <a16:creationId xmlns:a16="http://schemas.microsoft.com/office/drawing/2014/main" id="{D1FD521A-1CC3-042F-1FF1-BBAA9A8B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428875"/>
            <a:ext cx="14160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Rectangle 2">
            <a:extLst>
              <a:ext uri="{FF2B5EF4-FFF2-40B4-BE49-F238E27FC236}">
                <a16:creationId xmlns:a16="http://schemas.microsoft.com/office/drawing/2014/main" id="{5E41472F-8F5A-68BF-6900-6C4417F9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223838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elektromagnetická technologie  (indukce)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42254266-C812-A5C4-F872-C92ADC9B66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962025"/>
            <a:ext cx="8897937" cy="5907088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řady 100 a 300 PRO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(19 - 45 tis. Kč)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164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(4:3)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127 x 101 cm  … 178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(16:9)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163 x 118 cm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378  PRO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(4:3)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163 x 118 cm  … 395 PRO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(16:10)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217 x 118 cm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PRO =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ActivArena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dvě pera současně,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až 4 dotyky</a:t>
            </a:r>
          </a:p>
          <a:p>
            <a:pPr marL="457200" indent="-98425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/>
              <a:t> </a:t>
            </a:r>
            <a:br>
              <a:rPr lang="cs-CZ" sz="2400" dirty="0"/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8" descr="http://www.cclonline.com/resize-image.asp?image_id=6476&amp;height=201&amp;width=201&amp;mode=box&amp;bgcolor=ffffff">
            <a:extLst>
              <a:ext uri="{FF2B5EF4-FFF2-40B4-BE49-F238E27FC236}">
                <a16:creationId xmlns:a16="http://schemas.microsoft.com/office/drawing/2014/main" id="{7CA8B340-9685-8C51-82BE-931E6379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2579688"/>
            <a:ext cx="2919412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http://www.graphtechsys.com/promethean/education_images/activboard-300.jpg">
            <a:extLst>
              <a:ext uri="{FF2B5EF4-FFF2-40B4-BE49-F238E27FC236}">
                <a16:creationId xmlns:a16="http://schemas.microsoft.com/office/drawing/2014/main" id="{379C2740-9581-9D7C-9188-8FDF7B3C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389438"/>
            <a:ext cx="2968625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>
            <a:extLst>
              <a:ext uri="{FF2B5EF4-FFF2-40B4-BE49-F238E27FC236}">
                <a16:creationId xmlns:a16="http://schemas.microsoft.com/office/drawing/2014/main" id="{0D676986-89D9-71CE-8CB8-4BB9E06D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584450"/>
            <a:ext cx="26336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8" name="Picture 8">
            <a:extLst>
              <a:ext uri="{FF2B5EF4-FFF2-40B4-BE49-F238E27FC236}">
                <a16:creationId xmlns:a16="http://schemas.microsoft.com/office/drawing/2014/main" id="{E7D3D92C-2543-EF40-0B0D-09FA19947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967288"/>
            <a:ext cx="226853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9" name="Picture 14">
            <a:extLst>
              <a:ext uri="{FF2B5EF4-FFF2-40B4-BE49-F238E27FC236}">
                <a16:creationId xmlns:a16="http://schemas.microsoft.com/office/drawing/2014/main" id="{A2660455-B088-1074-69D2-B7D8B7A6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5486400"/>
            <a:ext cx="203676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0" name="obrázek 22">
            <a:extLst>
              <a:ext uri="{FF2B5EF4-FFF2-40B4-BE49-F238E27FC236}">
                <a16:creationId xmlns:a16="http://schemas.microsoft.com/office/drawing/2014/main" id="{C9CDEEFE-ED9F-7EE6-175E-434C268B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590800"/>
            <a:ext cx="27368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8">
            <a:extLst>
              <a:ext uri="{FF2B5EF4-FFF2-40B4-BE49-F238E27FC236}">
                <a16:creationId xmlns:a16="http://schemas.microsoft.com/office/drawing/2014/main" id="{ADDB2D5A-776D-2223-E8F1-D8A76010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1123950"/>
            <a:ext cx="14271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2" name="Picture 12">
            <a:extLst>
              <a:ext uri="{FF2B5EF4-FFF2-40B4-BE49-F238E27FC236}">
                <a16:creationId xmlns:a16="http://schemas.microsoft.com/office/drawing/2014/main" id="{50AA3A0C-CC63-CC68-A965-806111F9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5978525"/>
            <a:ext cx="1920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03" name="Obdélník 1">
            <a:extLst>
              <a:ext uri="{FF2B5EF4-FFF2-40B4-BE49-F238E27FC236}">
                <a16:creationId xmlns:a16="http://schemas.microsoft.com/office/drawing/2014/main" id="{07A45400-8082-BAC5-660F-D7FA82C0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4919663"/>
            <a:ext cx="218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chemeClr val="bg2"/>
                </a:solidFill>
                <a:cs typeface="Times New Roman" panose="02020603050405020304" pitchFamily="18" charset="0"/>
              </a:rPr>
              <a:t>ActivWand XR/50</a:t>
            </a:r>
          </a:p>
        </p:txBody>
      </p:sp>
      <p:sp>
        <p:nvSpPr>
          <p:cNvPr id="8204" name="Rectangle 2">
            <a:extLst>
              <a:ext uri="{FF2B5EF4-FFF2-40B4-BE49-F238E27FC236}">
                <a16:creationId xmlns:a16="http://schemas.microsoft.com/office/drawing/2014/main" id="{5D90254A-03E6-7A49-9357-EA7DB5727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223838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elektromagnetická technologie  (indukce)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A6C865A3-5AB8-FC0A-8928-8E06AA50C6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1008063"/>
            <a:ext cx="8897937" cy="5861050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ActivBoard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řady 500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(65 000 – 70 000 tis. Kč)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578  PRO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(4:3)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163 x 118 cm  … 595 PRO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(16:9)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210 x 118 cm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Dotyk perem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 prstem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- 2 pera současně,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multidotyk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(4), gesta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7B3B5E6-B904-CED2-7684-BFDAEB2B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223838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elektromagnetická a kapacitní technologie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9220" name="Picture 18">
            <a:extLst>
              <a:ext uri="{FF2B5EF4-FFF2-40B4-BE49-F238E27FC236}">
                <a16:creationId xmlns:a16="http://schemas.microsoft.com/office/drawing/2014/main" id="{47E3B519-C083-D40C-153C-55A3F086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2676525"/>
            <a:ext cx="14446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21" name="Obrázek 5">
            <a:extLst>
              <a:ext uri="{FF2B5EF4-FFF2-40B4-BE49-F238E27FC236}">
                <a16:creationId xmlns:a16="http://schemas.microsoft.com/office/drawing/2014/main" id="{A0448CD1-E3C2-914A-7253-740D337B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443288"/>
            <a:ext cx="35623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6">
            <a:extLst>
              <a:ext uri="{FF2B5EF4-FFF2-40B4-BE49-F238E27FC236}">
                <a16:creationId xmlns:a16="http://schemas.microsoft.com/office/drawing/2014/main" id="{BB1A9DB2-430C-730F-5C58-171656CEF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2519363"/>
            <a:ext cx="171608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rázek 7">
            <a:extLst>
              <a:ext uri="{FF2B5EF4-FFF2-40B4-BE49-F238E27FC236}">
                <a16:creationId xmlns:a16="http://schemas.microsoft.com/office/drawing/2014/main" id="{6E02E11C-C8FF-C199-E3EB-A82B50CFE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16150"/>
            <a:ext cx="4281487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Obrázek 9">
            <a:extLst>
              <a:ext uri="{FF2B5EF4-FFF2-40B4-BE49-F238E27FC236}">
                <a16:creationId xmlns:a16="http://schemas.microsoft.com/office/drawing/2014/main" id="{11370E04-E4E2-AFF7-EFC3-645166BFE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4759325"/>
            <a:ext cx="368776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82875894-BC66-524F-1DE8-E26ED09136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0" y="1144588"/>
            <a:ext cx="8921750" cy="5724525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Adjustable</a:t>
            </a:r>
            <a:r>
              <a:rPr lang="cs-CZ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ActivPylon</a:t>
            </a: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(100 - 180 tis. Kč) 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Systémy 4:3 a 16:10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posuvné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i motoricky + projektor 	 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např.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Adjustable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AB 578 PRO a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Adjustable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AB 587 PRO  </a:t>
            </a:r>
          </a:p>
          <a:p>
            <a:pPr marL="457200" indent="-98425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/>
              <a:t> </a:t>
            </a:r>
            <a:br>
              <a:rPr lang="cs-CZ" sz="2400" dirty="0"/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6">
            <a:extLst>
              <a:ext uri="{FF2B5EF4-FFF2-40B4-BE49-F238E27FC236}">
                <a16:creationId xmlns:a16="http://schemas.microsoft.com/office/drawing/2014/main" id="{5C903B71-151E-75F4-3963-88737E08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633663"/>
            <a:ext cx="2881313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B51E77A9-59C5-11AC-739E-BC75A00A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3675063"/>
            <a:ext cx="37973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45" name="Rectangle 2">
            <a:extLst>
              <a:ext uri="{FF2B5EF4-FFF2-40B4-BE49-F238E27FC236}">
                <a16:creationId xmlns:a16="http://schemas.microsoft.com/office/drawing/2014/main" id="{88EAB368-E48A-F896-3C29-CEBD5824B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223838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elektromagnetická a kapacitní technologie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46" name="Picture 18">
            <a:extLst>
              <a:ext uri="{FF2B5EF4-FFF2-40B4-BE49-F238E27FC236}">
                <a16:creationId xmlns:a16="http://schemas.microsoft.com/office/drawing/2014/main" id="{FFF48EDA-9AF1-ED48-EB9A-CD9C9E55B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330325"/>
            <a:ext cx="142716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7" name="Obrázek 4">
            <a:extLst>
              <a:ext uri="{FF2B5EF4-FFF2-40B4-BE49-F238E27FC236}">
                <a16:creationId xmlns:a16="http://schemas.microsoft.com/office/drawing/2014/main" id="{5B97637E-D592-B984-0126-37489BDEB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3675063"/>
            <a:ext cx="2662238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BD1FBC8B-3CF4-E8DD-8842-907234E0CF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063" y="1192213"/>
            <a:ext cx="8897937" cy="5676900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Mobile AB 378 PRO … 587 PRO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(170 - 185 tis. Kč) 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Systémy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mobilní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4:3, 16:9,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posuvné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i motoricky + projektor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	 </a:t>
            </a:r>
          </a:p>
          <a:p>
            <a:pPr marL="457200" indent="-98425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cs-CZ" sz="2800" b="1" dirty="0"/>
              <a:t> </a:t>
            </a:r>
            <a:br>
              <a:rPr lang="cs-CZ" sz="2400" dirty="0"/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Obrázek 1">
            <a:extLst>
              <a:ext uri="{FF2B5EF4-FFF2-40B4-BE49-F238E27FC236}">
                <a16:creationId xmlns:a16="http://schemas.microsoft.com/office/drawing/2014/main" id="{8486B6F1-11B6-60D5-613B-B2E7B9E66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233613"/>
            <a:ext cx="3925887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4">
            <a:extLst>
              <a:ext uri="{FF2B5EF4-FFF2-40B4-BE49-F238E27FC236}">
                <a16:creationId xmlns:a16="http://schemas.microsoft.com/office/drawing/2014/main" id="{7ED51A51-ADD4-FBB0-1DDF-74EEA623B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233613"/>
            <a:ext cx="28257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ttp://www.interaktivniucebny.cz/images/original/sms-mobilni.jpg">
            <a:extLst>
              <a:ext uri="{FF2B5EF4-FFF2-40B4-BE49-F238E27FC236}">
                <a16:creationId xmlns:a16="http://schemas.microsoft.com/office/drawing/2014/main" id="{92A361D9-FDE8-1743-2381-FFBBACF3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846513"/>
            <a:ext cx="19034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>
            <a:extLst>
              <a:ext uri="{FF2B5EF4-FFF2-40B4-BE49-F238E27FC236}">
                <a16:creationId xmlns:a16="http://schemas.microsoft.com/office/drawing/2014/main" id="{ED59BF3F-DE26-48E5-C4AE-62CAD6CBF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223838"/>
            <a:ext cx="9031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Standardní interaktivní tabule </a:t>
            </a:r>
            <a:b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elektromagnetická a kapacitní technologie</a:t>
            </a:r>
            <a:endParaRPr lang="cs-CZ" altLang="cs-CZ" sz="32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71" name="Picture 18">
            <a:extLst>
              <a:ext uri="{FF2B5EF4-FFF2-40B4-BE49-F238E27FC236}">
                <a16:creationId xmlns:a16="http://schemas.microsoft.com/office/drawing/2014/main" id="{BB70F8AB-16C0-6932-745B-0F7FE89C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233613"/>
            <a:ext cx="14271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12487</TotalTime>
  <Words>2431</Words>
  <Application>Microsoft Office PowerPoint</Application>
  <PresentationFormat>Předvádění na obrazovce (4:3)</PresentationFormat>
  <Paragraphs>419</Paragraphs>
  <Slides>41</Slides>
  <Notes>41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Times New Roman</vt:lpstr>
      <vt:lpstr>Arial</vt:lpstr>
      <vt:lpstr>Calibri</vt:lpstr>
      <vt:lpstr>Constantia</vt:lpstr>
      <vt:lpstr>Wingdings 2</vt:lpstr>
      <vt:lpstr>Wingdings</vt:lpstr>
      <vt:lpstr>Tok</vt:lpstr>
      <vt:lpstr>Prezentace aplikace PowerPoint</vt:lpstr>
      <vt:lpstr>Prezentace aplikace PowerPoint</vt:lpstr>
      <vt:lpstr>Standardní interaktivní tabule  odporová (rezistivní) technologie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ultrazvuková technologie - paralaxa</vt:lpstr>
      <vt:lpstr>Prezentace aplikace PowerPoint</vt:lpstr>
      <vt:lpstr>Prezentace aplikace PowerPoint</vt:lpstr>
      <vt:lpstr>Interaktivní monitory</vt:lpstr>
      <vt:lpstr>Interaktivní monitory</vt:lpstr>
      <vt:lpstr>Interaktivní stolky</vt:lpstr>
      <vt:lpstr>Interaktivní stolky</vt:lpstr>
      <vt:lpstr>Interaktivní stolky</vt:lpstr>
      <vt:lpstr>Interaktivní koberec (podlaha)</vt:lpstr>
      <vt:lpstr>Prezentace aplikace PowerPoint</vt:lpstr>
      <vt:lpstr>Prezentace aplikace PowerPoint</vt:lpstr>
      <vt:lpstr>Parametry</vt:lpstr>
      <vt:lpstr>Parametry</vt:lpstr>
      <vt:lpstr>Parametry</vt:lpstr>
      <vt:lpstr>Parametry</vt:lpstr>
      <vt:lpstr>Didaktická specifika  plus</vt:lpstr>
      <vt:lpstr>Didaktická specifika  minus</vt:lpstr>
      <vt:lpstr>Didaktická specifika výzkum</vt:lpstr>
      <vt:lpstr>Didaktická specifika závěr</vt:lpstr>
      <vt:lpstr>Interaktivní tabule</vt:lpstr>
    </vt:vector>
  </TitlesOfParts>
  <Company>OIT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 na počítači 1</dc:title>
  <dc:creator>ucebna</dc:creator>
  <cp:lastModifiedBy>Jakub Lapeš</cp:lastModifiedBy>
  <cp:revision>873</cp:revision>
  <dcterms:created xsi:type="dcterms:W3CDTF">2000-02-14T08:40:18Z</dcterms:created>
  <dcterms:modified xsi:type="dcterms:W3CDTF">2024-02-26T09:16:24Z</dcterms:modified>
</cp:coreProperties>
</file>