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4" y="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08.03.2023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Operátory </a:t>
            </a:r>
            <a:r>
              <a:rPr lang="cs-CZ" b="1">
                <a:solidFill>
                  <a:srgbClr val="00B0F0"/>
                </a:solidFill>
              </a:rPr>
              <a:t>/</a:t>
            </a:r>
            <a:r>
              <a:rPr lang="cs-CZ"/>
              <a:t> a </a:t>
            </a:r>
            <a:r>
              <a:rPr lang="cs-CZ" b="1">
                <a:solidFill>
                  <a:srgbClr val="00B0F0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/ </a:t>
            </a:r>
            <a:r>
              <a:rPr lang="en-US" sz="360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 %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424936" cy="1584176"/>
          </a:xfrm>
        </p:spPr>
        <p:txBody>
          <a:bodyPr>
            <a:normAutofit/>
          </a:bodyPr>
          <a:lstStyle/>
          <a:p>
            <a:pPr algn="just"/>
            <a:r>
              <a:rPr lang="cs-CZ" sz="2000">
                <a:latin typeface="Bookman Old Style" pitchFamily="18" charset="0"/>
                <a:cs typeface="Courier New" pitchFamily="49" charset="0"/>
              </a:rPr>
              <a:t>Operátor </a:t>
            </a:r>
            <a:r>
              <a:rPr lang="cs-CZ" sz="2000" b="1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/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 symbolizuje </a:t>
            </a:r>
            <a:r>
              <a:rPr lang="en-US" sz="2000">
                <a:latin typeface="Bookman Old Style" pitchFamily="18" charset="0"/>
                <a:cs typeface="Courier New" pitchFamily="49" charset="0"/>
              </a:rPr>
              <a:t>pro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celočíselné proměnné a celočíselné konstanty operaci </a:t>
            </a:r>
            <a:r>
              <a:rPr lang="cs-CZ" sz="2000" b="1">
                <a:latin typeface="Bookman Old Style" pitchFamily="18" charset="0"/>
                <a:cs typeface="Courier New" pitchFamily="49" charset="0"/>
              </a:rPr>
              <a:t>celočíselné dělení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.</a:t>
            </a:r>
          </a:p>
          <a:p>
            <a:pPr algn="just"/>
            <a:r>
              <a:rPr lang="cs-CZ" sz="2000">
                <a:latin typeface="Bookman Old Style" pitchFamily="18" charset="0"/>
                <a:cs typeface="Courier New" pitchFamily="49" charset="0"/>
              </a:rPr>
              <a:t>Operátor </a:t>
            </a:r>
            <a:r>
              <a:rPr lang="cs-CZ" sz="2000" b="1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%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 je definován </a:t>
            </a:r>
            <a:r>
              <a:rPr lang="en-US" sz="2000">
                <a:latin typeface="Bookman Old Style" pitchFamily="18" charset="0"/>
                <a:cs typeface="Courier New" pitchFamily="49" charset="0"/>
              </a:rPr>
              <a:t>pro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celočíselné proměnné a celočíselné konstanty a symbolizuje operaci </a:t>
            </a:r>
            <a:r>
              <a:rPr lang="cs-CZ" sz="2000" b="1">
                <a:latin typeface="Bookman Old Style" pitchFamily="18" charset="0"/>
                <a:cs typeface="Courier New" pitchFamily="49" charset="0"/>
              </a:rPr>
              <a:t>zbytek po dělení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(modulo).</a:t>
            </a: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D2EC78C-9EDF-2A24-D875-8A0FD2705718}"/>
              </a:ext>
            </a:extLst>
          </p:cNvPr>
          <p:cNvSpPr txBox="1">
            <a:spLocks/>
          </p:cNvSpPr>
          <p:nvPr/>
        </p:nvSpPr>
        <p:spPr>
          <a:xfrm>
            <a:off x="683568" y="2924944"/>
            <a:ext cx="3096344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int a; </a:t>
            </a: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b 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 algn="just"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/ b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/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55653B25-106A-6BA0-414A-A48FC2740618}"/>
              </a:ext>
            </a:extLst>
          </p:cNvPr>
          <p:cNvSpPr txBox="1">
            <a:spLocks/>
          </p:cNvSpPr>
          <p:nvPr/>
        </p:nvSpPr>
        <p:spPr>
          <a:xfrm>
            <a:off x="5364090" y="2924944"/>
            <a:ext cx="3096344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int a; </a:t>
            </a: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b 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 algn="just"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% b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</a:p>
          <a:p>
            <a:pPr marL="0" indent="0" algn="just"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%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5220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/ </a:t>
            </a:r>
            <a:r>
              <a:rPr lang="en-US" sz="360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 %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D0CE1B7-078C-A37D-59F5-460099D30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340768"/>
            <a:ext cx="3933825" cy="3314700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79CC7B9C-83DD-4718-E237-D314A2E95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1340768"/>
            <a:ext cx="4029075" cy="4772025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0E394012-360B-C019-BC78-4458547969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8384" y="1340768"/>
            <a:ext cx="800100" cy="3019425"/>
          </a:xfrm>
          <a:prstGeom prst="rect">
            <a:avLst/>
          </a:prstGeom>
        </p:spPr>
      </p:pic>
      <p:sp>
        <p:nvSpPr>
          <p:cNvPr id="20" name="Obdélník 19">
            <a:extLst>
              <a:ext uri="{FF2B5EF4-FFF2-40B4-BE49-F238E27FC236}">
                <a16:creationId xmlns:a16="http://schemas.microsoft.com/office/drawing/2014/main" id="{5750385C-5BB7-588D-21F7-58ECA9BC1B13}"/>
              </a:ext>
            </a:extLst>
          </p:cNvPr>
          <p:cNvSpPr/>
          <p:nvPr/>
        </p:nvSpPr>
        <p:spPr>
          <a:xfrm>
            <a:off x="6516216" y="548680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2854A8EB-BEEC-6323-621B-4F415308246D}"/>
              </a:ext>
            </a:extLst>
          </p:cNvPr>
          <p:cNvCxnSpPr>
            <a:stCxn id="20" idx="3"/>
            <a:endCxn id="19" idx="0"/>
          </p:cNvCxnSpPr>
          <p:nvPr/>
        </p:nvCxnSpPr>
        <p:spPr>
          <a:xfrm>
            <a:off x="7740352" y="800708"/>
            <a:ext cx="688082" cy="5400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26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/ </a:t>
            </a:r>
            <a:r>
              <a:rPr lang="en-US" sz="360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 %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6BD1DFED-2BB3-2F3C-46FB-4CAD31BDA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51469"/>
            <a:ext cx="3733800" cy="2295525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6CD8CFD2-948B-5D79-4DA1-F35B605CE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686121"/>
            <a:ext cx="2647950" cy="29527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74A62429-4A7D-CD75-7BAC-C8B238A0DC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908720"/>
            <a:ext cx="3705225" cy="364807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16055CA-EF60-3738-1E76-6568149BC5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040" y="4556795"/>
            <a:ext cx="819150" cy="923925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CD980A9C-6EBC-DBA3-8351-034A44B3810E}"/>
              </a:ext>
            </a:extLst>
          </p:cNvPr>
          <p:cNvSpPr/>
          <p:nvPr/>
        </p:nvSpPr>
        <p:spPr>
          <a:xfrm>
            <a:off x="390613" y="4556795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A0F97062-811D-5CC1-F03A-8242A670BFEB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1614749" y="3981396"/>
            <a:ext cx="797011" cy="82742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>
            <a:extLst>
              <a:ext uri="{FF2B5EF4-FFF2-40B4-BE49-F238E27FC236}">
                <a16:creationId xmlns:a16="http://schemas.microsoft.com/office/drawing/2014/main" id="{A1E0D5DB-2568-7B83-FA77-804C9D67CE1C}"/>
              </a:ext>
            </a:extLst>
          </p:cNvPr>
          <p:cNvSpPr/>
          <p:nvPr/>
        </p:nvSpPr>
        <p:spPr>
          <a:xfrm>
            <a:off x="6596575" y="5474592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FA8EEF00-FCEB-A1AF-C97A-CD4EE0C2EFC2}"/>
              </a:ext>
            </a:extLst>
          </p:cNvPr>
          <p:cNvCxnSpPr>
            <a:cxnSpLocks/>
            <a:stCxn id="10" idx="1"/>
            <a:endCxn id="6" idx="3"/>
          </p:cNvCxnSpPr>
          <p:nvPr/>
        </p:nvCxnSpPr>
        <p:spPr>
          <a:xfrm flipH="1" flipV="1">
            <a:off x="5751190" y="5018758"/>
            <a:ext cx="845385" cy="7078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646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1428</TotalTime>
  <Words>146</Words>
  <Application>Microsoft Office PowerPoint</Application>
  <PresentationFormat>Předvádění na obrazovce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Bookman Old Style</vt:lpstr>
      <vt:lpstr>Courier New</vt:lpstr>
      <vt:lpstr>Franklin Gothic Book</vt:lpstr>
      <vt:lpstr>Perpetua</vt:lpstr>
      <vt:lpstr>Wingdings 2</vt:lpstr>
      <vt:lpstr>Jmění</vt:lpstr>
      <vt:lpstr>Operátory / a %</vt:lpstr>
      <vt:lpstr>Operátor / a %</vt:lpstr>
      <vt:lpstr>Operátor / a %</vt:lpstr>
      <vt:lpstr>Operátor / a 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Jiří Štípek</cp:lastModifiedBy>
  <cp:revision>68</cp:revision>
  <dcterms:created xsi:type="dcterms:W3CDTF">2013-03-27T15:04:09Z</dcterms:created>
  <dcterms:modified xsi:type="dcterms:W3CDTF">2023-03-08T15:44:41Z</dcterms:modified>
</cp:coreProperties>
</file>