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4"/>
  </p:notesMasterIdLst>
  <p:handoutMasterIdLst>
    <p:handoutMasterId r:id="rId45"/>
  </p:handoutMasterIdLst>
  <p:sldIdLst>
    <p:sldId id="256" r:id="rId2"/>
    <p:sldId id="301" r:id="rId3"/>
    <p:sldId id="295" r:id="rId4"/>
    <p:sldId id="298" r:id="rId5"/>
    <p:sldId id="297" r:id="rId6"/>
    <p:sldId id="325" r:id="rId7"/>
    <p:sldId id="324" r:id="rId8"/>
    <p:sldId id="296" r:id="rId9"/>
    <p:sldId id="300" r:id="rId10"/>
    <p:sldId id="299" r:id="rId11"/>
    <p:sldId id="302" r:id="rId12"/>
    <p:sldId id="336" r:id="rId13"/>
    <p:sldId id="338" r:id="rId14"/>
    <p:sldId id="335" r:id="rId15"/>
    <p:sldId id="304" r:id="rId16"/>
    <p:sldId id="326" r:id="rId17"/>
    <p:sldId id="303" r:id="rId18"/>
    <p:sldId id="305" r:id="rId19"/>
    <p:sldId id="307" r:id="rId20"/>
    <p:sldId id="328" r:id="rId21"/>
    <p:sldId id="308" r:id="rId22"/>
    <p:sldId id="337" r:id="rId23"/>
    <p:sldId id="309" r:id="rId24"/>
    <p:sldId id="311" r:id="rId25"/>
    <p:sldId id="312" r:id="rId26"/>
    <p:sldId id="310" r:id="rId27"/>
    <p:sldId id="313" r:id="rId28"/>
    <p:sldId id="315" r:id="rId29"/>
    <p:sldId id="314" r:id="rId30"/>
    <p:sldId id="317" r:id="rId31"/>
    <p:sldId id="333" r:id="rId32"/>
    <p:sldId id="331" r:id="rId33"/>
    <p:sldId id="321" r:id="rId34"/>
    <p:sldId id="319" r:id="rId35"/>
    <p:sldId id="306" r:id="rId36"/>
    <p:sldId id="332" r:id="rId37"/>
    <p:sldId id="294" r:id="rId38"/>
    <p:sldId id="339" r:id="rId39"/>
    <p:sldId id="293" r:id="rId40"/>
    <p:sldId id="329" r:id="rId41"/>
    <p:sldId id="323" r:id="rId42"/>
    <p:sldId id="322" r:id="rId43"/>
  </p:sldIdLst>
  <p:sldSz cx="9144000" cy="6858000" type="screen4x3"/>
  <p:notesSz cx="6858000" cy="9144000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FF"/>
    <a:srgbClr val="FF6600"/>
    <a:srgbClr val="F955E2"/>
    <a:srgbClr val="6E0000"/>
    <a:srgbClr val="990000"/>
    <a:srgbClr val="FFFFCC"/>
    <a:srgbClr val="5D400D"/>
    <a:srgbClr val="A452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6" autoAdjust="0"/>
  </p:normalViewPr>
  <p:slideViewPr>
    <p:cSldViewPr>
      <p:cViewPr varScale="1">
        <p:scale>
          <a:sx n="108" d="100"/>
          <a:sy n="108" d="100"/>
        </p:scale>
        <p:origin x="171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7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cs-CZ"/>
              <a:t>kuk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4317A-CBFE-49BE-9A3B-A0A0A46DA20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141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cs-CZ"/>
              <a:t>kuk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A16023-86E7-4CE8-A33D-0A78639871A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62605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3" name="Picture 17" descr="it_vrsek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50950"/>
          </a:xfrm>
          <a:prstGeom prst="rect">
            <a:avLst/>
          </a:prstGeom>
          <a:noFill/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6372226"/>
            <a:ext cx="9144000" cy="512763"/>
          </a:xfrm>
          <a:prstGeom prst="rect">
            <a:avLst/>
          </a:prstGeom>
          <a:gradFill rotWithShape="1">
            <a:gsLst>
              <a:gs pos="0">
                <a:srgbClr val="3E2C08">
                  <a:gamma/>
                  <a:shade val="46275"/>
                  <a:invGamma/>
                  <a:alpha val="59000"/>
                </a:srgbClr>
              </a:gs>
              <a:gs pos="100000">
                <a:srgbClr val="3E2C08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341438"/>
            <a:ext cx="7848600" cy="124618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187450" y="80963"/>
            <a:ext cx="7585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E2C08">
                <a:alpha val="50999"/>
              </a:srgb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cs-CZ" sz="2400" b="1">
                <a:solidFill>
                  <a:srgbClr val="FFFFF0"/>
                </a:solidFill>
                <a:latin typeface="Tahoma" charset="0"/>
              </a:rPr>
              <a:t>Univerzita Karlova v Praze, Pedagogická fakulta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295402" y="476250"/>
            <a:ext cx="7437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cs-CZ" sz="2400">
                <a:solidFill>
                  <a:srgbClr val="FFFFF0"/>
                </a:solidFill>
                <a:latin typeface="Tahoma" charset="0"/>
              </a:rPr>
              <a:t>Katedra informačních technologií a technické výchovy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3851" y="2565400"/>
            <a:ext cx="8677275" cy="71438"/>
          </a:xfrm>
          <a:prstGeom prst="rect">
            <a:avLst/>
          </a:prstGeom>
          <a:gradFill rotWithShape="1">
            <a:gsLst>
              <a:gs pos="0">
                <a:srgbClr val="3E2C08"/>
              </a:gs>
              <a:gs pos="100000">
                <a:srgbClr val="3E2C0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 rot="5400000" flipH="1">
            <a:off x="-23019" y="2155032"/>
            <a:ext cx="1304925" cy="36512"/>
          </a:xfrm>
          <a:prstGeom prst="rect">
            <a:avLst/>
          </a:prstGeom>
          <a:gradFill rotWithShape="1">
            <a:gsLst>
              <a:gs pos="0">
                <a:srgbClr val="3E2C08"/>
              </a:gs>
              <a:gs pos="100000">
                <a:srgbClr val="3E2C0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6381750"/>
            <a:ext cx="6400800" cy="476250"/>
          </a:xfrm>
        </p:spPr>
        <p:txBody>
          <a:bodyPr anchor="ctr"/>
          <a:lstStyle>
            <a:lvl1pPr marL="0" indent="0" algn="r">
              <a:buFont typeface="Wingdings" pitchFamily="2" charset="2"/>
              <a:buNone/>
              <a:defRPr sz="1600">
                <a:solidFill>
                  <a:srgbClr val="FFFFCC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pic>
        <p:nvPicPr>
          <p:cNvPr id="14350" name="Picture 14" descr="logo_hneda_men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7" y="2852738"/>
            <a:ext cx="3313113" cy="3306762"/>
          </a:xfrm>
          <a:prstGeom prst="rect">
            <a:avLst/>
          </a:prstGeom>
          <a:noFill/>
        </p:spPr>
      </p:pic>
      <p:pic>
        <p:nvPicPr>
          <p:cNvPr id="14351" name="Picture 15" descr="logo_hneda_natmave_mens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6" y="85726"/>
            <a:ext cx="1116013" cy="11112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5" y="571481"/>
            <a:ext cx="8772548" cy="571503"/>
          </a:xfrm>
        </p:spPr>
        <p:txBody>
          <a:bodyPr anchor="ctr"/>
          <a:lstStyle>
            <a:lvl1pPr algn="ctr">
              <a:defRPr sz="3200" b="0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42977" y="1285860"/>
            <a:ext cx="6772284" cy="43291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2977" y="5643579"/>
            <a:ext cx="6772284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6413" y="500042"/>
            <a:ext cx="2057400" cy="5819797"/>
          </a:xfrm>
        </p:spPr>
        <p:txBody>
          <a:bodyPr vert="eaVert"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4213" y="500042"/>
            <a:ext cx="6019800" cy="5819796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5" y="571481"/>
            <a:ext cx="8772548" cy="571503"/>
          </a:xfrm>
        </p:spPr>
        <p:txBody>
          <a:bodyPr anchor="ctr"/>
          <a:lstStyle>
            <a:lvl1pPr algn="ctr">
              <a:defRPr sz="3200" b="0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14282" y="1285860"/>
            <a:ext cx="8772548" cy="116205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142844" y="2786058"/>
            <a:ext cx="4429156" cy="3643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4643438" y="2786058"/>
            <a:ext cx="4429156" cy="3643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283" y="1285860"/>
            <a:ext cx="8715436" cy="5214974"/>
          </a:xfrm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42844" y="500043"/>
            <a:ext cx="8801104" cy="642941"/>
          </a:xfr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4283" y="1571612"/>
            <a:ext cx="4071967" cy="47482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0" y="1571612"/>
            <a:ext cx="4357717" cy="47482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85721" y="1535113"/>
            <a:ext cx="421166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85721" y="2174875"/>
            <a:ext cx="4211668" cy="42545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1418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41817" cy="42545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571481"/>
            <a:ext cx="3008313" cy="8636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571613"/>
            <a:ext cx="5111751" cy="4554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6572272"/>
            <a:ext cx="9144000" cy="312716"/>
          </a:xfrm>
          <a:prstGeom prst="rect">
            <a:avLst/>
          </a:prstGeom>
          <a:gradFill rotWithShape="1">
            <a:gsLst>
              <a:gs pos="0">
                <a:srgbClr val="3E2C08">
                  <a:gamma/>
                  <a:shade val="46275"/>
                  <a:invGamma/>
                  <a:alpha val="59000"/>
                </a:srgbClr>
              </a:gs>
              <a:gs pos="100000">
                <a:srgbClr val="3E2C08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 rot="10800000">
            <a:off x="0" y="1"/>
            <a:ext cx="9144000" cy="500042"/>
          </a:xfrm>
          <a:prstGeom prst="rect">
            <a:avLst/>
          </a:prstGeom>
          <a:gradFill rotWithShape="1">
            <a:gsLst>
              <a:gs pos="0">
                <a:srgbClr val="3E2C08">
                  <a:gamma/>
                  <a:shade val="46275"/>
                  <a:invGamma/>
                  <a:alpha val="59000"/>
                </a:srgbClr>
              </a:gs>
              <a:gs pos="100000">
                <a:srgbClr val="3E2C08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714349" y="1"/>
            <a:ext cx="82836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FFCC"/>
                </a:solidFill>
                <a:latin typeface="Tahoma" charset="0"/>
              </a:rPr>
              <a:t>Multimedi</a:t>
            </a:r>
            <a:r>
              <a:rPr lang="cs-CZ" sz="2400" dirty="0" err="1">
                <a:solidFill>
                  <a:srgbClr val="FFFFCC"/>
                </a:solidFill>
                <a:latin typeface="Tahoma" charset="0"/>
              </a:rPr>
              <a:t>ální</a:t>
            </a:r>
            <a:r>
              <a:rPr lang="cs-CZ" sz="2400" baseline="0" dirty="0">
                <a:solidFill>
                  <a:srgbClr val="FFFFCC"/>
                </a:solidFill>
                <a:latin typeface="Tahoma" charset="0"/>
              </a:rPr>
              <a:t> systémy – televizní technologie</a:t>
            </a:r>
            <a:endParaRPr lang="cs-CZ" sz="2400" dirty="0">
              <a:solidFill>
                <a:srgbClr val="FFFFCC"/>
              </a:solidFill>
              <a:latin typeface="Tahoma" charset="0"/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1" y="1142984"/>
            <a:ext cx="9034433" cy="71437"/>
          </a:xfrm>
          <a:prstGeom prst="rect">
            <a:avLst/>
          </a:prstGeom>
          <a:gradFill rotWithShape="1">
            <a:gsLst>
              <a:gs pos="0">
                <a:srgbClr val="3E2C08"/>
              </a:gs>
              <a:gs pos="100000">
                <a:srgbClr val="3E2C0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283" y="1214422"/>
            <a:ext cx="8715436" cy="510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142844" y="500043"/>
            <a:ext cx="8801104" cy="6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Klepnutím lze upravit styl předlohy nadpisů.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4716465" y="6524625"/>
            <a:ext cx="442753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4856152" y="6572273"/>
            <a:ext cx="415024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/>
            <a:r>
              <a:rPr lang="cs-CZ" b="1" dirty="0">
                <a:solidFill>
                  <a:srgbClr val="FFFFCC"/>
                </a:solidFill>
              </a:rPr>
              <a:t>Tomáš Jeřábek, Praha UK </a:t>
            </a:r>
            <a:r>
              <a:rPr lang="cs-CZ" b="1" dirty="0" err="1">
                <a:solidFill>
                  <a:srgbClr val="FFFFCC"/>
                </a:solidFill>
              </a:rPr>
              <a:t>PedF</a:t>
            </a:r>
            <a:r>
              <a:rPr lang="cs-CZ" b="1" dirty="0">
                <a:solidFill>
                  <a:srgbClr val="FFFFCC"/>
                </a:solidFill>
              </a:rPr>
              <a:t> KITTV </a:t>
            </a:r>
          </a:p>
        </p:txBody>
      </p:sp>
      <p:pic>
        <p:nvPicPr>
          <p:cNvPr id="13342" name="Picture 30" descr="logo_hneda_svetla2_mens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926" y="44451"/>
            <a:ext cx="393671" cy="39367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69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8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61B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Font typeface="Wingdings" pitchFamily="2" charset="2"/>
        <a:buChar char="Ø"/>
        <a:defRPr sz="1800">
          <a:solidFill>
            <a:srgbClr val="361B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D400D"/>
        </a:buClr>
        <a:buFont typeface="Wingdings" pitchFamily="2" charset="2"/>
        <a:buChar char="Ø"/>
        <a:defRPr sz="1800">
          <a:solidFill>
            <a:srgbClr val="361B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1600" i="1">
          <a:solidFill>
            <a:srgbClr val="361B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vb.org/" TargetMode="External"/><Relationship Id="rId2" Type="http://schemas.openxmlformats.org/officeDocument/2006/relationships/hyperlink" Target="http://www.digitalnitelevize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nitelevize.cz/informace/dvb-t/dvb-t-v-ceske-republice.html" TargetMode="External"/><Relationship Id="rId2" Type="http://schemas.openxmlformats.org/officeDocument/2006/relationships/hyperlink" Target="https://www.digistranky.cz/naladte-si/tv-vysila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vb-t2.cz/" TargetMode="External"/><Relationship Id="rId2" Type="http://schemas.openxmlformats.org/officeDocument/2006/relationships/hyperlink" Target="http://www.radiokomunikace.cz/tv-a-rozhlasove-vysilani/televizni-vysilani/dvb-t2/uvod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tu.cz/digitalni-vysilani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200" dirty="0"/>
              <a:t>Multimediální systémy</a:t>
            </a:r>
            <a:br>
              <a:rPr lang="en-US" sz="4000" dirty="0"/>
            </a:br>
            <a:r>
              <a:rPr lang="cs-CZ" sz="4000" dirty="0"/>
              <a:t>Televizní technologie a normy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sz="quarter" idx="1"/>
          </p:nvPr>
        </p:nvSpPr>
        <p:spPr>
          <a:noFill/>
          <a:ln/>
        </p:spPr>
        <p:txBody>
          <a:bodyPr/>
          <a:lstStyle/>
          <a:p>
            <a:r>
              <a:rPr lang="cs-CZ" dirty="0"/>
              <a:t> Multimediální </a:t>
            </a:r>
            <a:r>
              <a:rPr lang="en-US" dirty="0" err="1"/>
              <a:t>syst</a:t>
            </a:r>
            <a:r>
              <a:rPr lang="cs-CZ" dirty="0" err="1"/>
              <a:t>émy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Kinescope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85860"/>
            <a:ext cx="3088206" cy="446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285860"/>
            <a:ext cx="3786214" cy="283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357694"/>
            <a:ext cx="2649815" cy="211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Televizní normy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standard, který specifikuje technické parametry televizního signálu a jeho přenosu pro zajištění kompatibility jednotlivých článků celého televizního řetězce (natáčení, záznam, přenos, zpracování, zobrazení)</a:t>
            </a:r>
          </a:p>
          <a:p>
            <a:r>
              <a:rPr lang="cs-CZ" b="1" dirty="0"/>
              <a:t>NTSC (</a:t>
            </a:r>
            <a:r>
              <a:rPr lang="cs-CZ" b="1" dirty="0" err="1"/>
              <a:t>N</a:t>
            </a:r>
            <a:r>
              <a:rPr lang="cs-CZ" dirty="0" err="1"/>
              <a:t>ational</a:t>
            </a:r>
            <a:r>
              <a:rPr lang="cs-CZ" dirty="0"/>
              <a:t> </a:t>
            </a:r>
            <a:r>
              <a:rPr lang="cs-CZ" b="1" dirty="0" err="1"/>
              <a:t>T</a:t>
            </a:r>
            <a:r>
              <a:rPr lang="cs-CZ" dirty="0" err="1"/>
              <a:t>elevision</a:t>
            </a:r>
            <a:r>
              <a:rPr lang="cs-CZ" dirty="0"/>
              <a:t> </a:t>
            </a:r>
            <a:r>
              <a:rPr lang="cs-CZ" b="1" dirty="0" err="1"/>
              <a:t>S</a:t>
            </a:r>
            <a:r>
              <a:rPr lang="cs-CZ" dirty="0" err="1"/>
              <a:t>ystem</a:t>
            </a:r>
            <a:r>
              <a:rPr lang="cs-CZ" dirty="0"/>
              <a:t> </a:t>
            </a:r>
            <a:r>
              <a:rPr lang="cs-CZ" b="1" dirty="0" err="1"/>
              <a:t>C</a:t>
            </a:r>
            <a:r>
              <a:rPr lang="cs-CZ" dirty="0" err="1"/>
              <a:t>ommittee</a:t>
            </a:r>
            <a:r>
              <a:rPr lang="cs-CZ" dirty="0"/>
              <a:t>)</a:t>
            </a:r>
            <a:endParaRPr lang="cs-CZ" b="1" dirty="0"/>
          </a:p>
          <a:p>
            <a:pPr>
              <a:buNone/>
            </a:pPr>
            <a:endParaRPr lang="cs-CZ" b="1" dirty="0"/>
          </a:p>
          <a:p>
            <a:pPr>
              <a:buNone/>
            </a:pPr>
            <a:endParaRPr lang="cs-CZ" b="1" dirty="0"/>
          </a:p>
          <a:p>
            <a:pPr>
              <a:buNone/>
            </a:pPr>
            <a:r>
              <a:rPr lang="cs-CZ" b="1" dirty="0"/>
              <a:t>NTSC pro černobílé vysílání</a:t>
            </a:r>
          </a:p>
          <a:p>
            <a:r>
              <a:rPr lang="cs-CZ" dirty="0"/>
              <a:t>televizní norma pro monochromatické vysílání před příchodem barevných televizních norem</a:t>
            </a:r>
          </a:p>
          <a:p>
            <a:r>
              <a:rPr lang="cs-CZ" dirty="0"/>
              <a:t>525 řádků, 60 </a:t>
            </a:r>
            <a:r>
              <a:rPr lang="cs-CZ" dirty="0" err="1"/>
              <a:t>fps</a:t>
            </a:r>
            <a:r>
              <a:rPr lang="cs-CZ" dirty="0"/>
              <a:t> (odpovídá napětí 60 Hz elektrické sítě v USA), 4:3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Televizní normy</a:t>
            </a:r>
            <a:r>
              <a:rPr lang="en-US" dirty="0"/>
              <a:t> – </a:t>
            </a:r>
            <a:r>
              <a:rPr lang="en-US" dirty="0" err="1"/>
              <a:t>barevn</a:t>
            </a:r>
            <a:r>
              <a:rPr lang="cs-CZ" dirty="0"/>
              <a:t>é vysílání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3" y="1214423"/>
            <a:ext cx="8715436" cy="336670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Dodržení 3 základních principů: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b="1" dirty="0"/>
              <a:t>Princip konstantního jasu </a:t>
            </a:r>
            <a:r>
              <a:rPr lang="cs-CZ" dirty="0"/>
              <a:t>– při ČB i barevném vysílání musí mít každý bod stejnou hodnotu jasu</a:t>
            </a:r>
            <a:endParaRPr lang="cs-CZ" b="1" dirty="0"/>
          </a:p>
          <a:p>
            <a:pPr marL="857250" lvl="1" indent="-457200">
              <a:buFont typeface="+mj-lt"/>
              <a:buAutoNum type="arabicPeriod"/>
            </a:pPr>
            <a:r>
              <a:rPr lang="cs-CZ" b="1" dirty="0"/>
              <a:t>Princip smíšených výšek </a:t>
            </a:r>
            <a:r>
              <a:rPr lang="cs-CZ" dirty="0"/>
              <a:t>– vyšší kmitočty nesou informaci pouze o jasu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b="1" dirty="0"/>
              <a:t>Princip sdílení kmitočtového pásma</a:t>
            </a:r>
            <a:r>
              <a:rPr lang="cs-CZ" dirty="0"/>
              <a:t> – barevná informace v rámci kmitočtového pásma ČB (jasového) signálu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40968"/>
            <a:ext cx="7506589" cy="313247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6779" y="6273441"/>
            <a:ext cx="7326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sz="1200" i="1" dirty="0"/>
              <a:t>zdroj: int.spsoa-ub.cz/projekty/ob21/OP/EL/ELZ/OB21-OP-EL-ELZ-HAN-U-3-004.pps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34543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Televizní normy – barevné signály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214283" y="1214422"/>
            <a:ext cx="8715436" cy="510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61B00"/>
              </a:buClr>
              <a:buFont typeface="Wingdings" pitchFamily="2" charset="2"/>
              <a:buNone/>
              <a:defRPr sz="2000">
                <a:solidFill>
                  <a:srgbClr val="361B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itchFamily="2" charset="2"/>
              <a:buNone/>
              <a:defRPr sz="1800">
                <a:solidFill>
                  <a:srgbClr val="361B00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D400D"/>
              </a:buClr>
              <a:buFont typeface="Wingdings" pitchFamily="2" charset="2"/>
              <a:buNone/>
              <a:defRPr sz="1600">
                <a:solidFill>
                  <a:srgbClr val="361B00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5200"/>
              </a:buClr>
              <a:buFont typeface="Wingdings" pitchFamily="2" charset="2"/>
              <a:buNone/>
              <a:defRPr sz="1400" i="1">
                <a:solidFill>
                  <a:srgbClr val="361B00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5200"/>
              </a:buClr>
              <a:buFont typeface="Wingdings" pitchFamily="2" charset="2"/>
              <a:buNone/>
              <a:defRPr sz="1400">
                <a:solidFill>
                  <a:srgbClr val="361B00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5200"/>
              </a:buClr>
              <a:buFont typeface="Wingdings" pitchFamily="2" charset="2"/>
              <a:buNone/>
              <a:defRPr sz="1400">
                <a:solidFill>
                  <a:srgbClr val="361B00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5200"/>
              </a:buClr>
              <a:buFont typeface="Wingdings" pitchFamily="2" charset="2"/>
              <a:buNone/>
              <a:defRPr sz="1400">
                <a:solidFill>
                  <a:srgbClr val="361B00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5200"/>
              </a:buClr>
              <a:buFont typeface="Wingdings" pitchFamily="2" charset="2"/>
              <a:buNone/>
              <a:defRPr sz="1400">
                <a:solidFill>
                  <a:srgbClr val="361B00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5200"/>
              </a:buClr>
              <a:buFont typeface="Wingdings" pitchFamily="2" charset="2"/>
              <a:buNone/>
              <a:defRPr sz="1400">
                <a:solidFill>
                  <a:srgbClr val="361B00"/>
                </a:solidFill>
                <a:latin typeface="+mn-lt"/>
              </a:defRPr>
            </a:lvl9pPr>
          </a:lstStyle>
          <a:p>
            <a:pPr algn="l"/>
            <a:r>
              <a:rPr lang="cs-CZ" b="1" kern="0" dirty="0"/>
              <a:t>Základní barevné signály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cs-CZ" sz="2400" dirty="0"/>
              <a:t>U</a:t>
            </a:r>
            <a:r>
              <a:rPr lang="cs-CZ" sz="2400" baseline="-25000" dirty="0"/>
              <a:t>R</a:t>
            </a:r>
            <a:r>
              <a:rPr lang="cs-CZ" sz="2400" dirty="0"/>
              <a:t> , U</a:t>
            </a:r>
            <a:r>
              <a:rPr lang="cs-CZ" sz="2400" baseline="-25000" dirty="0"/>
              <a:t>G</a:t>
            </a:r>
            <a:r>
              <a:rPr lang="cs-CZ" sz="2400" dirty="0"/>
              <a:t> , U</a:t>
            </a:r>
            <a:r>
              <a:rPr lang="cs-CZ" sz="2400" baseline="-25000" dirty="0"/>
              <a:t>B</a:t>
            </a:r>
            <a:endParaRPr lang="en-US" sz="2400" baseline="-25000" dirty="0"/>
          </a:p>
          <a:p>
            <a:pPr marL="342900" indent="-342900" algn="l">
              <a:buFont typeface="Wingdings" pitchFamily="2" charset="2"/>
              <a:buChar char="Ø"/>
            </a:pPr>
            <a:r>
              <a:rPr lang="cs-CZ" sz="2400" dirty="0"/>
              <a:t>Spektrum každého z těchto signálů má maximální kmitočet daný normou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cs-CZ" sz="2400" dirty="0"/>
          </a:p>
          <a:p>
            <a:pPr algn="l"/>
            <a:r>
              <a:rPr lang="cs-CZ" sz="2400" b="1" dirty="0"/>
              <a:t>Chrominanční signály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/>
              <a:t>U</a:t>
            </a:r>
            <a:r>
              <a:rPr lang="cs-CZ" sz="2400" baseline="-25000" dirty="0"/>
              <a:t>R</a:t>
            </a:r>
            <a:r>
              <a:rPr lang="cs-CZ" sz="2400" dirty="0"/>
              <a:t> – U</a:t>
            </a:r>
            <a:r>
              <a:rPr lang="cs-CZ" sz="2400" baseline="-25000" dirty="0"/>
              <a:t>Y</a:t>
            </a:r>
            <a:r>
              <a:rPr lang="cs-CZ" sz="2400" dirty="0"/>
              <a:t>, U</a:t>
            </a:r>
            <a:r>
              <a:rPr lang="cs-CZ" sz="2400" baseline="-25000" dirty="0"/>
              <a:t>G</a:t>
            </a:r>
            <a:r>
              <a:rPr lang="cs-CZ" sz="2400" dirty="0"/>
              <a:t> – U</a:t>
            </a:r>
            <a:r>
              <a:rPr lang="cs-CZ" sz="2400" baseline="-25000" dirty="0"/>
              <a:t>Y</a:t>
            </a:r>
            <a:r>
              <a:rPr lang="cs-CZ" sz="2400" dirty="0"/>
              <a:t>, U</a:t>
            </a:r>
            <a:r>
              <a:rPr lang="cs-CZ" sz="2400" baseline="-25000" dirty="0"/>
              <a:t>B</a:t>
            </a:r>
            <a:r>
              <a:rPr lang="cs-CZ" sz="2400" dirty="0"/>
              <a:t> – U</a:t>
            </a:r>
            <a:r>
              <a:rPr lang="cs-CZ" sz="2400" baseline="-25000" dirty="0"/>
              <a:t>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/>
              <a:t>tvořeny kombinací základních barevných signálů a jasového signálu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cs-CZ" sz="2400" dirty="0"/>
          </a:p>
          <a:p>
            <a:pPr marL="457200" indent="-457200" algn="l">
              <a:buFont typeface="+mj-lt"/>
              <a:buAutoNum type="arabicPeriod"/>
            </a:pPr>
            <a:endParaRPr lang="cs-CZ" kern="0" dirty="0"/>
          </a:p>
          <a:p>
            <a:pPr marL="457200" indent="-457200" algn="l">
              <a:buFont typeface="+mj-lt"/>
              <a:buAutoNum type="arabicPeriod"/>
            </a:pP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3408878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Televizní normy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NTSC pro barevné vysílání</a:t>
            </a:r>
          </a:p>
          <a:p>
            <a:r>
              <a:rPr lang="cs-CZ" dirty="0"/>
              <a:t>1953 v USA, první televizní systém, resp. standard pro barevné vysílání</a:t>
            </a:r>
          </a:p>
          <a:p>
            <a:r>
              <a:rPr lang="cs-CZ" dirty="0"/>
              <a:t>kompatibilní s dosavadním monochromním systémem</a:t>
            </a:r>
          </a:p>
          <a:p>
            <a:r>
              <a:rPr lang="cs-CZ" dirty="0"/>
              <a:t>29.97 </a:t>
            </a:r>
            <a:r>
              <a:rPr lang="cs-CZ" dirty="0" err="1"/>
              <a:t>fps</a:t>
            </a:r>
            <a:r>
              <a:rPr lang="cs-CZ" dirty="0"/>
              <a:t>, 525 řádků (486 aktivních - viditelných), 59.94 Hz</a:t>
            </a:r>
          </a:p>
          <a:p>
            <a:pPr lvl="1"/>
            <a:r>
              <a:rPr lang="cs-CZ" dirty="0"/>
              <a:t>neaktivní řádky využívány pro synchronizační signál, případně další data</a:t>
            </a:r>
          </a:p>
          <a:p>
            <a:r>
              <a:rPr lang="cs-CZ" b="1" dirty="0"/>
              <a:t>p</a:t>
            </a:r>
            <a:r>
              <a:rPr lang="en-US" b="1" dirty="0" err="1"/>
              <a:t>rokl</a:t>
            </a:r>
            <a:r>
              <a:rPr lang="cs-CZ" b="1" dirty="0" err="1"/>
              <a:t>ádaný</a:t>
            </a:r>
            <a:r>
              <a:rPr lang="cs-CZ" b="1" dirty="0"/>
              <a:t> obraz</a:t>
            </a:r>
            <a:r>
              <a:rPr lang="cs-CZ" dirty="0"/>
              <a:t> - sudé řádky vykreslovány jako první („</a:t>
            </a:r>
            <a:r>
              <a:rPr lang="cs-CZ" dirty="0" err="1"/>
              <a:t>lower</a:t>
            </a:r>
            <a:r>
              <a:rPr lang="cs-CZ" dirty="0"/>
              <a:t>“ </a:t>
            </a:r>
            <a:r>
              <a:rPr lang="cs-CZ" dirty="0" err="1"/>
              <a:t>field</a:t>
            </a:r>
            <a:r>
              <a:rPr lang="cs-CZ" dirty="0"/>
              <a:t>)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5430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Televizní normy - NTSC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využívá kvadraturní modulaci (stejně jako PAL)</a:t>
            </a:r>
          </a:p>
          <a:p>
            <a:r>
              <a:rPr lang="cs-CZ" dirty="0"/>
              <a:t>pracuje s barevným modelem YIQ</a:t>
            </a:r>
          </a:p>
          <a:p>
            <a:r>
              <a:rPr lang="cs-CZ" dirty="0"/>
              <a:t>fázový posuv signálu vyjadřuje barevný tón daného obrazového bodu</a:t>
            </a:r>
          </a:p>
          <a:p>
            <a:pPr algn="ctr">
              <a:buNone/>
            </a:pPr>
            <a:endParaRPr lang="cs-CZ" i="1" dirty="0"/>
          </a:p>
          <a:p>
            <a:pPr algn="ctr">
              <a:buNone/>
            </a:pPr>
            <a:endParaRPr lang="cs-CZ" i="1" dirty="0"/>
          </a:p>
          <a:p>
            <a:pPr algn="ctr">
              <a:buNone/>
            </a:pPr>
            <a:endParaRPr lang="cs-CZ" i="1" dirty="0"/>
          </a:p>
          <a:p>
            <a:pPr algn="ctr">
              <a:buNone/>
            </a:pPr>
            <a:endParaRPr lang="cs-CZ" i="1" dirty="0"/>
          </a:p>
          <a:p>
            <a:pPr algn="ctr">
              <a:buNone/>
            </a:pPr>
            <a:endParaRPr lang="cs-CZ" i="1" dirty="0"/>
          </a:p>
          <a:p>
            <a:pPr algn="ctr">
              <a:buNone/>
            </a:pPr>
            <a:endParaRPr lang="cs-CZ" i="1" dirty="0"/>
          </a:p>
          <a:p>
            <a:pPr algn="ctr">
              <a:buNone/>
            </a:pPr>
            <a:endParaRPr lang="cs-CZ" i="1" dirty="0"/>
          </a:p>
          <a:p>
            <a:pPr algn="ctr">
              <a:buNone/>
            </a:pPr>
            <a:endParaRPr lang="cs-CZ" sz="1600" i="1" dirty="0"/>
          </a:p>
          <a:p>
            <a:pPr>
              <a:buNone/>
            </a:pPr>
            <a:r>
              <a:rPr lang="cs-CZ" b="1" dirty="0"/>
              <a:t>nevýhody</a:t>
            </a:r>
          </a:p>
          <a:p>
            <a:r>
              <a:rPr lang="cs-CZ" dirty="0"/>
              <a:t>barvonosná frekvence je vzdálena od signálu jasu málo, což vede k náchylnosti na vyšší zkreslení barev</a:t>
            </a:r>
          </a:p>
        </p:txBody>
      </p:sp>
      <p:pic>
        <p:nvPicPr>
          <p:cNvPr id="9" name="Zástupný symbol pro obsah 6" descr="ntsc_color_carr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2428868"/>
            <a:ext cx="3750584" cy="229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bdélník 2"/>
          <p:cNvSpPr/>
          <p:nvPr/>
        </p:nvSpPr>
        <p:spPr>
          <a:xfrm>
            <a:off x="524577" y="4751029"/>
            <a:ext cx="3060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cs-CZ" i="1" dirty="0"/>
              <a:t>schéma frekvenčního spektra NTSC</a:t>
            </a:r>
            <a:endParaRPr lang="cs-CZ" b="1" dirty="0"/>
          </a:p>
        </p:txBody>
      </p:sp>
      <p:pic>
        <p:nvPicPr>
          <p:cNvPr id="6" name="Picture 4" descr="https://upload.wikimedia.org/wikipedia/commons/thumb/8/82/YIQ_IQ_plane.svg/300px-YIQ_IQ_plan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53" y="2416811"/>
            <a:ext cx="2488106" cy="248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982286" y="4904917"/>
            <a:ext cx="1008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YIQ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Televizní normy – NTSC signál</a:t>
            </a:r>
            <a:endParaRPr lang="es-MX" dirty="0"/>
          </a:p>
        </p:txBody>
      </p:sp>
      <p:pic>
        <p:nvPicPr>
          <p:cNvPr id="1026" name="Picture 2" descr="http://www.dspguide.com/graphics/F_23_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791081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61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Televizní normy - SECAM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SECAM </a:t>
            </a:r>
            <a:r>
              <a:rPr lang="cs-CZ" dirty="0"/>
              <a:t>(</a:t>
            </a:r>
            <a:r>
              <a:rPr lang="fr-FR" b="1" dirty="0"/>
              <a:t>Sé</a:t>
            </a:r>
            <a:r>
              <a:rPr lang="fr-FR" dirty="0"/>
              <a:t>quentiel </a:t>
            </a:r>
            <a:r>
              <a:rPr lang="fr-FR" b="1" dirty="0"/>
              <a:t>c</a:t>
            </a:r>
            <a:r>
              <a:rPr lang="fr-FR" dirty="0"/>
              <a:t>ouleur </a:t>
            </a:r>
            <a:r>
              <a:rPr lang="fr-FR" b="1" dirty="0"/>
              <a:t>à m</a:t>
            </a:r>
            <a:r>
              <a:rPr lang="fr-FR" dirty="0"/>
              <a:t>émoire</a:t>
            </a:r>
            <a:r>
              <a:rPr lang="cs-CZ" dirty="0"/>
              <a:t>)</a:t>
            </a:r>
          </a:p>
          <a:p>
            <a:r>
              <a:rPr lang="cs-CZ" dirty="0"/>
              <a:t>1953, Francie, první evropský barevný televizní systém</a:t>
            </a:r>
          </a:p>
          <a:p>
            <a:r>
              <a:rPr lang="cs-CZ" dirty="0"/>
              <a:t>pracuje s barevným modelem </a:t>
            </a:r>
            <a:r>
              <a:rPr lang="cs-CZ" dirty="0" err="1"/>
              <a:t>YDbDr</a:t>
            </a:r>
            <a:endParaRPr lang="cs-CZ" dirty="0"/>
          </a:p>
          <a:p>
            <a:r>
              <a:rPr lang="cs-CZ" dirty="0"/>
              <a:t>využívá frekvenční modulaci, která neumožňuje přenášet obě barevné složky najednou, takže každý řádek nese informace pouze o jedné barevné složce</a:t>
            </a:r>
          </a:p>
          <a:p>
            <a:r>
              <a:rPr lang="cs-CZ" dirty="0"/>
              <a:t>625 řádků (575 aktivních – viditelných)</a:t>
            </a:r>
          </a:p>
          <a:p>
            <a:r>
              <a:rPr lang="cs-CZ" dirty="0"/>
              <a:t>25 </a:t>
            </a:r>
            <a:r>
              <a:rPr lang="cs-CZ" dirty="0" err="1"/>
              <a:t>fps</a:t>
            </a:r>
            <a:r>
              <a:rPr lang="cs-CZ" dirty="0"/>
              <a:t> (</a:t>
            </a:r>
            <a:r>
              <a:rPr lang="cs-CZ" dirty="0" err="1"/>
              <a:t>frame</a:t>
            </a:r>
            <a:r>
              <a:rPr lang="cs-CZ" dirty="0"/>
              <a:t> per </a:t>
            </a:r>
            <a:r>
              <a:rPr lang="cs-CZ" dirty="0" err="1"/>
              <a:t>second</a:t>
            </a:r>
            <a:r>
              <a:rPr lang="cs-CZ" dirty="0"/>
              <a:t> – obrázek za sekundu), resp. 50 </a:t>
            </a:r>
            <a:r>
              <a:rPr lang="cs-CZ" dirty="0" err="1"/>
              <a:t>půlsnímků</a:t>
            </a:r>
            <a:r>
              <a:rPr lang="cs-CZ" dirty="0"/>
              <a:t> za sekundu</a:t>
            </a:r>
          </a:p>
          <a:p>
            <a:endParaRPr lang="cs-CZ" dirty="0"/>
          </a:p>
          <a:p>
            <a:pPr>
              <a:buNone/>
            </a:pPr>
            <a:r>
              <a:rPr lang="cs-CZ" b="1" dirty="0"/>
              <a:t>výhody a nevýhody</a:t>
            </a:r>
          </a:p>
          <a:p>
            <a:r>
              <a:rPr lang="cs-CZ" dirty="0"/>
              <a:t>odolné vůči fázovému zkreslení</a:t>
            </a:r>
          </a:p>
          <a:p>
            <a:r>
              <a:rPr lang="cs-CZ" dirty="0"/>
              <a:t>nebezpečí pozorovatelných barevných přechodů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Televizní normy - PAL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PAL </a:t>
            </a:r>
            <a:r>
              <a:rPr lang="cs-CZ" dirty="0"/>
              <a:t>(</a:t>
            </a:r>
            <a:r>
              <a:rPr lang="en-US" b="1" dirty="0"/>
              <a:t>P</a:t>
            </a:r>
            <a:r>
              <a:rPr lang="en-US" dirty="0"/>
              <a:t>hase </a:t>
            </a:r>
            <a:r>
              <a:rPr lang="en-US" b="1" dirty="0"/>
              <a:t>A</a:t>
            </a:r>
            <a:r>
              <a:rPr lang="en-US" dirty="0"/>
              <a:t>lternation </a:t>
            </a:r>
            <a:r>
              <a:rPr lang="en-US" b="1" dirty="0"/>
              <a:t>L</a:t>
            </a:r>
            <a:r>
              <a:rPr lang="en-US" dirty="0"/>
              <a:t>ines</a:t>
            </a:r>
            <a:r>
              <a:rPr lang="cs-CZ" dirty="0"/>
              <a:t>, </a:t>
            </a:r>
            <a:r>
              <a:rPr lang="en-US" b="1" dirty="0"/>
              <a:t>P</a:t>
            </a:r>
            <a:r>
              <a:rPr lang="en-US" dirty="0"/>
              <a:t>hase </a:t>
            </a:r>
            <a:r>
              <a:rPr lang="en-US" b="1" dirty="0"/>
              <a:t>A</a:t>
            </a:r>
            <a:r>
              <a:rPr lang="en-US" dirty="0"/>
              <a:t>lternating </a:t>
            </a:r>
            <a:r>
              <a:rPr lang="en-US" b="1" dirty="0"/>
              <a:t>L</a:t>
            </a:r>
            <a:r>
              <a:rPr lang="en-US" dirty="0"/>
              <a:t>ine</a:t>
            </a:r>
            <a:r>
              <a:rPr lang="cs-CZ" dirty="0"/>
              <a:t>)</a:t>
            </a:r>
          </a:p>
          <a:p>
            <a:r>
              <a:rPr lang="cs-CZ" dirty="0"/>
              <a:t>SRN 1963, vznikl jako náhrada za SECAM a současně řešení nedostatků NTSC a řešení pro 50 Hz systém v Evropě</a:t>
            </a:r>
            <a:endParaRPr lang="en-US" dirty="0"/>
          </a:p>
          <a:p>
            <a:r>
              <a:rPr lang="cs-CZ" dirty="0"/>
              <a:t>pracuje s barevným modelem YUV</a:t>
            </a:r>
          </a:p>
          <a:p>
            <a:r>
              <a:rPr lang="cs-CZ" dirty="0"/>
              <a:t>625 řádků (575 aktivních - viditelných), 50 Hz</a:t>
            </a:r>
          </a:p>
          <a:p>
            <a:r>
              <a:rPr lang="cs-CZ" dirty="0"/>
              <a:t>25 </a:t>
            </a:r>
            <a:r>
              <a:rPr lang="cs-CZ" dirty="0" err="1"/>
              <a:t>fps</a:t>
            </a:r>
            <a:r>
              <a:rPr lang="cs-CZ" dirty="0"/>
              <a:t> (</a:t>
            </a:r>
            <a:r>
              <a:rPr lang="cs-CZ" dirty="0" err="1"/>
              <a:t>frame</a:t>
            </a:r>
            <a:r>
              <a:rPr lang="cs-CZ" dirty="0"/>
              <a:t> per </a:t>
            </a:r>
            <a:r>
              <a:rPr lang="cs-CZ" dirty="0" err="1"/>
              <a:t>second</a:t>
            </a:r>
            <a:r>
              <a:rPr lang="cs-CZ" dirty="0"/>
              <a:t> – obrázek za sekundu), resp. 50 </a:t>
            </a:r>
            <a:r>
              <a:rPr lang="cs-CZ" dirty="0" err="1"/>
              <a:t>půlsnímků</a:t>
            </a:r>
            <a:r>
              <a:rPr lang="cs-CZ" dirty="0"/>
              <a:t> za sekundu</a:t>
            </a:r>
          </a:p>
          <a:p>
            <a:r>
              <a:rPr lang="cs-CZ" dirty="0"/>
              <a:t>liché řádky vykreslovány jako první („</a:t>
            </a:r>
            <a:r>
              <a:rPr lang="cs-CZ" dirty="0" err="1"/>
              <a:t>upper</a:t>
            </a:r>
            <a:r>
              <a:rPr lang="cs-CZ" dirty="0"/>
              <a:t>“ </a:t>
            </a:r>
            <a:r>
              <a:rPr lang="cs-CZ" dirty="0" err="1"/>
              <a:t>field</a:t>
            </a:r>
            <a:r>
              <a:rPr lang="cs-CZ" dirty="0"/>
              <a:t>)</a:t>
            </a:r>
          </a:p>
          <a:p>
            <a:r>
              <a:rPr lang="cs-CZ" dirty="0"/>
              <a:t>barvonosná frekvence 4.43 MHz (vyšší než u NTSC)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Televizní normy - PAL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4283" y="4643446"/>
            <a:ext cx="4429726" cy="1676393"/>
          </a:xfrm>
        </p:spPr>
        <p:txBody>
          <a:bodyPr/>
          <a:lstStyle/>
          <a:p>
            <a:pPr algn="ctr">
              <a:buNone/>
            </a:pPr>
            <a:r>
              <a:rPr lang="cs-CZ" sz="1600" i="1" dirty="0"/>
              <a:t>schéma frekvenčního spektra </a:t>
            </a:r>
            <a:r>
              <a:rPr lang="cs-CZ" sz="1600" i="1" dirty="0" err="1"/>
              <a:t>PALu</a:t>
            </a:r>
            <a:endParaRPr lang="cs-CZ" sz="1600" i="1" dirty="0"/>
          </a:p>
        </p:txBody>
      </p:sp>
      <p:pic>
        <p:nvPicPr>
          <p:cNvPr id="6" name="Zástupný symbol pro obsah 3" descr="pal_color_carr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3" y="2060848"/>
            <a:ext cx="4464496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YUV Enco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493591" cy="349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617379" y="5373216"/>
            <a:ext cx="554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YUV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Televize – základní princip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3" y="1214422"/>
            <a:ext cx="8715436" cy="5286412"/>
          </a:xfrm>
        </p:spPr>
        <p:txBody>
          <a:bodyPr/>
          <a:lstStyle/>
          <a:p>
            <a:r>
              <a:rPr lang="cs-CZ" dirty="0"/>
              <a:t>technologie pro přeměnu optického obrazu na elektrický signál, jeho přenos a zpětnou přeměnu na optický obraz</a:t>
            </a:r>
          </a:p>
          <a:p>
            <a:r>
              <a:rPr lang="cs-CZ" dirty="0"/>
              <a:t>obraz je rozložen na jednotlivé body různé úrovně jasu a barvy, přenášen a následně v TV přijímači opět složen</a:t>
            </a:r>
          </a:p>
          <a:p>
            <a:r>
              <a:rPr lang="cs-CZ" dirty="0"/>
              <a:t>rozklad obrazu v jednom snímku je lineární a probíhá </a:t>
            </a:r>
            <a:r>
              <a:rPr lang="cs-CZ" b="1" dirty="0"/>
              <a:t>po řádcích zleva doprava</a:t>
            </a:r>
          </a:p>
          <a:p>
            <a:r>
              <a:rPr lang="cs-CZ" b="1" dirty="0"/>
              <a:t>rozlišení obrazu je tedy dáno počtem řádků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b="11157"/>
          <a:stretch>
            <a:fillRect/>
          </a:stretch>
        </p:blipFill>
        <p:spPr bwMode="auto">
          <a:xfrm>
            <a:off x="4714876" y="4000504"/>
            <a:ext cx="4214810" cy="200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5" name="Skupina 34"/>
          <p:cNvGrpSpPr/>
          <p:nvPr/>
        </p:nvGrpSpPr>
        <p:grpSpPr>
          <a:xfrm>
            <a:off x="214282" y="3714752"/>
            <a:ext cx="4417493" cy="2462711"/>
            <a:chOff x="4143372" y="3929066"/>
            <a:chExt cx="4417493" cy="2462711"/>
          </a:xfrm>
        </p:grpSpPr>
        <p:grpSp>
          <p:nvGrpSpPr>
            <p:cNvPr id="28" name="Skupina 27"/>
            <p:cNvGrpSpPr/>
            <p:nvPr/>
          </p:nvGrpSpPr>
          <p:grpSpPr>
            <a:xfrm>
              <a:off x="4143372" y="3929066"/>
              <a:ext cx="4417493" cy="2397397"/>
              <a:chOff x="4357686" y="4286256"/>
              <a:chExt cx="4417493" cy="2397397"/>
            </a:xfrm>
          </p:grpSpPr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484" t="6179" r="7484" b="9784"/>
              <a:stretch>
                <a:fillRect/>
              </a:stretch>
            </p:blipFill>
            <p:spPr bwMode="auto">
              <a:xfrm>
                <a:off x="4357686" y="4286256"/>
                <a:ext cx="3337796" cy="2397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27" name="Skupina 26"/>
              <p:cNvGrpSpPr/>
              <p:nvPr/>
            </p:nvGrpSpPr>
            <p:grpSpPr>
              <a:xfrm>
                <a:off x="4357686" y="4286256"/>
                <a:ext cx="4417493" cy="1165033"/>
                <a:chOff x="4357686" y="4286256"/>
                <a:chExt cx="4417493" cy="1165033"/>
              </a:xfrm>
            </p:grpSpPr>
            <p:cxnSp>
              <p:nvCxnSpPr>
                <p:cNvPr id="6" name="Přímá spojovací šipka 5"/>
                <p:cNvCxnSpPr/>
                <p:nvPr/>
              </p:nvCxnSpPr>
              <p:spPr bwMode="auto">
                <a:xfrm>
                  <a:off x="4357686" y="4286256"/>
                  <a:ext cx="1588" cy="1588"/>
                </a:xfrm>
                <a:prstGeom prst="straightConnector1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0" name="Přímá spojovací šipka 9"/>
                <p:cNvCxnSpPr/>
                <p:nvPr/>
              </p:nvCxnSpPr>
              <p:spPr bwMode="auto">
                <a:xfrm rot="10800000" flipV="1">
                  <a:off x="6357954" y="4500569"/>
                  <a:ext cx="1357319" cy="428627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7" name="Přímá spojovací šipka 16"/>
                <p:cNvCxnSpPr/>
                <p:nvPr/>
              </p:nvCxnSpPr>
              <p:spPr bwMode="auto">
                <a:xfrm rot="10800000">
                  <a:off x="6715140" y="5000638"/>
                  <a:ext cx="1000132" cy="28575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F955E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3" name="TextovéPole 22"/>
                <p:cNvSpPr txBox="1"/>
                <p:nvPr/>
              </p:nvSpPr>
              <p:spPr>
                <a:xfrm>
                  <a:off x="7715272" y="4357694"/>
                  <a:ext cx="95090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/>
                    <a:t>činný běh</a:t>
                  </a:r>
                </a:p>
              </p:txBody>
            </p:sp>
            <p:sp>
              <p:nvSpPr>
                <p:cNvPr id="25" name="TextovéPole 24"/>
                <p:cNvSpPr txBox="1"/>
                <p:nvPr/>
              </p:nvSpPr>
              <p:spPr>
                <a:xfrm>
                  <a:off x="7715272" y="5143512"/>
                  <a:ext cx="105990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/>
                    <a:t>zpětný běh</a:t>
                  </a:r>
                </a:p>
              </p:txBody>
            </p:sp>
          </p:grpSp>
        </p:grpSp>
        <p:sp>
          <p:nvSpPr>
            <p:cNvPr id="34" name="TextovéPole 33"/>
            <p:cNvSpPr txBox="1"/>
            <p:nvPr/>
          </p:nvSpPr>
          <p:spPr>
            <a:xfrm>
              <a:off x="4286248" y="6084000"/>
              <a:ext cx="31324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effectLst>
                    <a:outerShdw blurRad="50800" dist="50800" dir="5400000" algn="ctr" rotWithShape="0">
                      <a:schemeClr val="bg1"/>
                    </a:outerShdw>
                  </a:effectLst>
                </a:rPr>
                <a:t>vykreslování</a:t>
              </a:r>
              <a:r>
                <a:rPr lang="cs-CZ" dirty="0"/>
                <a:t> obrazu u CRT monitorů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3200" dirty="0"/>
          </a:p>
          <a:p>
            <a:pPr algn="l"/>
            <a:r>
              <a:rPr lang="cs-CZ" sz="3200" dirty="0"/>
              <a:t>Jaké jsou hlavní technické parametry, které odlišují jednotlivé analogové televizní normy?</a:t>
            </a:r>
          </a:p>
          <a:p>
            <a:pPr algn="l"/>
            <a:endParaRPr lang="cs-CZ" sz="3200" dirty="0"/>
          </a:p>
          <a:p>
            <a:pPr algn="l"/>
            <a:r>
              <a:rPr lang="cs-CZ" sz="3200" dirty="0"/>
              <a:t>Jaké jsou vztahy mezi YUV a RGB?</a:t>
            </a:r>
            <a:endParaRPr lang="es-MX" sz="3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Televizní normy – hlavní technické parametry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2331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Televizní normy – prokládání obrazu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prokládaný (</a:t>
            </a:r>
            <a:r>
              <a:rPr lang="cs-CZ" b="1" dirty="0" err="1"/>
              <a:t>interlaced</a:t>
            </a:r>
            <a:r>
              <a:rPr lang="cs-CZ" dirty="0"/>
              <a:t>) obraz</a:t>
            </a:r>
          </a:p>
          <a:p>
            <a:r>
              <a:rPr lang="cs-CZ" dirty="0"/>
              <a:t>potřeba obnovy TV obrazu na obrazovce alespoň 48x (zamezení blikání obrazu na starých TV obrazovkách)</a:t>
            </a:r>
          </a:p>
          <a:p>
            <a:r>
              <a:rPr lang="cs-CZ" dirty="0"/>
              <a:t>řešení problematiky přenosu příliš velkého množství dat v analogových TV systémech</a:t>
            </a:r>
          </a:p>
          <a:p>
            <a:r>
              <a:rPr lang="cs-CZ" dirty="0"/>
              <a:t>obraz je rozdělen na </a:t>
            </a:r>
            <a:r>
              <a:rPr lang="cs-CZ" b="1" dirty="0"/>
              <a:t>liché a sudé řádky</a:t>
            </a:r>
            <a:r>
              <a:rPr lang="cs-CZ" dirty="0"/>
              <a:t> (tzv. </a:t>
            </a:r>
            <a:r>
              <a:rPr lang="cs-CZ" dirty="0" err="1"/>
              <a:t>půlsnímky</a:t>
            </a:r>
            <a:r>
              <a:rPr lang="cs-CZ" dirty="0"/>
              <a:t> =</a:t>
            </a:r>
            <a:r>
              <a:rPr lang="en-US" dirty="0"/>
              <a:t>&gt;</a:t>
            </a:r>
            <a:r>
              <a:rPr lang="cs-CZ" dirty="0"/>
              <a:t> </a:t>
            </a:r>
            <a:r>
              <a:rPr lang="cs-CZ" b="1" dirty="0"/>
              <a:t>snížení objemu dat na polovinu</a:t>
            </a:r>
            <a:r>
              <a:rPr lang="cs-CZ" dirty="0"/>
              <a:t>), vždy je přenášeno pouze pole/</a:t>
            </a:r>
            <a:r>
              <a:rPr lang="cs-CZ" dirty="0" err="1"/>
              <a:t>půlsnímek</a:t>
            </a:r>
            <a:r>
              <a:rPr lang="cs-CZ" dirty="0"/>
              <a:t> jedné skupiny řádků</a:t>
            </a:r>
          </a:p>
          <a:p>
            <a:pPr lvl="1"/>
            <a:r>
              <a:rPr lang="cs-CZ" dirty="0"/>
              <a:t>TFF/UFF – „</a:t>
            </a:r>
            <a:r>
              <a:rPr lang="cs-CZ" dirty="0" err="1"/>
              <a:t>upper</a:t>
            </a:r>
            <a:r>
              <a:rPr lang="cs-CZ" dirty="0"/>
              <a:t>/top </a:t>
            </a:r>
            <a:r>
              <a:rPr lang="cs-CZ" dirty="0" err="1"/>
              <a:t>field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“ – liché řádky přenášeny první (PAL, SECAM)</a:t>
            </a:r>
          </a:p>
          <a:p>
            <a:pPr lvl="1"/>
            <a:r>
              <a:rPr lang="cs-CZ" dirty="0"/>
              <a:t>BFF/LFF – „</a:t>
            </a:r>
            <a:r>
              <a:rPr lang="cs-CZ" dirty="0" err="1"/>
              <a:t>lower</a:t>
            </a:r>
            <a:r>
              <a:rPr lang="cs-CZ" dirty="0"/>
              <a:t>/</a:t>
            </a:r>
            <a:r>
              <a:rPr lang="cs-CZ" dirty="0" err="1"/>
              <a:t>bottom</a:t>
            </a:r>
            <a:r>
              <a:rPr lang="cs-CZ" dirty="0"/>
              <a:t> </a:t>
            </a:r>
            <a:r>
              <a:rPr lang="cs-CZ" dirty="0" err="1"/>
              <a:t>field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“ – sudé řádky přenášeny první (NTSC)</a:t>
            </a:r>
          </a:p>
          <a:p>
            <a:r>
              <a:rPr lang="cs-CZ" dirty="0"/>
              <a:t>při opětovném zobrazení je vždy překreslen pouze jeden </a:t>
            </a:r>
            <a:r>
              <a:rPr lang="cs-CZ" dirty="0" err="1"/>
              <a:t>půlsnímek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906662"/>
            <a:ext cx="6134789" cy="169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Televizní normy – prokládání obrazu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Důvody pro vznik viditelného efektu prokládaného obrazu:</a:t>
            </a:r>
          </a:p>
          <a:p>
            <a:r>
              <a:rPr lang="cs-CZ" dirty="0"/>
              <a:t>potřeba pro zobrazování na zobrazovacích zařízeních, které neumí zobrazovat prokládaný obraz (počítačové monitory atd.)</a:t>
            </a:r>
          </a:p>
          <a:p>
            <a:r>
              <a:rPr lang="cs-CZ" dirty="0"/>
              <a:t>Rozdíl v lokaci objektu na scéně v rámci sousedních snímcích je okem postřehnutelná (vysoká rychlost pohybu </a:t>
            </a:r>
            <a:r>
              <a:rPr lang="cs-CZ" dirty="0" err="1"/>
              <a:t>vs</a:t>
            </a:r>
            <a:r>
              <a:rPr lang="cs-CZ" dirty="0"/>
              <a:t> nízká snímková frekvence)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95953"/>
            <a:ext cx="7305955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60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Televizní normy – prokládání obrazu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odstranění prokládání (</a:t>
            </a:r>
            <a:r>
              <a:rPr lang="cs-CZ" b="1" dirty="0" err="1"/>
              <a:t>deinterlace</a:t>
            </a:r>
            <a:r>
              <a:rPr lang="cs-CZ" dirty="0"/>
              <a:t>)</a:t>
            </a:r>
          </a:p>
          <a:p>
            <a:r>
              <a:rPr lang="cs-CZ" dirty="0"/>
              <a:t>potřeba pro zobrazování na zobrazovacích zařízeních, které neumí zobrazovat prokládaný obraz (počítačové monitory atd.)</a:t>
            </a:r>
          </a:p>
          <a:p>
            <a:r>
              <a:rPr lang="cs-CZ" dirty="0"/>
              <a:t>existuje řada postupů a metod, které řeší</a:t>
            </a:r>
            <a:br>
              <a:rPr lang="cs-CZ" dirty="0"/>
            </a:br>
            <a:r>
              <a:rPr lang="cs-CZ" dirty="0"/>
              <a:t>odstranění prokládání</a:t>
            </a:r>
          </a:p>
          <a:p>
            <a:pPr marL="400050">
              <a:buFont typeface="+mj-lt"/>
              <a:buAutoNum type="arabicPeriod"/>
            </a:pPr>
            <a:r>
              <a:rPr lang="cs-CZ" dirty="0"/>
              <a:t>snímání obrazu </a:t>
            </a:r>
            <a:r>
              <a:rPr lang="cs-CZ" dirty="0" err="1"/>
              <a:t>neprokládaně</a:t>
            </a:r>
            <a:endParaRPr lang="cs-CZ" dirty="0"/>
          </a:p>
          <a:p>
            <a:pPr marL="400050">
              <a:buFont typeface="+mj-lt"/>
              <a:buAutoNum type="arabicPeriod"/>
            </a:pPr>
            <a:r>
              <a:rPr lang="cs-CZ" dirty="0"/>
              <a:t>softwarové odstranění prokládání</a:t>
            </a:r>
          </a:p>
          <a:p>
            <a:pPr marL="800100" lvl="1" indent="-342900"/>
            <a:r>
              <a:rPr lang="cs-CZ" dirty="0"/>
              <a:t>před zpracováním videa použitím SW</a:t>
            </a:r>
            <a:br>
              <a:rPr lang="cs-CZ" dirty="0"/>
            </a:br>
            <a:r>
              <a:rPr lang="cs-CZ" dirty="0"/>
              <a:t>a příslušných </a:t>
            </a:r>
            <a:r>
              <a:rPr lang="cs-CZ" b="1" dirty="0" err="1"/>
              <a:t>dinterlace</a:t>
            </a:r>
            <a:r>
              <a:rPr lang="cs-CZ" b="1" dirty="0"/>
              <a:t> metod a filtrů</a:t>
            </a:r>
          </a:p>
          <a:p>
            <a:pPr marL="1200150" lvl="2" indent="-342900"/>
            <a:r>
              <a:rPr lang="cs-CZ" dirty="0"/>
              <a:t>např. </a:t>
            </a:r>
            <a:r>
              <a:rPr lang="cs-CZ" dirty="0" err="1"/>
              <a:t>VirtualDub</a:t>
            </a:r>
            <a:r>
              <a:rPr lang="cs-CZ" dirty="0"/>
              <a:t> či video střižny</a:t>
            </a:r>
          </a:p>
          <a:p>
            <a:pPr marL="800100" lvl="1" indent="-342900"/>
            <a:r>
              <a:rPr lang="cs-CZ" dirty="0"/>
              <a:t>při přehrávání (</a:t>
            </a:r>
            <a:r>
              <a:rPr lang="cs-CZ" b="1" dirty="0" err="1"/>
              <a:t>realtime</a:t>
            </a:r>
            <a:r>
              <a:rPr lang="cs-CZ" b="1" dirty="0"/>
              <a:t> </a:t>
            </a:r>
            <a:r>
              <a:rPr lang="cs-CZ" b="1" dirty="0" err="1"/>
              <a:t>deinterlace</a:t>
            </a:r>
            <a:r>
              <a:rPr lang="cs-CZ" dirty="0"/>
              <a:t>)</a:t>
            </a:r>
          </a:p>
          <a:p>
            <a:pPr marL="1200150" lvl="2" indent="-342900"/>
            <a:r>
              <a:rPr lang="cs-CZ" dirty="0"/>
              <a:t>např. </a:t>
            </a:r>
            <a:r>
              <a:rPr lang="cs-CZ" dirty="0" err="1"/>
              <a:t>ffdshow</a:t>
            </a:r>
            <a:endParaRPr lang="cs-CZ" dirty="0"/>
          </a:p>
          <a:p>
            <a:pPr marL="1200150" lvl="2" indent="-342900"/>
            <a:endParaRPr lang="cs-CZ" dirty="0"/>
          </a:p>
          <a:p>
            <a:pPr marL="57150" indent="0">
              <a:buNone/>
            </a:pPr>
            <a:endParaRPr lang="cs-CZ" dirty="0"/>
          </a:p>
          <a:p>
            <a:pPr marL="57150" indent="0">
              <a:buNone/>
            </a:pPr>
            <a:r>
              <a:rPr lang="cs-CZ" sz="1600" dirty="0"/>
              <a:t>http://100fps.com/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68032" t="31496"/>
          <a:stretch>
            <a:fillRect/>
          </a:stretch>
        </p:blipFill>
        <p:spPr bwMode="auto">
          <a:xfrm>
            <a:off x="5536529" y="2857496"/>
            <a:ext cx="175011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68031" t="31496"/>
          <a:stretch>
            <a:fillRect/>
          </a:stretch>
        </p:blipFill>
        <p:spPr bwMode="auto">
          <a:xfrm>
            <a:off x="7358082" y="2857496"/>
            <a:ext cx="1750903" cy="360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33337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285860"/>
            <a:ext cx="33337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857628"/>
            <a:ext cx="3339703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929066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Televizní normy – </a:t>
            </a:r>
            <a:r>
              <a:rPr lang="cs-CZ" dirty="0" err="1"/>
              <a:t>deinterlace</a:t>
            </a:r>
            <a:r>
              <a:rPr lang="cs-CZ" dirty="0"/>
              <a:t>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err="1"/>
              <a:t>Weave</a:t>
            </a:r>
            <a:r>
              <a:rPr lang="cs-CZ" b="1" dirty="0"/>
              <a:t>(-</a:t>
            </a:r>
            <a:r>
              <a:rPr lang="cs-CZ" b="1" dirty="0" err="1"/>
              <a:t>ing</a:t>
            </a:r>
            <a:r>
              <a:rPr lang="cs-CZ" b="1" dirty="0"/>
              <a:t>)</a:t>
            </a:r>
          </a:p>
          <a:p>
            <a:r>
              <a:rPr lang="cs-CZ" dirty="0"/>
              <a:t>prakticky neprovádí žádnou formu odstranění prokládání, jen spojí do jednoho snímku liché a sudé řádky</a:t>
            </a:r>
          </a:p>
          <a:p>
            <a:r>
              <a:rPr lang="cs-CZ" dirty="0"/>
              <a:t>zanechá video jako prokládané, ale v plném rozlišení</a:t>
            </a:r>
          </a:p>
          <a:p>
            <a:r>
              <a:rPr lang="cs-CZ" dirty="0"/>
              <a:t>využití v případech, kdy nechceme odstranit prokládání, tedy snížit obrazovou kvalitu</a:t>
            </a:r>
          </a:p>
          <a:p>
            <a:pPr>
              <a:buNone/>
            </a:pPr>
            <a:endParaRPr lang="cs-CZ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143248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Televizní normy – </a:t>
            </a:r>
            <a:r>
              <a:rPr lang="cs-CZ" dirty="0" err="1"/>
              <a:t>deinterlace</a:t>
            </a:r>
            <a:r>
              <a:rPr lang="cs-CZ" dirty="0"/>
              <a:t>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Blend(-</a:t>
            </a:r>
            <a:r>
              <a:rPr lang="cs-CZ" b="1" dirty="0" err="1"/>
              <a:t>ing</a:t>
            </a:r>
            <a:r>
              <a:rPr lang="cs-CZ" b="1" dirty="0"/>
              <a:t>) </a:t>
            </a:r>
            <a:r>
              <a:rPr lang="cs-CZ" dirty="0"/>
              <a:t>– kombinace polí (</a:t>
            </a:r>
            <a:r>
              <a:rPr lang="cs-CZ" dirty="0" err="1"/>
              <a:t>půlsnímků</a:t>
            </a:r>
            <a:r>
              <a:rPr lang="cs-CZ" dirty="0"/>
              <a:t>)</a:t>
            </a:r>
          </a:p>
          <a:p>
            <a:r>
              <a:rPr lang="cs-CZ" dirty="0"/>
              <a:t>oba </a:t>
            </a:r>
            <a:r>
              <a:rPr lang="cs-CZ" dirty="0" err="1"/>
              <a:t>půlsnímky</a:t>
            </a:r>
            <a:r>
              <a:rPr lang="cs-CZ" dirty="0"/>
              <a:t> jsou spojené dohromady do jednoho plného snímku, resp. řádky se navzájem překrývají</a:t>
            </a:r>
          </a:p>
          <a:p>
            <a:r>
              <a:rPr lang="cs-CZ" dirty="0"/>
              <a:t>bývá doplněno o vertikální roztažení =&gt; zamezení ztráty </a:t>
            </a:r>
            <a:r>
              <a:rPr lang="cs-CZ" dirty="0" err="1"/>
              <a:t>vertik</a:t>
            </a:r>
            <a:r>
              <a:rPr lang="cs-CZ" dirty="0"/>
              <a:t>. rozlišení</a:t>
            </a:r>
          </a:p>
          <a:p>
            <a:r>
              <a:rPr lang="cs-CZ" b="1" dirty="0"/>
              <a:t>nevýhodou může být rozostření</a:t>
            </a:r>
            <a:r>
              <a:rPr lang="cs-CZ" dirty="0"/>
              <a:t> ve výsledném obrazu během rychlejšího pohybu v obraze -&gt; vznik tzv. duchů v obraze</a:t>
            </a:r>
          </a:p>
          <a:p>
            <a:r>
              <a:rPr lang="cs-CZ" dirty="0"/>
              <a:t>tuto metodu nabízí většina SW pro editaci videa, </a:t>
            </a:r>
            <a:r>
              <a:rPr lang="cs-CZ" dirty="0" err="1"/>
              <a:t>capturing</a:t>
            </a:r>
            <a:r>
              <a:rPr lang="cs-CZ" dirty="0"/>
              <a:t> videa</a:t>
            </a:r>
          </a:p>
          <a:p>
            <a:r>
              <a:rPr lang="cs-CZ" dirty="0"/>
              <a:t>neztrácí vertikální rozlišení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285720" y="4000504"/>
            <a:ext cx="8550634" cy="2520553"/>
            <a:chOff x="71406" y="3786190"/>
            <a:chExt cx="9050700" cy="266796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06" y="3786190"/>
              <a:ext cx="2621280" cy="262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00826" y="3808116"/>
              <a:ext cx="2621280" cy="262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Šipka doprava 6"/>
            <p:cNvSpPr/>
            <p:nvPr/>
          </p:nvSpPr>
          <p:spPr bwMode="auto">
            <a:xfrm>
              <a:off x="6050272" y="4714884"/>
              <a:ext cx="379116" cy="714380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28" name="Picture 4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7554" y="3786190"/>
              <a:ext cx="2621280" cy="1310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57554" y="5143512"/>
              <a:ext cx="2621280" cy="1310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2" name="Skupina 11"/>
            <p:cNvGrpSpPr/>
            <p:nvPr/>
          </p:nvGrpSpPr>
          <p:grpSpPr>
            <a:xfrm>
              <a:off x="2674445" y="4857760"/>
              <a:ext cx="683109" cy="678576"/>
              <a:chOff x="2674517" y="4997681"/>
              <a:chExt cx="683109" cy="678576"/>
            </a:xfrm>
          </p:grpSpPr>
          <p:sp>
            <p:nvSpPr>
              <p:cNvPr id="10" name="Šipka doprava 9"/>
              <p:cNvSpPr/>
              <p:nvPr/>
            </p:nvSpPr>
            <p:spPr bwMode="auto">
              <a:xfrm rot="2539485">
                <a:off x="2674517" y="5323417"/>
                <a:ext cx="670962" cy="352840"/>
              </a:xfrm>
              <a:prstGeom prst="right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Šipka doprava 10"/>
              <p:cNvSpPr/>
              <p:nvPr/>
            </p:nvSpPr>
            <p:spPr bwMode="auto">
              <a:xfrm rot="19194224">
                <a:off x="2686664" y="4997681"/>
                <a:ext cx="670962" cy="352840"/>
              </a:xfrm>
              <a:prstGeom prst="right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Televizní normy – </a:t>
            </a:r>
            <a:r>
              <a:rPr lang="cs-CZ" dirty="0" err="1"/>
              <a:t>deinterlace</a:t>
            </a:r>
            <a:r>
              <a:rPr lang="cs-CZ" dirty="0"/>
              <a:t>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selektivní </a:t>
            </a:r>
            <a:r>
              <a:rPr lang="cs-CZ" b="1" dirty="0" err="1"/>
              <a:t>blending</a:t>
            </a:r>
            <a:r>
              <a:rPr lang="cs-CZ" b="1" dirty="0"/>
              <a:t>, </a:t>
            </a:r>
            <a:r>
              <a:rPr lang="cs-CZ" b="1" dirty="0" err="1"/>
              <a:t>smart</a:t>
            </a:r>
            <a:r>
              <a:rPr lang="cs-CZ" b="1" dirty="0"/>
              <a:t> </a:t>
            </a:r>
            <a:r>
              <a:rPr lang="cs-CZ" b="1" dirty="0" err="1"/>
              <a:t>blending</a:t>
            </a:r>
            <a:r>
              <a:rPr lang="cs-CZ" b="1" dirty="0"/>
              <a:t>, </a:t>
            </a:r>
            <a:r>
              <a:rPr lang="cs-CZ" b="1" dirty="0" err="1"/>
              <a:t>motion</a:t>
            </a:r>
            <a:r>
              <a:rPr lang="cs-CZ" b="1" dirty="0"/>
              <a:t> </a:t>
            </a:r>
            <a:r>
              <a:rPr lang="cs-CZ" b="1" dirty="0" err="1"/>
              <a:t>adaptive</a:t>
            </a:r>
            <a:r>
              <a:rPr lang="cs-CZ" b="1" dirty="0"/>
              <a:t> </a:t>
            </a:r>
            <a:r>
              <a:rPr lang="cs-CZ" b="1" dirty="0" err="1"/>
              <a:t>blending</a:t>
            </a:r>
            <a:endParaRPr lang="cs-CZ" b="1" dirty="0"/>
          </a:p>
          <a:p>
            <a:r>
              <a:rPr lang="cs-CZ" dirty="0"/>
              <a:t>kombinace </a:t>
            </a:r>
            <a:r>
              <a:rPr lang="cs-CZ" dirty="0" err="1"/>
              <a:t>blendingu</a:t>
            </a:r>
            <a:r>
              <a:rPr lang="cs-CZ" dirty="0"/>
              <a:t> a </a:t>
            </a:r>
            <a:r>
              <a:rPr lang="cs-CZ" dirty="0" err="1"/>
              <a:t>weavingu</a:t>
            </a:r>
            <a:endParaRPr lang="cs-CZ" dirty="0"/>
          </a:p>
          <a:p>
            <a:r>
              <a:rPr lang="cs-CZ" dirty="0"/>
              <a:t>využívá stejného postupu jako </a:t>
            </a:r>
            <a:r>
              <a:rPr lang="cs-CZ" dirty="0" err="1"/>
              <a:t>blending</a:t>
            </a:r>
            <a:r>
              <a:rPr lang="cs-CZ" dirty="0"/>
              <a:t>, ale jen v částech obrazu či u určitých snímcích, které to vyžadují =&gt; v klidných místech zůstává obraz ostrý bez ztráty kvality</a:t>
            </a:r>
          </a:p>
          <a:p>
            <a:r>
              <a:rPr lang="cs-CZ" dirty="0"/>
              <a:t>porovnává jednotlivé snímky v závislosti na</a:t>
            </a:r>
            <a:br>
              <a:rPr lang="cs-CZ" dirty="0"/>
            </a:br>
            <a:r>
              <a:rPr lang="cs-CZ" dirty="0"/>
              <a:t>změnách v částech obrazu</a:t>
            </a:r>
          </a:p>
          <a:p>
            <a:r>
              <a:rPr lang="cs-CZ" dirty="0"/>
              <a:t>dosažení vyšší kvality (ostrosti) než </a:t>
            </a:r>
            <a:r>
              <a:rPr lang="cs-CZ" dirty="0" err="1"/>
              <a:t>blending</a:t>
            </a:r>
            <a:endParaRPr lang="cs-CZ" dirty="0"/>
          </a:p>
          <a:p>
            <a:r>
              <a:rPr lang="cs-CZ" dirty="0"/>
              <a:t>neztrácí vertikální rozlišení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94" y="3224234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Televizní normy – </a:t>
            </a:r>
            <a:r>
              <a:rPr lang="cs-CZ" dirty="0" err="1"/>
              <a:t>deinterlace</a:t>
            </a:r>
            <a:r>
              <a:rPr lang="cs-CZ" dirty="0"/>
              <a:t>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odstranění sudých/lichých řádků (</a:t>
            </a:r>
            <a:r>
              <a:rPr lang="cs-CZ" b="1" dirty="0" err="1"/>
              <a:t>discard</a:t>
            </a:r>
            <a:r>
              <a:rPr lang="cs-CZ" b="1" dirty="0"/>
              <a:t>)</a:t>
            </a:r>
          </a:p>
          <a:p>
            <a:r>
              <a:rPr lang="cs-CZ" dirty="0"/>
              <a:t>každý </a:t>
            </a:r>
            <a:r>
              <a:rPr lang="cs-CZ" dirty="0" err="1"/>
              <a:t>půlsnímek</a:t>
            </a:r>
            <a:r>
              <a:rPr lang="cs-CZ" dirty="0"/>
              <a:t> se sudými, resp. lichými řádky je zahozen</a:t>
            </a:r>
          </a:p>
          <a:p>
            <a:r>
              <a:rPr lang="cs-CZ" dirty="0"/>
              <a:t>zbylé řádky v daném snímku jsou k sobě posunuté, takže </a:t>
            </a:r>
            <a:r>
              <a:rPr lang="cs-CZ" b="1" dirty="0"/>
              <a:t>vertikální rozlišení se sníží na polovinu; </a:t>
            </a:r>
            <a:r>
              <a:rPr lang="cs-CZ" dirty="0"/>
              <a:t>následně vertikálně roztažené na dvojnásobek</a:t>
            </a:r>
            <a:endParaRPr lang="cs-CZ" b="1" dirty="0"/>
          </a:p>
          <a:p>
            <a:r>
              <a:rPr lang="cs-CZ" dirty="0"/>
              <a:t>bez ztráty ostrosti obrazu</a:t>
            </a:r>
          </a:p>
          <a:p>
            <a:pPr>
              <a:buNone/>
            </a:pPr>
            <a:r>
              <a:rPr lang="cs-CZ" b="1" dirty="0"/>
              <a:t>nevýhody</a:t>
            </a:r>
          </a:p>
          <a:p>
            <a:r>
              <a:rPr lang="cs-CZ" dirty="0"/>
              <a:t>snížení vertikálního rozlišení na polovinu</a:t>
            </a:r>
          </a:p>
          <a:p>
            <a:r>
              <a:rPr lang="cs-CZ" dirty="0"/>
              <a:t>ztráta poloviny dat ze zahozených </a:t>
            </a:r>
            <a:r>
              <a:rPr lang="cs-CZ" dirty="0" err="1"/>
              <a:t>půlsnímků</a:t>
            </a:r>
            <a:r>
              <a:rPr lang="cs-CZ" dirty="0"/>
              <a:t> =&gt; obraz ztrácí plynulost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179513" y="5229200"/>
            <a:ext cx="4968552" cy="1101519"/>
            <a:chOff x="785786" y="4857760"/>
            <a:chExt cx="5843375" cy="1245535"/>
          </a:xfrm>
        </p:grpSpPr>
        <p:pic>
          <p:nvPicPr>
            <p:cNvPr id="5" name="Pictur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786" y="4857760"/>
              <a:ext cx="2476450" cy="12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52711" y="4865070"/>
              <a:ext cx="2476450" cy="12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ovéPole 6"/>
            <p:cNvSpPr txBox="1"/>
            <p:nvPr/>
          </p:nvSpPr>
          <p:spPr>
            <a:xfrm>
              <a:off x="3281960" y="5253351"/>
              <a:ext cx="870751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cs-CZ" sz="2400" dirty="0"/>
                <a:t>nebo</a:t>
              </a:r>
            </a:p>
          </p:txBody>
        </p:sp>
      </p:grpSp>
      <p:sp>
        <p:nvSpPr>
          <p:cNvPr id="9" name="Šipka doprava 8"/>
          <p:cNvSpPr/>
          <p:nvPr/>
        </p:nvSpPr>
        <p:spPr bwMode="auto">
          <a:xfrm>
            <a:off x="5520937" y="5412851"/>
            <a:ext cx="620445" cy="67490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430258"/>
            <a:ext cx="2105696" cy="19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Televizní normy – </a:t>
            </a:r>
            <a:r>
              <a:rPr lang="cs-CZ" dirty="0" err="1"/>
              <a:t>deinterlace</a:t>
            </a:r>
            <a:r>
              <a:rPr lang="cs-CZ" dirty="0"/>
              <a:t>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BOB 50 (</a:t>
            </a:r>
            <a:r>
              <a:rPr lang="cs-CZ" b="1" dirty="0" err="1"/>
              <a:t>progressive</a:t>
            </a:r>
            <a:r>
              <a:rPr lang="cs-CZ" b="1" dirty="0"/>
              <a:t> </a:t>
            </a:r>
            <a:r>
              <a:rPr lang="cs-CZ" b="1" dirty="0" err="1"/>
              <a:t>scan</a:t>
            </a:r>
            <a:r>
              <a:rPr lang="cs-CZ" b="1" dirty="0"/>
              <a:t>)</a:t>
            </a:r>
          </a:p>
          <a:p>
            <a:r>
              <a:rPr lang="cs-CZ" dirty="0"/>
              <a:t>metoda, kdy se separují jednotlivé půlsnímky (liché a sudé řádky) a poskládají se za sebe, čímž se navýší frekvence na dvojnásobek</a:t>
            </a:r>
            <a:r>
              <a:rPr lang="en-US" dirty="0"/>
              <a:t> (</a:t>
            </a:r>
            <a:r>
              <a:rPr lang="cs-CZ" dirty="0"/>
              <a:t>např. z původních 25 </a:t>
            </a:r>
            <a:r>
              <a:rPr lang="cs-CZ" dirty="0" err="1"/>
              <a:t>fps</a:t>
            </a:r>
            <a:r>
              <a:rPr lang="cs-CZ" dirty="0"/>
              <a:t> na 50 </a:t>
            </a:r>
            <a:r>
              <a:rPr lang="cs-CZ" dirty="0" err="1"/>
              <a:t>fps</a:t>
            </a:r>
            <a:r>
              <a:rPr lang="en-US" dirty="0"/>
              <a:t>)</a:t>
            </a:r>
            <a:endParaRPr lang="cs-CZ" dirty="0"/>
          </a:p>
          <a:p>
            <a:r>
              <a:rPr lang="cs-CZ" dirty="0"/>
              <a:t>nedochází ke ztrátě informace</a:t>
            </a:r>
          </a:p>
          <a:p>
            <a:r>
              <a:rPr lang="cs-CZ" dirty="0"/>
              <a:t>dosažení max. plynulosti obrazu</a:t>
            </a:r>
          </a:p>
          <a:p>
            <a:r>
              <a:rPr lang="cs-CZ" dirty="0"/>
              <a:t>při přehrávání je obraz roztažen na původní výšku (náročnější na procesor)</a:t>
            </a:r>
          </a:p>
          <a:p>
            <a:endParaRPr lang="cs-CZ" b="1" dirty="0"/>
          </a:p>
          <a:p>
            <a:pPr>
              <a:buNone/>
            </a:pPr>
            <a:r>
              <a:rPr lang="cs-CZ" b="1" dirty="0"/>
              <a:t>nevýhody</a:t>
            </a:r>
          </a:p>
          <a:p>
            <a:r>
              <a:rPr lang="cs-CZ" dirty="0"/>
              <a:t>pokud existují určité vady v obraze díky odstranění prokládání, při přehrávání zůstávají a ještě se zvýrazní roztažením obrazu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</a:t>
            </a:r>
            <a:r>
              <a:rPr lang="en-US" dirty="0" err="1"/>
              <a:t>televizn</a:t>
            </a:r>
            <a:r>
              <a:rPr lang="cs-CZ" dirty="0" err="1"/>
              <a:t>ího</a:t>
            </a:r>
            <a:r>
              <a:rPr lang="cs-CZ" dirty="0"/>
              <a:t> systému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4283" y="1214423"/>
            <a:ext cx="8715436" cy="2000264"/>
          </a:xfrm>
        </p:spPr>
        <p:txBody>
          <a:bodyPr/>
          <a:lstStyle/>
          <a:p>
            <a:r>
              <a:rPr lang="cs-CZ" b="1" dirty="0"/>
              <a:t>Paul </a:t>
            </a:r>
            <a:r>
              <a:rPr lang="cs-CZ" b="1" dirty="0" err="1"/>
              <a:t>Gottlieb</a:t>
            </a:r>
            <a:r>
              <a:rPr lang="cs-CZ" b="1" dirty="0"/>
              <a:t> </a:t>
            </a:r>
            <a:r>
              <a:rPr lang="cs-CZ" b="1" dirty="0" err="1"/>
              <a:t>Nipkow</a:t>
            </a:r>
            <a:r>
              <a:rPr lang="cs-CZ" dirty="0"/>
              <a:t> v roce 1884 patentoval první </a:t>
            </a:r>
            <a:r>
              <a:rPr lang="cs-CZ" b="1" dirty="0"/>
              <a:t>mechanický televizní systém </a:t>
            </a:r>
            <a:r>
              <a:rPr lang="cs-CZ" dirty="0"/>
              <a:t>pro přenos obrazu po síti a jeho následné zobrazení.</a:t>
            </a:r>
          </a:p>
          <a:p>
            <a:pPr lvl="1"/>
            <a:r>
              <a:rPr lang="cs-CZ" b="1" dirty="0"/>
              <a:t>N</a:t>
            </a:r>
            <a:r>
              <a:rPr lang="en-US" b="1" dirty="0" err="1"/>
              <a:t>ipkow</a:t>
            </a:r>
            <a:r>
              <a:rPr lang="cs-CZ" b="1" dirty="0" err="1"/>
              <a:t>ův</a:t>
            </a:r>
            <a:r>
              <a:rPr lang="cs-CZ" b="1" dirty="0"/>
              <a:t> kotouč</a:t>
            </a:r>
            <a:r>
              <a:rPr lang="cs-CZ" dirty="0"/>
              <a:t> – zařízení pro analýzu obrazu</a:t>
            </a:r>
          </a:p>
          <a:p>
            <a:pPr lvl="2"/>
            <a:r>
              <a:rPr lang="cs-CZ" dirty="0"/>
              <a:t>rychle rotující disk s přesně určenými dírami seřazených do spirály</a:t>
            </a:r>
          </a:p>
          <a:p>
            <a:pPr lvl="2"/>
            <a:r>
              <a:rPr lang="cs-CZ" dirty="0"/>
              <a:t>využití </a:t>
            </a:r>
            <a:r>
              <a:rPr lang="cs-CZ" dirty="0" err="1"/>
              <a:t>seleniové</a:t>
            </a:r>
            <a:r>
              <a:rPr lang="cs-CZ" dirty="0"/>
              <a:t> fotobuňky </a:t>
            </a:r>
          </a:p>
          <a:p>
            <a:pPr lvl="2"/>
            <a:r>
              <a:rPr lang="cs-CZ" dirty="0"/>
              <a:t>nízké horizontální rozlišení dané počtem děr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2"/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286124"/>
            <a:ext cx="6572295" cy="30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televize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715436" cy="4896544"/>
          </a:xfrm>
        </p:spPr>
        <p:txBody>
          <a:bodyPr/>
          <a:lstStyle/>
          <a:p>
            <a:pPr>
              <a:buNone/>
            </a:pPr>
            <a:r>
              <a:rPr lang="cs-CZ" sz="1800" b="1" dirty="0"/>
              <a:t>DVB </a:t>
            </a:r>
            <a:r>
              <a:rPr lang="cs-CZ" sz="1800" dirty="0"/>
              <a:t>(Digital Video </a:t>
            </a:r>
            <a:r>
              <a:rPr lang="cs-CZ" sz="1800" dirty="0" err="1"/>
              <a:t>Broadcasting</a:t>
            </a:r>
            <a:r>
              <a:rPr lang="cs-CZ" sz="1800" dirty="0"/>
              <a:t>)</a:t>
            </a:r>
          </a:p>
          <a:p>
            <a:r>
              <a:rPr lang="cs-CZ" sz="1800" dirty="0"/>
              <a:t>pojem zahrnující jednotlivé formy (standardy) digitálního televizního vysílání</a:t>
            </a:r>
          </a:p>
          <a:p>
            <a:r>
              <a:rPr lang="cs-CZ" sz="1800" dirty="0"/>
              <a:t>DVB-T, DVB-S, DVB-C</a:t>
            </a:r>
          </a:p>
          <a:p>
            <a:r>
              <a:rPr lang="cs-CZ" sz="1800" dirty="0"/>
              <a:t>efektnější využití přenosového pásma (na 8MHZ až 6 TV kanálů + dalších služeb)</a:t>
            </a:r>
          </a:p>
          <a:p>
            <a:endParaRPr lang="cs-CZ" sz="1800" b="1" dirty="0"/>
          </a:p>
          <a:p>
            <a:endParaRPr lang="cs-CZ" sz="1800" b="1" dirty="0"/>
          </a:p>
          <a:p>
            <a:endParaRPr lang="cs-CZ" sz="1800" b="1" dirty="0"/>
          </a:p>
          <a:p>
            <a:pPr marL="457200" indent="-457200">
              <a:buFont typeface="+mj-lt"/>
              <a:buAutoNum type="arabicPeriod"/>
            </a:pPr>
            <a:endParaRPr lang="cs-CZ" sz="1800" dirty="0"/>
          </a:p>
        </p:txBody>
      </p:sp>
      <p:sp>
        <p:nvSpPr>
          <p:cNvPr id="4" name="Obdélník 3"/>
          <p:cNvSpPr/>
          <p:nvPr/>
        </p:nvSpPr>
        <p:spPr>
          <a:xfrm>
            <a:off x="81220" y="5949280"/>
            <a:ext cx="2505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cs-CZ" dirty="0">
                <a:hlinkClick r:id="rId2"/>
              </a:rPr>
              <a:t>http://www.digitalnitelevize.cz</a:t>
            </a:r>
            <a:endParaRPr lang="en-GB" dirty="0"/>
          </a:p>
          <a:p>
            <a:pPr algn="l">
              <a:buNone/>
            </a:pPr>
            <a:r>
              <a:rPr lang="cs-CZ" dirty="0">
                <a:hlinkClick r:id="rId3"/>
              </a:rPr>
              <a:t>https://www.dvb.org/</a:t>
            </a:r>
            <a:endParaRPr lang="cs-CZ" dirty="0"/>
          </a:p>
        </p:txBody>
      </p:sp>
      <p:pic>
        <p:nvPicPr>
          <p:cNvPr id="2050" name="Picture 2" descr="https://upload.wikimedia.org/wikipedia/en/thumb/9/9b/Digital_Video_Broadcasting_Logo.svg/200px-Digital_Video_Broadcasting_Logo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2736304" cy="221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player.slideplayer.com/15/4789642/data/images/img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706" y="3284984"/>
            <a:ext cx="4574423" cy="26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televize</a:t>
            </a:r>
            <a:r>
              <a:rPr lang="en-GB" dirty="0"/>
              <a:t> – </a:t>
            </a:r>
            <a:r>
              <a:rPr lang="cs-CZ" dirty="0"/>
              <a:t>přechod na DVB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715436" cy="4896544"/>
          </a:xfrm>
        </p:spPr>
        <p:txBody>
          <a:bodyPr/>
          <a:lstStyle/>
          <a:p>
            <a:endParaRPr lang="cs-CZ" sz="1800" b="1" dirty="0"/>
          </a:p>
          <a:p>
            <a:endParaRPr lang="cs-CZ" sz="1800" b="1" dirty="0"/>
          </a:p>
          <a:p>
            <a:pPr marL="457200" indent="-457200">
              <a:buFont typeface="+mj-lt"/>
              <a:buAutoNum type="arabicPeriod"/>
            </a:pPr>
            <a:endParaRPr lang="cs-CZ" sz="1800" dirty="0"/>
          </a:p>
        </p:txBody>
      </p:sp>
      <p:pic>
        <p:nvPicPr>
          <p:cNvPr id="4100" name="Picture 4" descr="Obsazení TV kanál&amp;uring; v UK p&amp;rcaron;ed zahájením vysílání DVB-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581" y="1277252"/>
            <a:ext cx="3816424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layer.slideplayer.com/15/4789642/data/images/img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07" y="4509120"/>
            <a:ext cx="4413661" cy="188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player.slideplayer.com/15/4789642/data/images/img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7" y="1448701"/>
            <a:ext cx="1351704" cy="1295401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11" name="Picture 2" descr="http://player.slideplayer.com/15/4789642/data/images/img8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1" r="62758" b="24600"/>
          <a:stretch/>
        </p:blipFill>
        <p:spPr bwMode="auto">
          <a:xfrm>
            <a:off x="497926" y="4592780"/>
            <a:ext cx="2277004" cy="171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ástupný symbol pro obsah 2"/>
          <p:cNvSpPr txBox="1">
            <a:spLocks/>
          </p:cNvSpPr>
          <p:nvPr/>
        </p:nvSpPr>
        <p:spPr bwMode="auto">
          <a:xfrm>
            <a:off x="214283" y="2924943"/>
            <a:ext cx="8715436" cy="158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61B00"/>
              </a:buClr>
              <a:buFont typeface="Wingdings" pitchFamily="2" charset="2"/>
              <a:buChar char="Ø"/>
              <a:defRPr sz="2000">
                <a:solidFill>
                  <a:srgbClr val="361B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itchFamily="2" charset="2"/>
              <a:buChar char="Ø"/>
              <a:defRPr sz="1800">
                <a:solidFill>
                  <a:srgbClr val="361B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D400D"/>
              </a:buClr>
              <a:buFont typeface="Wingdings" pitchFamily="2" charset="2"/>
              <a:buChar char="Ø"/>
              <a:defRPr sz="1800">
                <a:solidFill>
                  <a:srgbClr val="361B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5200"/>
              </a:buClr>
              <a:buFont typeface="Wingdings" pitchFamily="2" charset="2"/>
              <a:buChar char="Ø"/>
              <a:defRPr sz="1600" i="1">
                <a:solidFill>
                  <a:srgbClr val="361B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5200"/>
              </a:buClr>
              <a:buFont typeface="Wingdings" pitchFamily="2" charset="2"/>
              <a:buChar char="Ø"/>
              <a:defRPr sz="2000">
                <a:solidFill>
                  <a:srgbClr val="361B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5200"/>
              </a:buClr>
              <a:buFont typeface="Wingdings" pitchFamily="2" charset="2"/>
              <a:buChar char="Ø"/>
              <a:defRPr sz="2000">
                <a:solidFill>
                  <a:srgbClr val="361B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5200"/>
              </a:buClr>
              <a:buFont typeface="Wingdings" pitchFamily="2" charset="2"/>
              <a:buChar char="Ø"/>
              <a:defRPr sz="2000">
                <a:solidFill>
                  <a:srgbClr val="361B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5200"/>
              </a:buClr>
              <a:buFont typeface="Wingdings" pitchFamily="2" charset="2"/>
              <a:buChar char="Ø"/>
              <a:defRPr sz="2000">
                <a:solidFill>
                  <a:srgbClr val="361B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5200"/>
              </a:buClr>
              <a:buFont typeface="Wingdings" pitchFamily="2" charset="2"/>
              <a:buChar char="Ø"/>
              <a:defRPr sz="2000">
                <a:solidFill>
                  <a:srgbClr val="361B00"/>
                </a:solidFill>
                <a:latin typeface="+mn-lt"/>
              </a:defRPr>
            </a:lvl9pPr>
          </a:lstStyle>
          <a:p>
            <a:r>
              <a:rPr lang="cs-CZ" kern="0" dirty="0"/>
              <a:t>využití nepoužívaného přenosového pásma (</a:t>
            </a:r>
            <a:r>
              <a:rPr lang="cs-CZ" kern="0" dirty="0" err="1"/>
              <a:t>Taboo</a:t>
            </a:r>
            <a:r>
              <a:rPr lang="cs-CZ" kern="0" dirty="0"/>
              <a:t>)</a:t>
            </a:r>
          </a:p>
          <a:p>
            <a:r>
              <a:rPr lang="cs-CZ" kern="0" dirty="0"/>
              <a:t>Nutnost koexistence analogového i digitálního vysílání</a:t>
            </a: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412238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televize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3" y="1214423"/>
            <a:ext cx="8715436" cy="4734858"/>
          </a:xfrm>
        </p:spPr>
        <p:txBody>
          <a:bodyPr/>
          <a:lstStyle/>
          <a:p>
            <a:pPr>
              <a:buNone/>
            </a:pPr>
            <a:r>
              <a:rPr lang="cs-CZ" sz="1800" b="1" dirty="0"/>
              <a:t>DVB-S </a:t>
            </a:r>
            <a:r>
              <a:rPr lang="cs-CZ" sz="1800" dirty="0"/>
              <a:t>(Digital Video </a:t>
            </a:r>
            <a:r>
              <a:rPr lang="cs-CZ" sz="1800" dirty="0" err="1"/>
              <a:t>Broadcasting</a:t>
            </a:r>
            <a:r>
              <a:rPr lang="cs-CZ" sz="1800" dirty="0"/>
              <a:t> – </a:t>
            </a:r>
            <a:r>
              <a:rPr lang="cs-CZ" sz="1800" dirty="0" err="1"/>
              <a:t>Satellite</a:t>
            </a:r>
            <a:r>
              <a:rPr lang="cs-CZ" sz="1800" dirty="0"/>
              <a:t>)</a:t>
            </a:r>
          </a:p>
          <a:p>
            <a:r>
              <a:rPr lang="cs-CZ" sz="1800" dirty="0"/>
              <a:t>satelitní digitální vysílání</a:t>
            </a:r>
          </a:p>
          <a:p>
            <a:r>
              <a:rPr lang="cs-CZ" sz="1800" dirty="0"/>
              <a:t>vysílání je pomocí antén na družicích umístěných na geostacionární dráze okolo Země</a:t>
            </a:r>
          </a:p>
          <a:p>
            <a:r>
              <a:rPr lang="cs-CZ" sz="1800" dirty="0"/>
              <a:t>pro příjem je potřeba </a:t>
            </a:r>
            <a:r>
              <a:rPr lang="pt-BR" sz="1800" dirty="0"/>
              <a:t>satelitní přijímač a parabolická anténa s konvertorem</a:t>
            </a:r>
            <a:endParaRPr lang="cs-CZ" sz="1800" b="1" dirty="0"/>
          </a:p>
          <a:p>
            <a:pPr>
              <a:buNone/>
            </a:pPr>
            <a:endParaRPr lang="cs-CZ" sz="1800" b="1" dirty="0"/>
          </a:p>
          <a:p>
            <a:pPr>
              <a:buNone/>
            </a:pPr>
            <a:endParaRPr lang="cs-CZ" sz="1800" b="1" dirty="0"/>
          </a:p>
          <a:p>
            <a:pPr>
              <a:buNone/>
            </a:pPr>
            <a:r>
              <a:rPr lang="cs-CZ" sz="1800" b="1" dirty="0"/>
              <a:t>DVB-C </a:t>
            </a:r>
            <a:r>
              <a:rPr lang="cs-CZ" sz="1800" dirty="0"/>
              <a:t>(Digital Video </a:t>
            </a:r>
            <a:r>
              <a:rPr lang="cs-CZ" sz="1800" dirty="0" err="1"/>
              <a:t>Broadcasting</a:t>
            </a:r>
            <a:r>
              <a:rPr lang="cs-CZ" sz="1800" dirty="0"/>
              <a:t> – </a:t>
            </a:r>
            <a:r>
              <a:rPr lang="cs-CZ" sz="1800" dirty="0" err="1"/>
              <a:t>Cable</a:t>
            </a:r>
            <a:r>
              <a:rPr lang="cs-CZ" sz="1800" dirty="0"/>
              <a:t>)</a:t>
            </a:r>
          </a:p>
          <a:p>
            <a:r>
              <a:rPr lang="cs-CZ" sz="1800" dirty="0"/>
              <a:t>kabelová televize</a:t>
            </a:r>
          </a:p>
          <a:p>
            <a:r>
              <a:rPr lang="cs-CZ" sz="1800" dirty="0"/>
              <a:t>rozvod pomocí koaxiálního (do 2 km) nebo optického kabelu</a:t>
            </a:r>
          </a:p>
          <a:p>
            <a:r>
              <a:rPr lang="cs-CZ" sz="1800" dirty="0"/>
              <a:t>rozvod po síti, kde na konci je hvězdicový model sítě v dané domovní jednotce (každý uživatel má připojení pomocí </a:t>
            </a:r>
            <a:r>
              <a:rPr lang="cs-CZ" sz="1800" dirty="0" err="1"/>
              <a:t>rozbočovače</a:t>
            </a:r>
            <a:r>
              <a:rPr lang="cs-CZ" sz="1800" dirty="0"/>
              <a:t> k této síti)</a:t>
            </a:r>
          </a:p>
          <a:p>
            <a:r>
              <a:rPr lang="cs-CZ" sz="1800" dirty="0"/>
              <a:t>nabízí celou řadu multimediálních služeb a umožňuje zpětnou komunikaci od uživatele k místu vysílání</a:t>
            </a:r>
          </a:p>
          <a:p>
            <a:endParaRPr lang="cs-CZ" sz="1800" b="1" dirty="0"/>
          </a:p>
          <a:p>
            <a:endParaRPr lang="cs-CZ" sz="1800" dirty="0"/>
          </a:p>
        </p:txBody>
      </p:sp>
      <p:sp>
        <p:nvSpPr>
          <p:cNvPr id="4" name="Obdélník 3"/>
          <p:cNvSpPr/>
          <p:nvPr/>
        </p:nvSpPr>
        <p:spPr>
          <a:xfrm>
            <a:off x="6588224" y="6237312"/>
            <a:ext cx="25055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cs-CZ" dirty="0"/>
              <a:t>http://www.digitalnitelevize.cz</a:t>
            </a:r>
          </a:p>
        </p:txBody>
      </p:sp>
    </p:spTree>
    <p:extLst>
      <p:ext uri="{BB962C8B-B14F-4D97-AF65-F5344CB8AC3E}">
        <p14:creationId xmlns:p14="http://schemas.microsoft.com/office/powerpoint/2010/main" val="161259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televize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1800" b="1" dirty="0"/>
              <a:t>DVB-T </a:t>
            </a:r>
            <a:r>
              <a:rPr lang="cs-CZ" sz="1800" dirty="0"/>
              <a:t>(Digital Video </a:t>
            </a:r>
            <a:r>
              <a:rPr lang="cs-CZ" sz="1800" dirty="0" err="1"/>
              <a:t>Broadcasting</a:t>
            </a:r>
            <a:r>
              <a:rPr lang="cs-CZ" sz="1800" dirty="0"/>
              <a:t> – </a:t>
            </a:r>
            <a:r>
              <a:rPr lang="cs-CZ" sz="1800" dirty="0" err="1"/>
              <a:t>Terrestrial</a:t>
            </a:r>
            <a:r>
              <a:rPr lang="cs-CZ" sz="1800" dirty="0"/>
              <a:t>)</a:t>
            </a:r>
          </a:p>
          <a:p>
            <a:r>
              <a:rPr lang="cs-CZ" sz="1800" dirty="0"/>
              <a:t>digitální pozemní vysílání</a:t>
            </a:r>
          </a:p>
          <a:p>
            <a:r>
              <a:rPr lang="cs-CZ" sz="1800" dirty="0"/>
              <a:t>potřeba digitální přijímač (set-top box, případně nové televizory ho mají již v sobě - </a:t>
            </a:r>
            <a:r>
              <a:rPr lang="cs-CZ" sz="1800" dirty="0" err="1"/>
              <a:t>iDTV</a:t>
            </a:r>
            <a:r>
              <a:rPr lang="cs-CZ" sz="1800" dirty="0"/>
              <a:t>)</a:t>
            </a:r>
          </a:p>
          <a:p>
            <a:r>
              <a:rPr lang="cs-CZ" sz="1800" dirty="0"/>
              <a:t>přenos televizního signálu je zcela odlišný od dřívějších analogových forem (PAL, NTSC, SECAM)</a:t>
            </a:r>
          </a:p>
          <a:p>
            <a:r>
              <a:rPr lang="cs-CZ" sz="1800" dirty="0"/>
              <a:t>umožňuje přenos kvalitnějšího obrazu i zvuku (HDTV)</a:t>
            </a:r>
          </a:p>
          <a:p>
            <a:pPr>
              <a:buNone/>
            </a:pPr>
            <a:endParaRPr lang="cs-CZ" sz="1800" b="1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</p:txBody>
      </p:sp>
      <p:pic>
        <p:nvPicPr>
          <p:cNvPr id="3074" name="Picture 2" descr="http://www.enensys.com/uploaded/DVB-T2%20s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6" y="3645024"/>
            <a:ext cx="7315138" cy="269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DVB-T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tzv. digitální kvalita obrazu – obraz je buď kvalitní, nebo není (nedochází k rušení signálu typickým pro analogové vysílání)</a:t>
            </a:r>
          </a:p>
          <a:p>
            <a:r>
              <a:rPr lang="cs-CZ" dirty="0"/>
              <a:t>potlačení vlivu vícenásobného příjmu vlivem odrazů</a:t>
            </a:r>
          </a:p>
          <a:p>
            <a:r>
              <a:rPr lang="cs-CZ" dirty="0"/>
              <a:t>možnost kvalitního televizního příjmu i v mobilních prostředcích</a:t>
            </a:r>
          </a:p>
          <a:p>
            <a:r>
              <a:rPr lang="cs-CZ" dirty="0"/>
              <a:t>možnost budování tzv. </a:t>
            </a:r>
            <a:r>
              <a:rPr lang="cs-CZ" dirty="0" err="1"/>
              <a:t>jednofrekvenčních</a:t>
            </a:r>
            <a:r>
              <a:rPr lang="cs-CZ" dirty="0"/>
              <a:t> sítí vysílačů SFN  (Single </a:t>
            </a:r>
            <a:r>
              <a:rPr lang="cs-CZ" dirty="0" err="1"/>
              <a:t>Frequency</a:t>
            </a:r>
            <a:r>
              <a:rPr lang="cs-CZ" dirty="0"/>
              <a:t> </a:t>
            </a:r>
            <a:r>
              <a:rPr lang="cs-CZ" dirty="0" err="1"/>
              <a:t>Networks</a:t>
            </a:r>
            <a:r>
              <a:rPr lang="cs-CZ" dirty="0"/>
              <a:t>).  Vysílače se v plošně omezeném regionu vzájemně neruší, ale naopak podporují. Tyto sítě výrazně spoří potřebu kmitočtových kanálů.</a:t>
            </a:r>
          </a:p>
          <a:p>
            <a:r>
              <a:rPr lang="cs-CZ" dirty="0"/>
              <a:t>zvýšení využití stávajících kmitočtových pásem (kanálů) – možnost značného zvětšení počtu programů) proti </a:t>
            </a:r>
            <a:r>
              <a:rPr lang="cs-CZ" dirty="0" err="1"/>
              <a:t>analogvému</a:t>
            </a:r>
            <a:r>
              <a:rPr lang="cs-CZ" dirty="0"/>
              <a:t> stavu (v analogovém vysílání je kmitočtové spektrum TV pásem v ČR vyčerpáno)</a:t>
            </a:r>
          </a:p>
          <a:p>
            <a:r>
              <a:rPr lang="cs-CZ" dirty="0"/>
              <a:t>televizní přenos nových digitálních standardů s vysokým rozlišením obrazu</a:t>
            </a:r>
          </a:p>
          <a:p>
            <a:endParaRPr lang="cs-CZ" sz="1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vysílání - DVB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3" y="5301208"/>
            <a:ext cx="8715436" cy="1152128"/>
          </a:xfrm>
        </p:spPr>
        <p:txBody>
          <a:bodyPr/>
          <a:lstStyle/>
          <a:p>
            <a:r>
              <a:rPr lang="cs-CZ" dirty="0"/>
              <a:t>kódování videa v MPEG 2 TS</a:t>
            </a:r>
          </a:p>
          <a:p>
            <a:pPr>
              <a:buNone/>
            </a:pPr>
            <a:r>
              <a:rPr lang="en-US" dirty="0"/>
              <a:t>PES </a:t>
            </a:r>
            <a:r>
              <a:rPr lang="cs-CZ" dirty="0"/>
              <a:t>-</a:t>
            </a:r>
            <a:r>
              <a:rPr lang="en-US" dirty="0"/>
              <a:t> </a:t>
            </a:r>
            <a:r>
              <a:rPr lang="en-US" i="1" dirty="0"/>
              <a:t>Packetized Elementary Stream</a:t>
            </a:r>
            <a:r>
              <a:rPr lang="cs-CZ" i="1" dirty="0"/>
              <a:t>, </a:t>
            </a:r>
            <a:r>
              <a:rPr lang="cs-CZ" dirty="0"/>
              <a:t>z</a:t>
            </a:r>
            <a:r>
              <a:rPr lang="en-US" dirty="0" err="1"/>
              <a:t>drojové</a:t>
            </a:r>
            <a:r>
              <a:rPr lang="en-US" dirty="0"/>
              <a:t> </a:t>
            </a:r>
            <a:r>
              <a:rPr lang="en-US" dirty="0" err="1"/>
              <a:t>datové</a:t>
            </a:r>
            <a:r>
              <a:rPr lang="en-US" dirty="0"/>
              <a:t> </a:t>
            </a:r>
            <a:r>
              <a:rPr lang="en-US" dirty="0" err="1"/>
              <a:t>toky</a:t>
            </a:r>
            <a:endParaRPr lang="cs-CZ" dirty="0"/>
          </a:p>
          <a:p>
            <a:pPr>
              <a:buNone/>
            </a:pPr>
            <a:r>
              <a:rPr lang="cs-CZ" dirty="0"/>
              <a:t>VPS - Video </a:t>
            </a:r>
            <a:r>
              <a:rPr lang="cs-CZ" dirty="0" err="1"/>
              <a:t>Programming</a:t>
            </a:r>
            <a:r>
              <a:rPr lang="cs-CZ" dirty="0"/>
              <a:t> Systém, WSS - signalizace o poměru stran</a:t>
            </a:r>
          </a:p>
          <a:p>
            <a:pPr>
              <a:buNone/>
            </a:pPr>
            <a:endParaRPr lang="cs-CZ" b="1" i="1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026" name="Picture 2" descr="http://img.ceskatelevize.cz/boss/image/contents/technika/obr/kodovan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81832"/>
            <a:ext cx="7069876" cy="3888432"/>
          </a:xfrm>
          <a:prstGeom prst="rect">
            <a:avLst/>
          </a:prstGeom>
          <a:solidFill>
            <a:srgbClr val="FF6600">
              <a:alpha val="1098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9" name="Obdélník 8"/>
          <p:cNvSpPr/>
          <p:nvPr/>
        </p:nvSpPr>
        <p:spPr bwMode="auto">
          <a:xfrm>
            <a:off x="6012160" y="1556792"/>
            <a:ext cx="1944216" cy="3456384"/>
          </a:xfrm>
          <a:prstGeom prst="rect">
            <a:avLst/>
          </a:prstGeom>
          <a:solidFill>
            <a:srgbClr val="000066">
              <a:alpha val="1058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804248" y="1988840"/>
            <a:ext cx="6046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dirty="0">
                <a:latin typeface="+mj-lt"/>
              </a:rPr>
              <a:t>II</a:t>
            </a:r>
            <a:endParaRPr lang="es-MX" sz="4400" dirty="0">
              <a:latin typeface="+mj-lt"/>
            </a:endParaRPr>
          </a:p>
        </p:txBody>
      </p:sp>
      <p:sp>
        <p:nvSpPr>
          <p:cNvPr id="12" name="Volný tvar 11"/>
          <p:cNvSpPr/>
          <p:nvPr/>
        </p:nvSpPr>
        <p:spPr bwMode="auto">
          <a:xfrm>
            <a:off x="3777673" y="1531067"/>
            <a:ext cx="2032000" cy="3482109"/>
          </a:xfrm>
          <a:custGeom>
            <a:avLst/>
            <a:gdLst>
              <a:gd name="connsiteX0" fmla="*/ 0 w 2032000"/>
              <a:gd name="connsiteY0" fmla="*/ 0 h 3482109"/>
              <a:gd name="connsiteX1" fmla="*/ 0 w 2032000"/>
              <a:gd name="connsiteY1" fmla="*/ 3482109 h 3482109"/>
              <a:gd name="connsiteX2" fmla="*/ 849745 w 2032000"/>
              <a:gd name="connsiteY2" fmla="*/ 3482109 h 3482109"/>
              <a:gd name="connsiteX3" fmla="*/ 849745 w 2032000"/>
              <a:gd name="connsiteY3" fmla="*/ 2004291 h 3482109"/>
              <a:gd name="connsiteX4" fmla="*/ 2032000 w 2032000"/>
              <a:gd name="connsiteY4" fmla="*/ 2004291 h 3482109"/>
              <a:gd name="connsiteX5" fmla="*/ 2032000 w 2032000"/>
              <a:gd name="connsiteY5" fmla="*/ 27709 h 3482109"/>
              <a:gd name="connsiteX6" fmla="*/ 0 w 2032000"/>
              <a:gd name="connsiteY6" fmla="*/ 0 h 348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000" h="3482109">
                <a:moveTo>
                  <a:pt x="0" y="0"/>
                </a:moveTo>
                <a:lnTo>
                  <a:pt x="0" y="3482109"/>
                </a:lnTo>
                <a:lnTo>
                  <a:pt x="849745" y="3482109"/>
                </a:lnTo>
                <a:lnTo>
                  <a:pt x="849745" y="2004291"/>
                </a:lnTo>
                <a:lnTo>
                  <a:pt x="2032000" y="2004291"/>
                </a:lnTo>
                <a:lnTo>
                  <a:pt x="2032000" y="27709"/>
                </a:lnTo>
                <a:lnTo>
                  <a:pt x="0" y="0"/>
                </a:lnTo>
                <a:close/>
              </a:path>
            </a:pathLst>
          </a:custGeom>
          <a:solidFill>
            <a:srgbClr val="000066">
              <a:alpha val="1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Obdélník 12"/>
          <p:cNvSpPr/>
          <p:nvPr/>
        </p:nvSpPr>
        <p:spPr>
          <a:xfrm>
            <a:off x="1079969" y="1844824"/>
            <a:ext cx="603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(SDI)</a:t>
            </a:r>
            <a:endParaRPr lang="es-MX" dirty="0"/>
          </a:p>
        </p:txBody>
      </p:sp>
      <p:sp>
        <p:nvSpPr>
          <p:cNvPr id="8" name="Obdélník 7"/>
          <p:cNvSpPr/>
          <p:nvPr/>
        </p:nvSpPr>
        <p:spPr>
          <a:xfrm>
            <a:off x="3834612" y="4293096"/>
            <a:ext cx="3946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dirty="0">
                <a:latin typeface="+mj-lt"/>
              </a:rPr>
              <a:t>I</a:t>
            </a:r>
            <a:endParaRPr lang="es-MX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1" grpId="0"/>
      <p:bldP spid="12" grpId="0" animBg="1"/>
      <p:bldP spid="13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televize - multiplex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715436" cy="4896544"/>
          </a:xfrm>
        </p:spPr>
        <p:txBody>
          <a:bodyPr/>
          <a:lstStyle/>
          <a:p>
            <a:r>
              <a:rPr lang="cs-CZ" sz="1800" dirty="0"/>
              <a:t>signál (zvukový, obrazový a další data) je digitalizován a přenášen v jednom datovém toku nazývaném </a:t>
            </a:r>
            <a:r>
              <a:rPr lang="cs-CZ" sz="1800" b="1" dirty="0"/>
              <a:t>multiplex</a:t>
            </a:r>
          </a:p>
          <a:p>
            <a:r>
              <a:rPr lang="cs-CZ" sz="1800" dirty="0"/>
              <a:t>může obsahovat až 6 televizních programů v závislosti na požadované kvalitě</a:t>
            </a:r>
          </a:p>
          <a:p>
            <a:r>
              <a:rPr lang="cs-CZ" sz="1800" dirty="0"/>
              <a:t>data jsou kódovány pomocí </a:t>
            </a:r>
            <a:r>
              <a:rPr lang="cs-CZ" sz="1800" dirty="0" err="1"/>
              <a:t>multiplexeru</a:t>
            </a:r>
            <a:r>
              <a:rPr lang="cs-CZ" sz="1800" dirty="0"/>
              <a:t> a na příjmu jsou opět tzv. </a:t>
            </a:r>
            <a:r>
              <a:rPr lang="cs-CZ" sz="1800" dirty="0" err="1"/>
              <a:t>demultiplexovány</a:t>
            </a:r>
            <a:r>
              <a:rPr lang="cs-CZ" sz="1800" dirty="0"/>
              <a:t> pomocí digitálního přijímače</a:t>
            </a:r>
          </a:p>
          <a:p>
            <a:endParaRPr lang="cs-CZ" sz="1800" dirty="0"/>
          </a:p>
          <a:p>
            <a:pPr marL="0" indent="0">
              <a:buNone/>
            </a:pPr>
            <a:r>
              <a:rPr lang="cs-CZ" sz="1800" b="1" dirty="0"/>
              <a:t>vysílací sítě - </a:t>
            </a:r>
            <a:r>
              <a:rPr lang="cs-CZ" sz="1800" b="1" dirty="0">
                <a:hlinkClick r:id="rId2"/>
              </a:rPr>
              <a:t>web</a:t>
            </a:r>
            <a:endParaRPr lang="cs-CZ" sz="1800" b="1" dirty="0"/>
          </a:p>
          <a:p>
            <a:r>
              <a:rPr lang="cs-CZ" sz="1800" dirty="0"/>
              <a:t>musí je někdo provozovat, spravovat</a:t>
            </a:r>
          </a:p>
          <a:p>
            <a:r>
              <a:rPr lang="cs-CZ" sz="1800" dirty="0"/>
              <a:t>celostátní sítě </a:t>
            </a:r>
          </a:p>
          <a:p>
            <a:pPr lvl="1"/>
            <a:r>
              <a:rPr lang="cs-CZ" sz="1600" dirty="0"/>
              <a:t>např. </a:t>
            </a:r>
            <a:r>
              <a:rPr lang="cs-CZ" sz="1600" i="1" dirty="0"/>
              <a:t>Multiplex 21</a:t>
            </a:r>
            <a:r>
              <a:rPr lang="cs-CZ" sz="1600" dirty="0"/>
              <a:t> (DVB-T2)</a:t>
            </a:r>
          </a:p>
          <a:p>
            <a:r>
              <a:rPr lang="cs-CZ" sz="1800" dirty="0"/>
              <a:t>regionální sítě</a:t>
            </a:r>
          </a:p>
          <a:p>
            <a:pPr lvl="1"/>
            <a:r>
              <a:rPr lang="cs-CZ" sz="1600" dirty="0"/>
              <a:t>např. </a:t>
            </a:r>
            <a:r>
              <a:rPr lang="cs-CZ" sz="1600" i="1" dirty="0"/>
              <a:t>Regionální vysílací síť 8</a:t>
            </a:r>
            <a:r>
              <a:rPr lang="cs-CZ" sz="1600" dirty="0"/>
              <a:t> (DVB-T2)</a:t>
            </a:r>
          </a:p>
          <a:p>
            <a:pPr lvl="1"/>
            <a:endParaRPr lang="cs-CZ" sz="1600" dirty="0"/>
          </a:p>
        </p:txBody>
      </p:sp>
      <p:sp>
        <p:nvSpPr>
          <p:cNvPr id="4" name="Obdélník 3"/>
          <p:cNvSpPr/>
          <p:nvPr/>
        </p:nvSpPr>
        <p:spPr>
          <a:xfrm>
            <a:off x="107504" y="6247184"/>
            <a:ext cx="60850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cs-CZ" dirty="0">
                <a:hlinkClick r:id="rId3"/>
              </a:rPr>
              <a:t>http://www.digitalnitelevize.cz/informace/dvb-t/dvb-t-v-ceske-republice.html</a:t>
            </a:r>
            <a:endParaRPr lang="cs-CZ" dirty="0"/>
          </a:p>
        </p:txBody>
      </p:sp>
      <p:pic>
        <p:nvPicPr>
          <p:cNvPr id="6" name="Picture 4" descr="P&amp;rcaron;edstava sestavování výsledného datového toku (multiplexu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75036"/>
            <a:ext cx="428625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20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televize - formáty</a:t>
            </a:r>
          </a:p>
        </p:txBody>
      </p:sp>
      <p:sp>
        <p:nvSpPr>
          <p:cNvPr id="11" name="Zástupný symbol pro text 10"/>
          <p:cNvSpPr>
            <a:spLocks noGrp="1"/>
          </p:cNvSpPr>
          <p:nvPr>
            <p:ph idx="1"/>
          </p:nvPr>
        </p:nvSpPr>
        <p:spPr>
          <a:xfrm>
            <a:off x="214283" y="1285860"/>
            <a:ext cx="8715436" cy="5033979"/>
          </a:xfrm>
        </p:spPr>
        <p:txBody>
          <a:bodyPr/>
          <a:lstStyle/>
          <a:p>
            <a:pPr>
              <a:buNone/>
            </a:pPr>
            <a:r>
              <a:rPr lang="cs-CZ" b="1" dirty="0"/>
              <a:t>SDTV </a:t>
            </a:r>
            <a:r>
              <a:rPr lang="cs-CZ" dirty="0"/>
              <a:t>(Standard </a:t>
            </a:r>
            <a:r>
              <a:rPr lang="cs-CZ" dirty="0" err="1"/>
              <a:t>Definition</a:t>
            </a:r>
            <a:r>
              <a:rPr lang="cs-CZ" dirty="0"/>
              <a:t> </a:t>
            </a:r>
            <a:r>
              <a:rPr lang="cs-CZ" dirty="0" err="1"/>
              <a:t>Television</a:t>
            </a:r>
            <a:r>
              <a:rPr lang="cs-CZ" dirty="0"/>
              <a:t>)</a:t>
            </a:r>
          </a:p>
          <a:p>
            <a:r>
              <a:rPr lang="cs-CZ" dirty="0"/>
              <a:t>formát TV digitálního vysílání, který víceméně odpovídá svým rozlišením analogovému vysílání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b="1" dirty="0"/>
              <a:t>576i </a:t>
            </a:r>
            <a:r>
              <a:rPr lang="cs-CZ" dirty="0"/>
              <a:t>(pro PAL)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b="1" dirty="0"/>
              <a:t>480i</a:t>
            </a:r>
            <a:r>
              <a:rPr lang="cs-CZ" dirty="0"/>
              <a:t> (NTSC)</a:t>
            </a:r>
          </a:p>
          <a:p>
            <a:pPr lvl="1"/>
            <a:r>
              <a:rPr lang="cs-CZ" i="1" dirty="0"/>
              <a:t>i</a:t>
            </a:r>
            <a:r>
              <a:rPr lang="cs-CZ" dirty="0"/>
              <a:t> - </a:t>
            </a:r>
            <a:r>
              <a:rPr lang="cs-CZ" b="1" dirty="0"/>
              <a:t>interlaced</a:t>
            </a:r>
            <a:r>
              <a:rPr lang="cs-CZ" dirty="0"/>
              <a:t>, tedy prokládaný obraz</a:t>
            </a:r>
          </a:p>
          <a:p>
            <a:pPr>
              <a:buNone/>
            </a:pPr>
            <a:endParaRPr lang="cs-CZ" b="1" dirty="0"/>
          </a:p>
          <a:p>
            <a:pPr>
              <a:buNone/>
            </a:pPr>
            <a:endParaRPr lang="cs-CZ" b="1" dirty="0"/>
          </a:p>
          <a:p>
            <a:pPr>
              <a:buNone/>
            </a:pPr>
            <a:endParaRPr lang="cs-CZ" b="1" dirty="0"/>
          </a:p>
          <a:p>
            <a:pPr>
              <a:buNone/>
            </a:pPr>
            <a:r>
              <a:rPr lang="cs-CZ" b="1" dirty="0"/>
              <a:t>HDTV </a:t>
            </a:r>
            <a:r>
              <a:rPr lang="cs-CZ" dirty="0"/>
              <a:t>(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Definition</a:t>
            </a:r>
            <a:r>
              <a:rPr lang="cs-CZ" dirty="0"/>
              <a:t> </a:t>
            </a:r>
            <a:r>
              <a:rPr lang="cs-CZ" dirty="0" err="1"/>
              <a:t>Television</a:t>
            </a:r>
            <a:r>
              <a:rPr lang="cs-CZ" dirty="0"/>
              <a:t>)</a:t>
            </a:r>
          </a:p>
          <a:p>
            <a:r>
              <a:rPr lang="cs-CZ" dirty="0"/>
              <a:t>formát obrazu(videa) s vyšším rozlišením než SDTV</a:t>
            </a:r>
          </a:p>
          <a:p>
            <a:r>
              <a:rPr lang="cs-CZ" dirty="0"/>
              <a:t>Ve formátu MPEG-2, případně MPEG-4 (vybrané kanály)</a:t>
            </a:r>
          </a:p>
          <a:p>
            <a:r>
              <a:rPr lang="cs-CZ" dirty="0"/>
              <a:t>16:9</a:t>
            </a:r>
          </a:p>
          <a:p>
            <a:endParaRPr lang="cs-CZ" b="1" dirty="0"/>
          </a:p>
          <a:p>
            <a:pPr>
              <a:buNone/>
            </a:pPr>
            <a:endParaRPr lang="cs-CZ" dirty="0"/>
          </a:p>
          <a:p>
            <a:endParaRPr lang="cs-CZ" b="1" dirty="0"/>
          </a:p>
          <a:p>
            <a:pPr>
              <a:buNone/>
            </a:pPr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televize - formáty</a:t>
            </a:r>
          </a:p>
        </p:txBody>
      </p:sp>
      <p:sp>
        <p:nvSpPr>
          <p:cNvPr id="11" name="Zástupný symbol pro text 10"/>
          <p:cNvSpPr>
            <a:spLocks noGrp="1"/>
          </p:cNvSpPr>
          <p:nvPr>
            <p:ph idx="1"/>
          </p:nvPr>
        </p:nvSpPr>
        <p:spPr>
          <a:xfrm>
            <a:off x="214283" y="1285860"/>
            <a:ext cx="8715436" cy="5033979"/>
          </a:xfrm>
        </p:spPr>
        <p:txBody>
          <a:bodyPr/>
          <a:lstStyle/>
          <a:p>
            <a:pPr>
              <a:buNone/>
            </a:pPr>
            <a:r>
              <a:rPr lang="cs-CZ" b="1" dirty="0"/>
              <a:t>HDTV </a:t>
            </a:r>
            <a:r>
              <a:rPr lang="cs-CZ" dirty="0"/>
              <a:t>(High Definition Television)</a:t>
            </a:r>
          </a:p>
          <a:p>
            <a:r>
              <a:rPr lang="cs-CZ" dirty="0"/>
              <a:t>dvě základní varianty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b="1" dirty="0"/>
              <a:t>1080</a:t>
            </a:r>
            <a:r>
              <a:rPr lang="cs-CZ" dirty="0"/>
              <a:t> řádků prokládaně (i) nebo neprokládaně (p – progressive)</a:t>
            </a:r>
          </a:p>
          <a:p>
            <a:pPr marL="1257300" lvl="2" indent="-457200"/>
            <a:r>
              <a:rPr lang="cs-CZ" dirty="0"/>
              <a:t>rozlišení 1920×1080, 1080i50, 1080i25, 1080p50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b="1" dirty="0"/>
              <a:t>720p</a:t>
            </a:r>
            <a:r>
              <a:rPr lang="cs-CZ" dirty="0"/>
              <a:t> řádků neprokládaně</a:t>
            </a:r>
          </a:p>
          <a:p>
            <a:pPr marL="1257300" lvl="2" indent="-457200"/>
            <a:r>
              <a:rPr lang="cs-CZ" dirty="0"/>
              <a:t>rozlišení 1280x720</a:t>
            </a:r>
          </a:p>
          <a:p>
            <a:pPr>
              <a:buNone/>
            </a:pPr>
            <a:endParaRPr lang="cs-CZ" b="1" dirty="0"/>
          </a:p>
          <a:p>
            <a:pPr>
              <a:buNone/>
            </a:pPr>
            <a:r>
              <a:rPr lang="cs-CZ" b="1" dirty="0"/>
              <a:t>UHD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b="1" dirty="0"/>
              <a:t>4K (2160p)</a:t>
            </a:r>
            <a:r>
              <a:rPr lang="cs-CZ" dirty="0"/>
              <a:t> - 3840 × 2160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b="1" dirty="0"/>
              <a:t>8K (4320p)</a:t>
            </a:r>
            <a:r>
              <a:rPr lang="cs-CZ" dirty="0"/>
              <a:t> - 7680 × 4320</a:t>
            </a:r>
          </a:p>
          <a:p>
            <a:endParaRPr lang="cs-CZ" b="1" dirty="0"/>
          </a:p>
          <a:p>
            <a:endParaRPr lang="cs-CZ" b="1" dirty="0"/>
          </a:p>
          <a:p>
            <a:pPr>
              <a:buNone/>
            </a:pPr>
            <a:endParaRPr lang="cs-CZ" dirty="0"/>
          </a:p>
          <a:p>
            <a:endParaRPr lang="cs-CZ" b="1" dirty="0"/>
          </a:p>
          <a:p>
            <a:pPr>
              <a:buNone/>
            </a:pPr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9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televize - zařízení</a:t>
            </a:r>
          </a:p>
        </p:txBody>
      </p:sp>
      <p:sp>
        <p:nvSpPr>
          <p:cNvPr id="11" name="Zástupný symbol pro text 10"/>
          <p:cNvSpPr>
            <a:spLocks noGrp="1"/>
          </p:cNvSpPr>
          <p:nvPr>
            <p:ph idx="1"/>
          </p:nvPr>
        </p:nvSpPr>
        <p:spPr>
          <a:xfrm>
            <a:off x="214283" y="1285860"/>
            <a:ext cx="8715436" cy="5033979"/>
          </a:xfrm>
        </p:spPr>
        <p:txBody>
          <a:bodyPr/>
          <a:lstStyle/>
          <a:p>
            <a:r>
              <a:rPr lang="cs-CZ" dirty="0"/>
              <a:t>označení pro zařízení, které splňuje určitá kritéria spojená se zobrazováním HDTV standardu</a:t>
            </a:r>
            <a:endParaRPr lang="cs-CZ" b="1" dirty="0"/>
          </a:p>
          <a:p>
            <a:pPr marL="457200" indent="-457200">
              <a:buNone/>
            </a:pPr>
            <a:endParaRPr lang="cs-CZ" b="1" dirty="0"/>
          </a:p>
          <a:p>
            <a:pPr marL="457200" indent="-457200">
              <a:buNone/>
            </a:pPr>
            <a:r>
              <a:rPr lang="cs-CZ" b="1" dirty="0"/>
              <a:t>HD ready</a:t>
            </a:r>
          </a:p>
          <a:p>
            <a:pPr marL="857250" lvl="1" indent="-457200"/>
            <a:r>
              <a:rPr lang="cs-CZ" dirty="0"/>
              <a:t>obrazovka pro 16:9 minimální rozlišení 1280x720 (720p) </a:t>
            </a:r>
          </a:p>
          <a:p>
            <a:pPr marL="857250" lvl="1" indent="-457200"/>
            <a:r>
              <a:rPr lang="cs-CZ" dirty="0"/>
              <a:t>podporuje formáty 720p, 1080i</a:t>
            </a:r>
          </a:p>
          <a:p>
            <a:pPr marL="857250" lvl="1" indent="-457200"/>
            <a:r>
              <a:rPr lang="cs-CZ" dirty="0"/>
              <a:t>umožňuje připojení přes analog a HDMI nebo DVI</a:t>
            </a:r>
          </a:p>
          <a:p>
            <a:pPr marL="0" indent="0">
              <a:buNone/>
            </a:pPr>
            <a:endParaRPr lang="cs-CZ" dirty="0"/>
          </a:p>
          <a:p>
            <a:endParaRPr lang="cs-CZ" b="1" dirty="0"/>
          </a:p>
          <a:p>
            <a:pPr lvl="1"/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7AAC8-650A-4CA5-98F6-D863D116B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404317"/>
            <a:ext cx="3501405" cy="735222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253D853-46B2-489E-8CC9-1683C34E2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692083"/>
            <a:ext cx="2002654" cy="1466856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00525C2-5DE2-42E5-B32F-26462D0B4D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308055"/>
            <a:ext cx="1161022" cy="927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Nipkowův</a:t>
            </a:r>
            <a:r>
              <a:rPr lang="cs-CZ" dirty="0"/>
              <a:t> disk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717032"/>
            <a:ext cx="28278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357298"/>
            <a:ext cx="172564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357298"/>
            <a:ext cx="3071834" cy="223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500174"/>
            <a:ext cx="19145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571876"/>
            <a:ext cx="3881443" cy="292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DVB-T2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79512" y="1340768"/>
            <a:ext cx="8715436" cy="3006666"/>
          </a:xfrm>
        </p:spPr>
        <p:txBody>
          <a:bodyPr/>
          <a:lstStyle/>
          <a:p>
            <a:r>
              <a:rPr lang="cs-CZ" dirty="0"/>
              <a:t>kódování H.265/HEVC</a:t>
            </a:r>
          </a:p>
          <a:p>
            <a:endParaRPr lang="cs-CZ" dirty="0"/>
          </a:p>
          <a:p>
            <a:r>
              <a:rPr lang="cs-CZ" dirty="0"/>
              <a:t>umožnění vysílání Ultra HDTV</a:t>
            </a:r>
          </a:p>
          <a:p>
            <a:endParaRPr lang="cs-CZ" dirty="0"/>
          </a:p>
          <a:p>
            <a:r>
              <a:rPr lang="cs-CZ" dirty="0"/>
              <a:t>více kanálů v jednom multiplexu – vyšší míra a kvalitnější komprese</a:t>
            </a:r>
          </a:p>
          <a:p>
            <a:endParaRPr lang="cs-CZ" dirty="0"/>
          </a:p>
          <a:p>
            <a:r>
              <a:rPr lang="cs-CZ" dirty="0"/>
              <a:t>přechod na DVB-T2</a:t>
            </a:r>
          </a:p>
          <a:p>
            <a:pPr lvl="1"/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07504" y="552595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dirty="0">
                <a:hlinkClick r:id="rId2"/>
              </a:rPr>
              <a:t>http://www.radiokomunikace.cz/tv-a-rozhlasove-vysilani/televizni-vysilani/dvb-t2/uvod.html</a:t>
            </a:r>
            <a:endParaRPr lang="cs-CZ" dirty="0"/>
          </a:p>
          <a:p>
            <a:pPr algn="l"/>
            <a:r>
              <a:rPr lang="cs-CZ" dirty="0">
                <a:hlinkClick r:id="rId3"/>
              </a:rPr>
              <a:t>http://www.dvb-t2.cz/</a:t>
            </a:r>
            <a:endParaRPr lang="cs-CZ" dirty="0"/>
          </a:p>
          <a:p>
            <a:pPr algn="l"/>
            <a:r>
              <a:rPr lang="cs-CZ" dirty="0">
                <a:hlinkClick r:id="rId4"/>
              </a:rPr>
              <a:t>http://www.ctu.cz/digitalni-vysilani</a:t>
            </a:r>
            <a:endParaRPr lang="cs-CZ" dirty="0"/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1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technologie vysílání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3" y="1214423"/>
            <a:ext cx="8715436" cy="3078674"/>
          </a:xfrm>
        </p:spPr>
        <p:txBody>
          <a:bodyPr/>
          <a:lstStyle/>
          <a:p>
            <a:endParaRPr lang="cs-CZ" sz="2400" dirty="0"/>
          </a:p>
          <a:p>
            <a:pPr>
              <a:buNone/>
            </a:pPr>
            <a:endParaRPr lang="cs-CZ" sz="2400" b="1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E1FB95BF-EBA5-4C6A-B4AD-AE02C3483AB0}"/>
              </a:ext>
            </a:extLst>
          </p:cNvPr>
          <p:cNvSpPr txBox="1">
            <a:spLocks/>
          </p:cNvSpPr>
          <p:nvPr/>
        </p:nvSpPr>
        <p:spPr bwMode="auto">
          <a:xfrm>
            <a:off x="214283" y="1214422"/>
            <a:ext cx="8715436" cy="510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61B00"/>
              </a:buClr>
              <a:buFont typeface="Wingdings" pitchFamily="2" charset="2"/>
              <a:buChar char="Ø"/>
              <a:defRPr sz="2000">
                <a:solidFill>
                  <a:srgbClr val="361B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itchFamily="2" charset="2"/>
              <a:buChar char="Ø"/>
              <a:defRPr sz="1800">
                <a:solidFill>
                  <a:srgbClr val="361B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D400D"/>
              </a:buClr>
              <a:buFont typeface="Wingdings" pitchFamily="2" charset="2"/>
              <a:buChar char="Ø"/>
              <a:defRPr sz="1800">
                <a:solidFill>
                  <a:srgbClr val="361B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5200"/>
              </a:buClr>
              <a:buFont typeface="Wingdings" pitchFamily="2" charset="2"/>
              <a:buChar char="Ø"/>
              <a:defRPr sz="1600" i="1">
                <a:solidFill>
                  <a:srgbClr val="361B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5200"/>
              </a:buClr>
              <a:buFont typeface="Wingdings" pitchFamily="2" charset="2"/>
              <a:buChar char="Ø"/>
              <a:defRPr sz="2000">
                <a:solidFill>
                  <a:srgbClr val="361B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5200"/>
              </a:buClr>
              <a:buFont typeface="Wingdings" pitchFamily="2" charset="2"/>
              <a:buChar char="Ø"/>
              <a:defRPr sz="2000">
                <a:solidFill>
                  <a:srgbClr val="361B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5200"/>
              </a:buClr>
              <a:buFont typeface="Wingdings" pitchFamily="2" charset="2"/>
              <a:buChar char="Ø"/>
              <a:defRPr sz="2000">
                <a:solidFill>
                  <a:srgbClr val="361B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5200"/>
              </a:buClr>
              <a:buFont typeface="Wingdings" pitchFamily="2" charset="2"/>
              <a:buChar char="Ø"/>
              <a:defRPr sz="2000">
                <a:solidFill>
                  <a:srgbClr val="361B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5200"/>
              </a:buClr>
              <a:buFont typeface="Wingdings" pitchFamily="2" charset="2"/>
              <a:buChar char="Ø"/>
              <a:defRPr sz="2000">
                <a:solidFill>
                  <a:srgbClr val="361B00"/>
                </a:solidFill>
                <a:latin typeface="+mn-lt"/>
              </a:defRPr>
            </a:lvl9pPr>
          </a:lstStyle>
          <a:p>
            <a:endParaRPr lang="cs-CZ" sz="2400" b="1" kern="0" dirty="0"/>
          </a:p>
          <a:p>
            <a:pPr marL="0" indent="0" algn="ctr">
              <a:buNone/>
            </a:pPr>
            <a:endParaRPr lang="cs-CZ" sz="4000" b="1" kern="0" dirty="0"/>
          </a:p>
          <a:p>
            <a:pPr marL="0" indent="0" algn="ctr">
              <a:buNone/>
            </a:pPr>
            <a:r>
              <a:rPr lang="cs-CZ" sz="4000" b="1" kern="0" dirty="0"/>
              <a:t>HBTTV</a:t>
            </a:r>
          </a:p>
          <a:p>
            <a:pPr marL="0" indent="0" algn="ctr">
              <a:buNone/>
            </a:pPr>
            <a:endParaRPr lang="cs-CZ" sz="4000" b="1" kern="0" dirty="0"/>
          </a:p>
          <a:p>
            <a:pPr marL="0" indent="0" algn="ctr">
              <a:buNone/>
            </a:pPr>
            <a:r>
              <a:rPr lang="cs-CZ" sz="4000" b="1" kern="0" dirty="0"/>
              <a:t>IPTV</a:t>
            </a:r>
          </a:p>
          <a:p>
            <a:endParaRPr lang="cs-CZ" sz="2400" b="1" kern="0" dirty="0"/>
          </a:p>
          <a:p>
            <a:endParaRPr lang="cs-CZ" sz="2400" kern="0" dirty="0"/>
          </a:p>
          <a:p>
            <a:endParaRPr lang="cs-CZ" sz="2400" kern="0" dirty="0"/>
          </a:p>
          <a:p>
            <a:endParaRPr lang="cs-CZ" sz="2400" kern="0" dirty="0"/>
          </a:p>
          <a:p>
            <a:endParaRPr lang="cs-CZ" sz="2800" kern="0" dirty="0"/>
          </a:p>
          <a:p>
            <a:endParaRPr lang="cs-CZ" sz="2800" kern="0" dirty="0"/>
          </a:p>
          <a:p>
            <a:endParaRPr lang="cs-CZ" sz="28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technologie vysílání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b="1" dirty="0"/>
              <a:t>IPTV</a:t>
            </a:r>
            <a:endParaRPr lang="en-US" sz="2800" b="1" dirty="0"/>
          </a:p>
          <a:p>
            <a:r>
              <a:rPr lang="cs-CZ" sz="2400" i="1" dirty="0"/>
              <a:t>„</a:t>
            </a:r>
            <a:r>
              <a:rPr lang="en-US" sz="2400" i="1" dirty="0"/>
              <a:t>a bandwidth-saving, cost-saving</a:t>
            </a:r>
            <a:br>
              <a:rPr lang="cs-CZ" sz="2400" i="1" dirty="0"/>
            </a:br>
            <a:r>
              <a:rPr lang="en-US" sz="2400" i="1" dirty="0"/>
              <a:t>switch service that allows a cable</a:t>
            </a:r>
            <a:br>
              <a:rPr lang="cs-CZ" sz="2400" i="1" dirty="0"/>
            </a:br>
            <a:r>
              <a:rPr lang="en-US" sz="2400" i="1" dirty="0"/>
              <a:t>provider or telco to offer more</a:t>
            </a:r>
            <a:br>
              <a:rPr lang="cs-CZ" sz="2400" i="1" dirty="0"/>
            </a:br>
            <a:r>
              <a:rPr lang="en-US" sz="2400" i="1" dirty="0"/>
              <a:t>services over the same pipe</a:t>
            </a:r>
            <a:r>
              <a:rPr lang="cs-CZ" sz="2400" i="1" dirty="0"/>
              <a:t>“</a:t>
            </a:r>
          </a:p>
          <a:p>
            <a:r>
              <a:rPr lang="cs-CZ" sz="2400" dirty="0"/>
              <a:t>určeno pro příjem na DTV</a:t>
            </a:r>
          </a:p>
          <a:p>
            <a:r>
              <a:rPr lang="cs-CZ" sz="2400" dirty="0"/>
              <a:t>většinou v rámci vnitřní LAN</a:t>
            </a:r>
          </a:p>
          <a:p>
            <a:r>
              <a:rPr lang="en-US" sz="2400" dirty="0" err="1"/>
              <a:t>vyu</a:t>
            </a:r>
            <a:r>
              <a:rPr lang="cs-CZ" sz="2400" dirty="0"/>
              <a:t>žití </a:t>
            </a:r>
            <a:r>
              <a:rPr lang="cs-CZ" sz="2400" dirty="0" err="1"/>
              <a:t>multicastu</a:t>
            </a:r>
            <a:endParaRPr lang="cs-CZ" sz="2400" dirty="0"/>
          </a:p>
          <a:p>
            <a:r>
              <a:rPr lang="cs-CZ" sz="2400" dirty="0"/>
              <a:t>využívá službu </a:t>
            </a:r>
            <a:r>
              <a:rPr lang="cs-CZ" sz="2400" dirty="0" err="1"/>
              <a:t>VoD</a:t>
            </a:r>
            <a:r>
              <a:rPr lang="cs-CZ" sz="2400" dirty="0"/>
              <a:t> </a:t>
            </a:r>
            <a:r>
              <a:rPr lang="cs-CZ" sz="1600" dirty="0"/>
              <a:t>(video on </a:t>
            </a:r>
            <a:r>
              <a:rPr lang="cs-CZ" sz="1600" dirty="0" err="1"/>
              <a:t>demand</a:t>
            </a:r>
            <a:r>
              <a:rPr lang="cs-CZ" sz="1600" dirty="0"/>
              <a:t>)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  <p:pic>
        <p:nvPicPr>
          <p:cNvPr id="1026" name="Picture 2" descr="IPTV s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646" y="1628800"/>
            <a:ext cx="375285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</a:t>
            </a:r>
            <a:r>
              <a:rPr lang="en-US" dirty="0" err="1"/>
              <a:t>televizn</a:t>
            </a:r>
            <a:r>
              <a:rPr lang="cs-CZ" dirty="0" err="1"/>
              <a:t>ího</a:t>
            </a:r>
            <a:r>
              <a:rPr lang="cs-CZ" dirty="0"/>
              <a:t>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3" y="1214422"/>
            <a:ext cx="8715436" cy="5357850"/>
          </a:xfrm>
        </p:spPr>
        <p:txBody>
          <a:bodyPr/>
          <a:lstStyle/>
          <a:p>
            <a:r>
              <a:rPr lang="cs-CZ" dirty="0"/>
              <a:t>1900 – na výstavě v Paříži poprvé použit termín </a:t>
            </a:r>
            <a:r>
              <a:rPr lang="cs-CZ" i="1" dirty="0"/>
              <a:t>„</a:t>
            </a:r>
            <a:r>
              <a:rPr lang="cs-CZ" i="1" dirty="0" err="1"/>
              <a:t>television</a:t>
            </a:r>
            <a:r>
              <a:rPr lang="cs-CZ" i="1" dirty="0"/>
              <a:t>“ </a:t>
            </a:r>
            <a:r>
              <a:rPr lang="cs-CZ" dirty="0"/>
              <a:t>(</a:t>
            </a:r>
            <a:r>
              <a:rPr lang="cs-CZ" dirty="0" err="1"/>
              <a:t>Constantin</a:t>
            </a:r>
            <a:r>
              <a:rPr lang="cs-CZ" dirty="0"/>
              <a:t> </a:t>
            </a:r>
            <a:r>
              <a:rPr lang="cs-CZ" dirty="0" err="1"/>
              <a:t>Perskyi</a:t>
            </a:r>
            <a:r>
              <a:rPr lang="cs-CZ" dirty="0"/>
              <a:t>)</a:t>
            </a:r>
          </a:p>
          <a:p>
            <a:pPr>
              <a:buNone/>
            </a:pPr>
            <a:endParaRPr lang="cs-CZ" b="1" dirty="0"/>
          </a:p>
          <a:p>
            <a:pPr>
              <a:buNone/>
            </a:pPr>
            <a:endParaRPr lang="cs-CZ" b="1" dirty="0"/>
          </a:p>
          <a:p>
            <a:pPr>
              <a:buNone/>
            </a:pPr>
            <a:endParaRPr lang="cs-CZ" b="1" dirty="0"/>
          </a:p>
          <a:p>
            <a:pPr>
              <a:buNone/>
            </a:pPr>
            <a:r>
              <a:rPr lang="cs-CZ" b="1" dirty="0"/>
              <a:t>John </a:t>
            </a:r>
            <a:r>
              <a:rPr lang="cs-CZ" b="1" dirty="0" err="1"/>
              <a:t>Baird</a:t>
            </a:r>
            <a:endParaRPr lang="cs-CZ" b="1" dirty="0"/>
          </a:p>
          <a:p>
            <a:r>
              <a:rPr lang="cs-CZ" dirty="0"/>
              <a:t>mechanický TV systém založený na principu Nip. disku</a:t>
            </a:r>
          </a:p>
          <a:p>
            <a:r>
              <a:rPr lang="cs-CZ" dirty="0"/>
              <a:t>1924 - první pohyblivé televizní obrázky</a:t>
            </a:r>
          </a:p>
          <a:p>
            <a:r>
              <a:rPr lang="cs-CZ" dirty="0"/>
              <a:t>1925 – přenos TV</a:t>
            </a:r>
          </a:p>
          <a:p>
            <a:r>
              <a:rPr lang="cs-CZ" dirty="0"/>
              <a:t>1928 – první trans-</a:t>
            </a:r>
            <a:r>
              <a:rPr lang="cs-CZ" dirty="0" err="1"/>
              <a:t>antlantický</a:t>
            </a:r>
            <a:r>
              <a:rPr lang="cs-CZ" dirty="0"/>
              <a:t> TV přenos</a:t>
            </a:r>
          </a:p>
          <a:p>
            <a:r>
              <a:rPr lang="cs-CZ" dirty="0"/>
              <a:t>do r. 1930 představil např. barevnou TV či stereoskopickou TV</a:t>
            </a:r>
          </a:p>
          <a:p>
            <a:r>
              <a:rPr lang="cs-CZ" dirty="0"/>
              <a:t>BBC začala vysílat 1929 na 30 řádkovém TV systému</a:t>
            </a:r>
          </a:p>
          <a:p>
            <a:r>
              <a:rPr lang="cs-CZ" dirty="0"/>
              <a:t>1930 – v UK první přenos TV drama „Muž s květinou v ústech“ (BBC)</a:t>
            </a:r>
          </a:p>
          <a:p>
            <a:pPr lvl="1"/>
            <a:r>
              <a:rPr lang="cs-CZ" dirty="0"/>
              <a:t>http://www.</a:t>
            </a:r>
            <a:r>
              <a:rPr lang="cs-CZ" dirty="0" err="1"/>
              <a:t>youtube.com</a:t>
            </a:r>
            <a:r>
              <a:rPr lang="cs-CZ" dirty="0"/>
              <a:t>/</a:t>
            </a:r>
            <a:r>
              <a:rPr lang="cs-CZ" dirty="0" err="1"/>
              <a:t>watch</a:t>
            </a:r>
            <a:r>
              <a:rPr lang="cs-CZ" dirty="0"/>
              <a:t>?v=</a:t>
            </a:r>
            <a:r>
              <a:rPr lang="cs-CZ" dirty="0" err="1"/>
              <a:t>RJoYskwKxsM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700808"/>
            <a:ext cx="15240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</a:t>
            </a:r>
            <a:r>
              <a:rPr lang="en-US" dirty="0" err="1"/>
              <a:t>televizn</a:t>
            </a:r>
            <a:r>
              <a:rPr lang="cs-CZ" dirty="0" err="1"/>
              <a:t>ího</a:t>
            </a:r>
            <a:r>
              <a:rPr lang="cs-CZ" dirty="0"/>
              <a:t> systému</a:t>
            </a:r>
            <a:endParaRPr lang="es-MX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7" y="1844824"/>
            <a:ext cx="8100900" cy="324036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61187" y="6104101"/>
            <a:ext cx="7920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MX" dirty="0"/>
              <a:t>http://www.talkingelectronics.com/projects/MechanicalTV/MechanicalTV-1.html</a:t>
            </a:r>
          </a:p>
        </p:txBody>
      </p:sp>
    </p:spTree>
    <p:extLst>
      <p:ext uri="{BB962C8B-B14F-4D97-AF65-F5344CB8AC3E}">
        <p14:creationId xmlns:p14="http://schemas.microsoft.com/office/powerpoint/2010/main" val="4273310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mechanických systémů</a:t>
            </a:r>
            <a:endParaRPr lang="es-MX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cs-CZ" sz="2800" dirty="0"/>
              <a:t>Jaké problémy s sebou nesly mechanické TV systémy?</a:t>
            </a:r>
          </a:p>
          <a:p>
            <a:endParaRPr lang="cs-CZ" sz="2800" dirty="0"/>
          </a:p>
          <a:p>
            <a:endParaRPr lang="cs-CZ" sz="2800" dirty="0"/>
          </a:p>
          <a:p>
            <a:pPr marL="0" indent="0" algn="ctr">
              <a:buNone/>
            </a:pPr>
            <a:r>
              <a:rPr lang="cs-CZ" sz="2800" dirty="0"/>
              <a:t>Jak byly tyto problémy vyřešeny?</a:t>
            </a:r>
          </a:p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866345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</a:t>
            </a:r>
            <a:r>
              <a:rPr lang="en-US" dirty="0" err="1"/>
              <a:t>televizn</a:t>
            </a:r>
            <a:r>
              <a:rPr lang="cs-CZ" dirty="0" err="1"/>
              <a:t>ího</a:t>
            </a:r>
            <a:r>
              <a:rPr lang="cs-CZ" dirty="0"/>
              <a:t> systému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TV systémy se vyvíjí na principu dvou modelů snímání, resp. zobrazování obrazu:</a:t>
            </a:r>
          </a:p>
          <a:p>
            <a:pPr lvl="1"/>
            <a:r>
              <a:rPr lang="cs-CZ" b="1" dirty="0" err="1"/>
              <a:t>Nipkowův</a:t>
            </a:r>
            <a:r>
              <a:rPr lang="cs-CZ" b="1" dirty="0"/>
              <a:t> disk </a:t>
            </a:r>
            <a:r>
              <a:rPr lang="cs-CZ" dirty="0"/>
              <a:t>(mechanické systémy)</a:t>
            </a:r>
          </a:p>
          <a:p>
            <a:pPr lvl="1"/>
            <a:r>
              <a:rPr lang="cs-CZ" dirty="0"/>
              <a:t>využití </a:t>
            </a:r>
            <a:r>
              <a:rPr lang="cs-CZ" b="1" dirty="0"/>
              <a:t>katodových paprsků</a:t>
            </a:r>
            <a:r>
              <a:rPr lang="cs-CZ" dirty="0"/>
              <a:t> (CRT)</a:t>
            </a:r>
          </a:p>
          <a:p>
            <a:pPr>
              <a:buNone/>
            </a:pPr>
            <a:r>
              <a:rPr lang="cs-CZ" b="1" dirty="0"/>
              <a:t>Charles </a:t>
            </a:r>
            <a:r>
              <a:rPr lang="cs-CZ" b="1" dirty="0" err="1"/>
              <a:t>Jenkins</a:t>
            </a:r>
            <a:endParaRPr lang="cs-CZ" b="1" dirty="0"/>
          </a:p>
          <a:p>
            <a:r>
              <a:rPr lang="cs-CZ" b="1" dirty="0" err="1"/>
              <a:t>Radiovison</a:t>
            </a:r>
            <a:r>
              <a:rPr lang="cs-CZ" b="1" dirty="0"/>
              <a:t> </a:t>
            </a:r>
            <a:r>
              <a:rPr lang="cs-CZ" dirty="0"/>
              <a:t>– mechanický TV systém (1923)</a:t>
            </a:r>
          </a:p>
          <a:p>
            <a:pPr lvl="1"/>
            <a:r>
              <a:rPr lang="cs-CZ" dirty="0" err="1"/>
              <a:t>Radiovisor</a:t>
            </a:r>
            <a:r>
              <a:rPr lang="cs-CZ" dirty="0"/>
              <a:t> – zařízení se systémem </a:t>
            </a:r>
            <a:r>
              <a:rPr lang="cs-CZ" dirty="0" err="1"/>
              <a:t>Radiovision</a:t>
            </a:r>
            <a:endParaRPr lang="cs-CZ" dirty="0"/>
          </a:p>
          <a:p>
            <a:pPr lvl="2"/>
            <a:r>
              <a:rPr lang="cs-CZ" dirty="0"/>
              <a:t>40-48 řádková projekce na 6ti palcové zrcátko</a:t>
            </a:r>
          </a:p>
          <a:p>
            <a:r>
              <a:rPr lang="cs-CZ" dirty="0"/>
              <a:t>1925 – první TV přenos v USA (zřejmě první na celém světě)</a:t>
            </a:r>
          </a:p>
          <a:p>
            <a:r>
              <a:rPr lang="cs-CZ" dirty="0"/>
              <a:t>1928 - W3XK – první TV stanice v severní Americe</a:t>
            </a:r>
          </a:p>
          <a:p>
            <a:endParaRPr lang="cs-CZ" dirty="0"/>
          </a:p>
          <a:p>
            <a:pPr>
              <a:buNone/>
            </a:pPr>
            <a:r>
              <a:rPr lang="cs-CZ" b="1" dirty="0" err="1"/>
              <a:t>Vladimir</a:t>
            </a:r>
            <a:r>
              <a:rPr lang="cs-CZ" b="1" dirty="0"/>
              <a:t> </a:t>
            </a:r>
            <a:r>
              <a:rPr lang="cs-CZ" b="1" dirty="0" err="1"/>
              <a:t>Zworikin</a:t>
            </a:r>
            <a:endParaRPr lang="cs-CZ" b="1" dirty="0"/>
          </a:p>
          <a:p>
            <a:r>
              <a:rPr lang="cs-CZ" dirty="0"/>
              <a:t>1923 – </a:t>
            </a:r>
            <a:r>
              <a:rPr lang="cs-CZ" b="1" dirty="0" err="1"/>
              <a:t>Iconoscope</a:t>
            </a:r>
            <a:r>
              <a:rPr lang="cs-CZ" dirty="0"/>
              <a:t> – vylepšení a využití CRT pro přenos televizního signálu, která byla později využívána v prvních TV kamerách</a:t>
            </a:r>
          </a:p>
          <a:p>
            <a:r>
              <a:rPr lang="cs-CZ" dirty="0"/>
              <a:t>1929 – </a:t>
            </a:r>
            <a:r>
              <a:rPr lang="cs-CZ" b="1" dirty="0" err="1"/>
              <a:t>Kinescope</a:t>
            </a:r>
            <a:r>
              <a:rPr lang="cs-CZ" dirty="0"/>
              <a:t> – CRT pro TV přijímače</a:t>
            </a:r>
          </a:p>
          <a:p>
            <a:endParaRPr lang="cs-CZ" dirty="0"/>
          </a:p>
          <a:p>
            <a:endParaRPr lang="cs-CZ" dirty="0"/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</a:t>
            </a:r>
            <a:r>
              <a:rPr lang="en-US" dirty="0" err="1"/>
              <a:t>televizn</a:t>
            </a:r>
            <a:r>
              <a:rPr lang="cs-CZ" dirty="0" err="1"/>
              <a:t>ího</a:t>
            </a:r>
            <a:r>
              <a:rPr lang="cs-CZ" dirty="0"/>
              <a:t> systému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err="1"/>
              <a:t>Philo</a:t>
            </a:r>
            <a:r>
              <a:rPr lang="cs-CZ" b="1" dirty="0"/>
              <a:t> </a:t>
            </a:r>
            <a:r>
              <a:rPr lang="cs-CZ" b="1" dirty="0" err="1"/>
              <a:t>Taylor</a:t>
            </a:r>
            <a:r>
              <a:rPr lang="cs-CZ" b="1" dirty="0"/>
              <a:t> </a:t>
            </a:r>
            <a:r>
              <a:rPr lang="cs-CZ" b="1" dirty="0" err="1"/>
              <a:t>Farnsworth</a:t>
            </a:r>
            <a:r>
              <a:rPr lang="cs-CZ" b="1" dirty="0"/>
              <a:t> </a:t>
            </a:r>
          </a:p>
          <a:p>
            <a:r>
              <a:rPr lang="cs-CZ" dirty="0"/>
              <a:t>1927 – přenos 60ti řádkového obrazu pomocí TV systému</a:t>
            </a:r>
          </a:p>
          <a:p>
            <a:r>
              <a:rPr lang="cs-CZ" dirty="0"/>
              <a:t>nechal si patentovat CRT „</a:t>
            </a:r>
            <a:r>
              <a:rPr lang="cs-CZ" b="1" dirty="0" err="1"/>
              <a:t>dissector</a:t>
            </a:r>
            <a:r>
              <a:rPr lang="cs-CZ" b="1" dirty="0"/>
              <a:t> tube</a:t>
            </a:r>
            <a:r>
              <a:rPr lang="cs-CZ" dirty="0"/>
              <a:t>“, která se stala součástí CRT televizních přijímačů až do příchodu LCD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>
              <a:buNone/>
            </a:pP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631465"/>
            <a:ext cx="3111749" cy="25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43314"/>
            <a:ext cx="3048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ITTV-hneda">
  <a:themeElements>
    <a:clrScheme name="KITTV_hneda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KITTV_hned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TTV_hneda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TTV_hneda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TTV_hneda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TTV_hneda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TTV_hneda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TTV_hneda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3500</TotalTime>
  <Words>2277</Words>
  <Application>Microsoft Office PowerPoint</Application>
  <PresentationFormat>On-screen Show (4:3)</PresentationFormat>
  <Paragraphs>345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Tahoma</vt:lpstr>
      <vt:lpstr>Wingdings</vt:lpstr>
      <vt:lpstr>KITTV-hneda</vt:lpstr>
      <vt:lpstr>Multimediální systémy Televizní technologie a normy</vt:lpstr>
      <vt:lpstr>Televize – základní princip</vt:lpstr>
      <vt:lpstr>Počátky televizního systému</vt:lpstr>
      <vt:lpstr>Nipkowův disk</vt:lpstr>
      <vt:lpstr>Počátky televizního systému</vt:lpstr>
      <vt:lpstr>Počátky televizního systému</vt:lpstr>
      <vt:lpstr>Problémy mechanických systémů</vt:lpstr>
      <vt:lpstr>Počátky televizního systému</vt:lpstr>
      <vt:lpstr>Počátky televizního systému</vt:lpstr>
      <vt:lpstr>Kinescope</vt:lpstr>
      <vt:lpstr>Televizní normy</vt:lpstr>
      <vt:lpstr>Televizní normy – barevné vysílání</vt:lpstr>
      <vt:lpstr>Televizní normy – barevné signály</vt:lpstr>
      <vt:lpstr>Televizní normy</vt:lpstr>
      <vt:lpstr>Televizní normy - NTSC</vt:lpstr>
      <vt:lpstr>Televizní normy – NTSC signál</vt:lpstr>
      <vt:lpstr>Televizní normy - SECAM</vt:lpstr>
      <vt:lpstr>Televizní normy - PAL</vt:lpstr>
      <vt:lpstr>Televizní normy - PAL</vt:lpstr>
      <vt:lpstr>Televizní normy – hlavní technické parametry</vt:lpstr>
      <vt:lpstr>Televizní normy – prokládání obrazu</vt:lpstr>
      <vt:lpstr>Televizní normy – prokládání obrazu</vt:lpstr>
      <vt:lpstr>Televizní normy – prokládání obrazu</vt:lpstr>
      <vt:lpstr>PowerPoint Presentation</vt:lpstr>
      <vt:lpstr>Televizní normy – deinterlace metody</vt:lpstr>
      <vt:lpstr>Televizní normy – deinterlace metody</vt:lpstr>
      <vt:lpstr>Televizní normy – deinterlace metody</vt:lpstr>
      <vt:lpstr>Televizní normy – deinterlace metody</vt:lpstr>
      <vt:lpstr>Televizní normy – deinterlace metody</vt:lpstr>
      <vt:lpstr>Digitální televize</vt:lpstr>
      <vt:lpstr>Digitální televize – přechod na DVB</vt:lpstr>
      <vt:lpstr>Digitální televize</vt:lpstr>
      <vt:lpstr>Digitální televize</vt:lpstr>
      <vt:lpstr>Výhody DVB-T </vt:lpstr>
      <vt:lpstr>Digitální vysílání - DVB</vt:lpstr>
      <vt:lpstr>Digitální televize - multiplex</vt:lpstr>
      <vt:lpstr>Digitální televize - formáty</vt:lpstr>
      <vt:lpstr>Digitální televize - formáty</vt:lpstr>
      <vt:lpstr>Digitální televize - zařízení</vt:lpstr>
      <vt:lpstr>DVB-T2</vt:lpstr>
      <vt:lpstr>Další technologie vysílání</vt:lpstr>
      <vt:lpstr>Další technologie vysílání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subject>Multimédia</dc:subject>
  <dc:creator>Tomáš Jeřábek</dc:creator>
  <cp:lastModifiedBy>Tomáš Jeřábek</cp:lastModifiedBy>
  <cp:revision>342</cp:revision>
  <dcterms:created xsi:type="dcterms:W3CDTF">2010-10-26T10:30:44Z</dcterms:created>
  <dcterms:modified xsi:type="dcterms:W3CDTF">2022-03-24T13:05:49Z</dcterms:modified>
</cp:coreProperties>
</file>