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9" r:id="rId3"/>
    <p:sldId id="268" r:id="rId4"/>
    <p:sldId id="261" r:id="rId5"/>
    <p:sldId id="275" r:id="rId6"/>
    <p:sldId id="262" r:id="rId7"/>
    <p:sldId id="263" r:id="rId8"/>
    <p:sldId id="269" r:id="rId9"/>
    <p:sldId id="276" r:id="rId10"/>
    <p:sldId id="277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218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Zaoblený obdélník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délník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Zaoblený obdélník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Obdélník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bdélník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délník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Zaoblený obdélník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Obdélník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bdélník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/>
              <a:t>Kliknutím na ikonu přidáte obrázek.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Zaoblený obdélník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1919BC-9A27-4638-9C61-2AB0FB1C74EB}" type="datetimeFigureOut">
              <a:rPr lang="cs-CZ" smtClean="0"/>
              <a:t>06.04.2020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73B0D9B-A978-4A96-80DC-BE412E1EE30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/>
              <a:t>Algoritmizace 4</a:t>
            </a:r>
            <a:endParaRPr lang="cs-CZ" dirty="0"/>
          </a:p>
        </p:txBody>
      </p:sp>
      <p:sp>
        <p:nvSpPr>
          <p:cNvPr id="4" name="TextovéPole 3"/>
          <p:cNvSpPr txBox="1"/>
          <p:nvPr/>
        </p:nvSpPr>
        <p:spPr>
          <a:xfrm>
            <a:off x="7812360" y="63093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verze 2016</a:t>
            </a:r>
          </a:p>
        </p:txBody>
      </p:sp>
    </p:spTree>
    <p:extLst>
      <p:ext uri="{BB962C8B-B14F-4D97-AF65-F5344CB8AC3E}">
        <p14:creationId xmlns:p14="http://schemas.microsoft.com/office/powerpoint/2010/main" val="16509014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/>
          </a:bodyPr>
          <a:lstStyle/>
          <a:p>
            <a:r>
              <a:rPr lang="cs-CZ" sz="3600">
                <a:latin typeface="Bookman Old Style" pitchFamily="18" charset="0"/>
              </a:rPr>
              <a:t>Deklarace a definice proměnné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700808"/>
            <a:ext cx="8147248" cy="4752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i="1" dirty="0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Příklad – co je možné</a:t>
            </a:r>
          </a:p>
          <a:p>
            <a:pPr marL="0" indent="0">
              <a:buNone/>
            </a:pPr>
            <a:endParaRPr lang="cs-CZ" sz="2400" b="1" i="1" dirty="0">
              <a:latin typeface="Bookman Old Style" pitchFamily="18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cs-CZ" sz="2400" b="1" i="1" dirty="0">
                <a:latin typeface="Bookman Old Style" pitchFamily="18" charset="0"/>
                <a:cs typeface="Courier New" pitchFamily="49" charset="0"/>
              </a:rPr>
              <a:t>	</a:t>
            </a:r>
            <a:r>
              <a:rPr lang="pt-BR" sz="2400" b="1" dirty="0">
                <a:latin typeface="Courier New" pitchFamily="49" charset="0"/>
                <a:cs typeface="Courier New" pitchFamily="49" charset="0"/>
              </a:rPr>
              <a:t>int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>
                <a:latin typeface="Courier New" pitchFamily="49" charset="0"/>
                <a:cs typeface="Courier New" pitchFamily="49" charset="0"/>
              </a:rPr>
              <a:t>a,</a:t>
            </a:r>
            <a:r>
              <a:rPr lang="cs-CZ" sz="2400">
                <a:latin typeface="Courier New" pitchFamily="49" charset="0"/>
                <a:cs typeface="Courier New" pitchFamily="49" charset="0"/>
              </a:rPr>
              <a:t> </a:t>
            </a:r>
            <a:r>
              <a:rPr lang="pt-BR" sz="2400">
                <a:latin typeface="Courier New" pitchFamily="49" charset="0"/>
                <a:cs typeface="Courier New" pitchFamily="49" charset="0"/>
              </a:rPr>
              <a:t>b 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= 3, c = 2;</a:t>
            </a:r>
          </a:p>
          <a:p>
            <a:pPr marL="0" indent="0">
              <a:buNone/>
            </a:pPr>
            <a:r>
              <a:rPr lang="cs-CZ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400" b="1" dirty="0">
                <a:latin typeface="Courier New" pitchFamily="49" charset="0"/>
                <a:cs typeface="Courier New" pitchFamily="49" charset="0"/>
              </a:rPr>
              <a:t>float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x = 2.69, y = 2 + 3.0;</a:t>
            </a:r>
          </a:p>
          <a:p>
            <a:pPr marL="0" indent="0">
              <a:buNone/>
            </a:pPr>
            <a:r>
              <a:rPr lang="cs-CZ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pt-BR" sz="2400" b="1" dirty="0">
                <a:latin typeface="Courier New" pitchFamily="49" charset="0"/>
                <a:cs typeface="Courier New" pitchFamily="49" charset="0"/>
              </a:rPr>
              <a:t>float</a:t>
            </a:r>
            <a:r>
              <a:rPr lang="pt-BR" sz="2400" dirty="0">
                <a:latin typeface="Courier New" pitchFamily="49" charset="0"/>
                <a:cs typeface="Courier New" pitchFamily="49" charset="0"/>
              </a:rPr>
              <a:t> r = 3 * b, s = r - b/2, t;</a:t>
            </a:r>
          </a:p>
          <a:p>
            <a:pPr marL="0" indent="0">
              <a:buNone/>
            </a:pPr>
            <a:r>
              <a:rPr lang="cs-CZ" sz="2400">
                <a:latin typeface="Courier New" pitchFamily="49" charset="0"/>
                <a:cs typeface="Courier New" pitchFamily="49" charset="0"/>
              </a:rPr>
              <a:t>	</a:t>
            </a:r>
            <a:endParaRPr lang="cs-CZ" sz="2400" i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cs-CZ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44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88640"/>
            <a:ext cx="7772400" cy="576064"/>
          </a:xfrm>
        </p:spPr>
        <p:txBody>
          <a:bodyPr>
            <a:normAutofit fontScale="90000"/>
          </a:bodyPr>
          <a:lstStyle/>
          <a:p>
            <a:r>
              <a:rPr lang="cs-CZ">
                <a:latin typeface="Bookman Old Style" pitchFamily="18" charset="0"/>
              </a:rPr>
              <a:t>Programovací jazyk - 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8147248" cy="568863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400" b="1" i="1" dirty="0">
                <a:latin typeface="Bookman Old Style" pitchFamily="18" charset="0"/>
                <a:cs typeface="Courier New" pitchFamily="49" charset="0"/>
              </a:rPr>
              <a:t>Programovací jazyk</a:t>
            </a:r>
          </a:p>
          <a:p>
            <a:pPr marL="0" indent="0" algn="just">
              <a:buNone/>
            </a:pPr>
            <a:r>
              <a:rPr lang="cs-CZ" sz="2400" dirty="0">
                <a:latin typeface="Bookman Old Style" pitchFamily="18" charset="0"/>
                <a:cs typeface="Courier New" pitchFamily="49" charset="0"/>
              </a:rPr>
              <a:t>Programovací jazyk je prostředek pro zápis algoritmů, jež mohou být provedeny na počítači. Zápis algoritmu ve zvoleném programovacím jazyce se nazývá program, resp. zdrojový kód.</a:t>
            </a:r>
          </a:p>
          <a:p>
            <a:pPr marL="0" indent="0">
              <a:buNone/>
            </a:pPr>
            <a:r>
              <a:rPr lang="cs-CZ" sz="2400" b="1" i="1" dirty="0">
                <a:latin typeface="Bookman Old Style" pitchFamily="18" charset="0"/>
                <a:cs typeface="Courier New" pitchFamily="49" charset="0"/>
              </a:rPr>
              <a:t>Složky definice programovacího jazyka</a:t>
            </a:r>
          </a:p>
          <a:p>
            <a:r>
              <a:rPr lang="cs-CZ" sz="2400" b="1" i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abeceda</a:t>
            </a:r>
          </a:p>
          <a:p>
            <a:pPr lvl="1"/>
            <a:r>
              <a:rPr lang="cs-CZ" sz="2200" i="1" dirty="0">
                <a:latin typeface="Courier New" pitchFamily="49" charset="0"/>
                <a:cs typeface="Courier New" pitchFamily="49" charset="0"/>
              </a:rPr>
              <a:t>základní symboly jazyka</a:t>
            </a:r>
          </a:p>
          <a:p>
            <a:r>
              <a:rPr lang="cs-CZ" sz="2400" b="1" i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syntaxe</a:t>
            </a:r>
          </a:p>
          <a:p>
            <a:pPr lvl="1"/>
            <a:r>
              <a:rPr lang="cs-CZ" sz="2200" i="1" dirty="0">
                <a:latin typeface="Courier New" pitchFamily="49" charset="0"/>
                <a:cs typeface="Courier New" pitchFamily="49" charset="0"/>
              </a:rPr>
              <a:t>pravidla pro tvorbu </a:t>
            </a:r>
            <a:r>
              <a:rPr lang="cs-CZ" sz="2200" i="1">
                <a:latin typeface="Courier New" pitchFamily="49" charset="0"/>
                <a:cs typeface="Courier New" pitchFamily="49" charset="0"/>
              </a:rPr>
              <a:t>jazykových konstrukcí</a:t>
            </a:r>
          </a:p>
          <a:p>
            <a:pPr marL="594360" lvl="2" indent="0">
              <a:buNone/>
            </a:pPr>
            <a:r>
              <a:rPr lang="cs-CZ" sz="1800">
                <a:latin typeface="Courier New" pitchFamily="49" charset="0"/>
                <a:cs typeface="Courier New" pitchFamily="49" charset="0"/>
              </a:rPr>
              <a:t>a) proměnná = výraz; b) if(podmínka) příkaz;</a:t>
            </a:r>
            <a:endParaRPr lang="cs-CZ" sz="1800" dirty="0">
              <a:latin typeface="Courier New" pitchFamily="49" charset="0"/>
              <a:cs typeface="Courier New" pitchFamily="49" charset="0"/>
            </a:endParaRPr>
          </a:p>
          <a:p>
            <a:r>
              <a:rPr lang="cs-CZ" sz="2400" b="1" i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sémantika</a:t>
            </a:r>
          </a:p>
          <a:p>
            <a:pPr lvl="1"/>
            <a:r>
              <a:rPr lang="cs-CZ" sz="2200" i="1" dirty="0">
                <a:latin typeface="Courier New" pitchFamily="49" charset="0"/>
                <a:cs typeface="Courier New" pitchFamily="49" charset="0"/>
              </a:rPr>
              <a:t>význam </a:t>
            </a:r>
            <a:r>
              <a:rPr lang="cs-CZ" sz="2200" i="1">
                <a:latin typeface="Courier New" pitchFamily="49" charset="0"/>
                <a:cs typeface="Courier New" pitchFamily="49" charset="0"/>
              </a:rPr>
              <a:t>jazykových konstrukcí</a:t>
            </a:r>
          </a:p>
          <a:p>
            <a:pPr marL="594360" lvl="2" indent="0">
              <a:buNone/>
            </a:pPr>
            <a:r>
              <a:rPr lang="cs-CZ" sz="1800">
                <a:latin typeface="Courier New" pitchFamily="49" charset="0"/>
                <a:cs typeface="Courier New" pitchFamily="49" charset="0"/>
              </a:rPr>
              <a:t>a) vloží do prom. hodnotu výrazu </a:t>
            </a:r>
          </a:p>
          <a:p>
            <a:pPr marL="594360" lvl="2" indent="0">
              <a:buNone/>
            </a:pPr>
            <a:r>
              <a:rPr lang="cs-CZ" sz="1800">
                <a:latin typeface="Courier New" pitchFamily="49" charset="0"/>
                <a:cs typeface="Courier New" pitchFamily="49" charset="0"/>
              </a:rPr>
              <a:t>b) je-li podmínka splněna, provede příkaz</a:t>
            </a:r>
          </a:p>
          <a:p>
            <a:pPr lvl="1"/>
            <a:endParaRPr lang="cs-CZ" sz="2200" i="1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cs-CZ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42603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cs-CZ">
                <a:latin typeface="Bookman Old Style" pitchFamily="18" charset="0"/>
              </a:rPr>
              <a:t>Programovací jazyk - definice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147248" cy="5472608"/>
          </a:xfrm>
        </p:spPr>
        <p:txBody>
          <a:bodyPr>
            <a:normAutofit/>
          </a:bodyPr>
          <a:lstStyle/>
          <a:p>
            <a:pPr marL="0" indent="0">
              <a:buClr>
                <a:srgbClr val="002060"/>
              </a:buClr>
              <a:buNone/>
              <a:defRPr/>
            </a:pPr>
            <a:r>
              <a:rPr lang="cs-CZ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Abeceda</a:t>
            </a:r>
            <a:endParaRPr lang="cs-CZ" sz="2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cs-CZ" sz="2200" dirty="0">
                <a:latin typeface="Bookman Old Style" pitchFamily="18" charset="0"/>
                <a:cs typeface="Courier New" pitchFamily="49" charset="0"/>
              </a:rPr>
              <a:t>Všechny konstrukce jazyka jsou tvořeny z přípustných symbolů, které tvoří abecedu jazyka:</a:t>
            </a:r>
          </a:p>
          <a:p>
            <a:r>
              <a:rPr lang="cs-CZ" sz="2400" dirty="0">
                <a:latin typeface="Bookman Old Style" pitchFamily="18" charset="0"/>
                <a:cs typeface="Courier New" pitchFamily="49" charset="0"/>
              </a:rPr>
              <a:t>písmena latinské abecedy,</a:t>
            </a:r>
          </a:p>
          <a:p>
            <a:r>
              <a:rPr lang="cs-CZ" sz="2400" dirty="0">
                <a:latin typeface="Bookman Old Style" pitchFamily="18" charset="0"/>
                <a:cs typeface="Courier New" pitchFamily="49" charset="0"/>
              </a:rPr>
              <a:t>číslice, </a:t>
            </a:r>
          </a:p>
          <a:p>
            <a:r>
              <a:rPr lang="cs-CZ" sz="2400" dirty="0">
                <a:latin typeface="Bookman Old Style" pitchFamily="18" charset="0"/>
                <a:cs typeface="Courier New" pitchFamily="49" charset="0"/>
              </a:rPr>
              <a:t>speciální symboly </a:t>
            </a:r>
            <a:r>
              <a:rPr lang="cs-CZ" sz="2200" dirty="0">
                <a:latin typeface="Bookman Old Style" pitchFamily="18" charset="0"/>
                <a:cs typeface="Courier New" pitchFamily="49" charset="0"/>
              </a:rPr>
              <a:t>( např.: </a:t>
            </a:r>
            <a:r>
              <a:rPr lang="cs-CZ" sz="2200" dirty="0">
                <a:latin typeface="Courier New" pitchFamily="49" charset="0"/>
                <a:cs typeface="Courier New" pitchFamily="49" charset="0"/>
              </a:rPr>
              <a:t>+  &amp;  * - ;  _ </a:t>
            </a:r>
            <a:r>
              <a:rPr lang="cs-CZ" sz="2200" dirty="0">
                <a:latin typeface="Bookman Old Style" pitchFamily="18" charset="0"/>
                <a:cs typeface="Courier New" pitchFamily="49" charset="0"/>
              </a:rPr>
              <a:t>)</a:t>
            </a:r>
          </a:p>
          <a:p>
            <a:pPr marL="0" lvl="0" indent="0" eaLnBrk="0" fontAlgn="base" hangingPunct="0">
              <a:spcBef>
                <a:spcPts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cs-CZ" sz="24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ts val="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cs-CZ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Lexikální jednotky:</a:t>
            </a:r>
            <a:r>
              <a:rPr lang="cs-CZ" sz="2400" kern="0" dirty="0">
                <a:solidFill>
                  <a:srgbClr val="000000"/>
                </a:solidFill>
                <a:latin typeface="Times New Roman"/>
              </a:rPr>
              <a:t> </a:t>
            </a:r>
          </a:p>
          <a:p>
            <a:pPr marL="0" indent="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cs-CZ" sz="2200" dirty="0">
                <a:latin typeface="Bookman Old Style" pitchFamily="18" charset="0"/>
                <a:cs typeface="Courier New" pitchFamily="49" charset="0"/>
              </a:rPr>
              <a:t>Ze symbolů jazyka se vytvářejí tzv. lexikální jednotky: </a:t>
            </a:r>
          </a:p>
          <a:p>
            <a:pPr marL="0" indent="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endParaRPr lang="cs-CZ" sz="2200" dirty="0">
              <a:latin typeface="Bookman Old Style" pitchFamily="18" charset="0"/>
              <a:cs typeface="Courier New" pitchFamily="49" charset="0"/>
            </a:endParaRPr>
          </a:p>
          <a:p>
            <a:pPr marL="0" lvl="0" indent="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endParaRPr lang="cs-CZ" sz="2400" dirty="0">
              <a:latin typeface="Bookman Old Style" pitchFamily="18" charset="0"/>
              <a:cs typeface="Courier New" pitchFamily="49" charset="0"/>
            </a:endParaRPr>
          </a:p>
          <a:p>
            <a:pPr marL="0" indent="0">
              <a:buNone/>
            </a:pPr>
            <a:endParaRPr lang="cs-CZ" i="1" dirty="0">
              <a:latin typeface="Courier New" pitchFamily="49" charset="0"/>
              <a:cs typeface="Courier New" pitchFamily="49" charset="0"/>
            </a:endParaRP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992434"/>
              </p:ext>
            </p:extLst>
          </p:nvPr>
        </p:nvGraphicFramePr>
        <p:xfrm>
          <a:off x="683568" y="4725144"/>
          <a:ext cx="7200800" cy="16154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512168"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000" dirty="0">
                          <a:latin typeface="Bookman Old Style" pitchFamily="18" charset="0"/>
                          <a:cs typeface="Courier New" pitchFamily="49" charset="0"/>
                        </a:rPr>
                        <a:t>klíčová slova,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000" dirty="0">
                          <a:latin typeface="Bookman Old Style" pitchFamily="18" charset="0"/>
                          <a:cs typeface="Courier New" pitchFamily="49" charset="0"/>
                        </a:rPr>
                        <a:t>identifikátory,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000" dirty="0">
                          <a:latin typeface="Bookman Old Style" pitchFamily="18" charset="0"/>
                          <a:cs typeface="Courier New" pitchFamily="49" charset="0"/>
                        </a:rPr>
                        <a:t>konstanty, 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cs-CZ" sz="2000" dirty="0">
                          <a:latin typeface="Bookman Old Style" pitchFamily="18" charset="0"/>
                          <a:cs typeface="Courier New" pitchFamily="49" charset="0"/>
                        </a:rPr>
                        <a:t>textové řetězce,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000" dirty="0">
                          <a:latin typeface="Bookman Old Style" pitchFamily="18" charset="0"/>
                          <a:cs typeface="Courier New" pitchFamily="49" charset="0"/>
                        </a:rPr>
                        <a:t>operátory, 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cs-CZ" sz="2000">
                          <a:latin typeface="Bookman Old Style" pitchFamily="18" charset="0"/>
                          <a:cs typeface="Courier New" pitchFamily="49" charset="0"/>
                        </a:rPr>
                        <a:t>komentáře</a:t>
                      </a:r>
                      <a:endParaRPr lang="cs-CZ" sz="2000" dirty="0">
                        <a:latin typeface="Bookman Old Style" pitchFamily="18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409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116632"/>
            <a:ext cx="7772400" cy="576064"/>
          </a:xfrm>
        </p:spPr>
        <p:txBody>
          <a:bodyPr>
            <a:noAutofit/>
          </a:bodyPr>
          <a:lstStyle/>
          <a:p>
            <a:r>
              <a:rPr lang="cs-CZ" sz="3600">
                <a:latin typeface="Bookman Old Style" pitchFamily="18" charset="0"/>
              </a:rPr>
              <a:t>Příklady lexikálních jednotek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692696"/>
            <a:ext cx="8147248" cy="6165304"/>
          </a:xfrm>
        </p:spPr>
        <p:txBody>
          <a:bodyPr>
            <a:normAutofit/>
          </a:bodyPr>
          <a:lstStyle/>
          <a:p>
            <a:pPr>
              <a:spcBef>
                <a:spcPts val="1200"/>
              </a:spcBef>
              <a:buClr>
                <a:schemeClr val="accent2"/>
              </a:buClr>
              <a:buFont typeface="Wingdings" pitchFamily="2" charset="2"/>
              <a:buChar char="q"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klíčová slova</a:t>
            </a:r>
          </a:p>
          <a:p>
            <a:pPr lvl="1">
              <a:buFont typeface="Symbol" pitchFamily="18" charset="2"/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b="1" dirty="0" err="1">
                <a:latin typeface="Courier New" pitchFamily="49" charset="0"/>
                <a:cs typeface="Courier New" pitchFamily="49" charset="0"/>
              </a:rPr>
              <a:t>if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cs-CZ" b="1" dirty="0" err="1">
                <a:latin typeface="Courier New" pitchFamily="49" charset="0"/>
                <a:cs typeface="Courier New" pitchFamily="49" charset="0"/>
              </a:rPr>
              <a:t>else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cs-CZ" b="1" dirty="0" err="1">
                <a:latin typeface="Courier New" pitchFamily="49" charset="0"/>
                <a:cs typeface="Courier New" pitchFamily="49" charset="0"/>
              </a:rPr>
              <a:t>for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, </a:t>
            </a:r>
            <a:r>
              <a:rPr lang="cs-CZ" b="1" dirty="0" err="1">
                <a:latin typeface="Courier New" pitchFamily="49" charset="0"/>
                <a:cs typeface="Courier New" pitchFamily="49" charset="0"/>
              </a:rPr>
              <a:t>while</a:t>
            </a:r>
            <a:r>
              <a:rPr lang="cs-CZ" b="1" dirty="0">
                <a:latin typeface="Courier New" pitchFamily="49" charset="0"/>
                <a:cs typeface="Courier New" pitchFamily="49" charset="0"/>
              </a:rPr>
              <a:t>, …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identifikátory</a:t>
            </a:r>
            <a:endParaRPr lang="cs-CZ" dirty="0">
              <a:latin typeface="Courier New" pitchFamily="49" charset="0"/>
              <a:cs typeface="Courier New" pitchFamily="49" charset="0"/>
            </a:endParaRPr>
          </a:p>
          <a:p>
            <a:pPr lvl="1">
              <a:buFont typeface="Symbol" pitchFamily="18" charset="2"/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alfa, ALFA, y23b, Beta_1,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CelkovySoucet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konstanty</a:t>
            </a:r>
          </a:p>
          <a:p>
            <a:pPr lvl="1"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3, 17.3, -0.97, 1E6, 2.5E-7, 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´a´, ´?´, ´7 ´</a:t>
            </a:r>
          </a:p>
          <a:p>
            <a:pPr lvl="1">
              <a:buClr>
                <a:schemeClr val="accent2"/>
              </a:buClr>
              <a:buFont typeface="Symbol" pitchFamily="18" charset="2"/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1800" i="1" dirty="0">
                <a:latin typeface="Courier New" pitchFamily="49" charset="0"/>
                <a:cs typeface="Courier New" pitchFamily="49" charset="0"/>
              </a:rPr>
              <a:t>Pozn.: 2.5E-7 znamená 2,5 ·10</a:t>
            </a:r>
            <a:r>
              <a:rPr lang="cs-CZ" sz="1800" i="1" baseline="30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1800" i="1" baseline="30000" dirty="0">
                <a:latin typeface="Courier New" pitchFamily="49" charset="0"/>
                <a:cs typeface="Courier New" pitchFamily="49" charset="0"/>
                <a:sym typeface="Symbol" pitchFamily="18" charset="2"/>
              </a:rPr>
              <a:t></a:t>
            </a:r>
            <a:r>
              <a:rPr lang="cs-CZ" sz="1800" i="1" baseline="30000" dirty="0">
                <a:latin typeface="Courier New" pitchFamily="49" charset="0"/>
                <a:cs typeface="Courier New" pitchFamily="49" charset="0"/>
              </a:rPr>
              <a:t>7</a:t>
            </a:r>
            <a:endParaRPr lang="cs-CZ" sz="1800" i="1" dirty="0">
              <a:latin typeface="Courier New" pitchFamily="49" charset="0"/>
              <a:cs typeface="Courier New" pitchFamily="49" charset="0"/>
            </a:endParaRPr>
          </a:p>
          <a:p>
            <a:pPr marL="274320" lvl="1" indent="-274320">
              <a:spcBef>
                <a:spcPts val="580"/>
              </a:spcBef>
              <a:buFont typeface="Wingdings" pitchFamily="2" charset="2"/>
              <a:buChar char="q"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řetězce</a:t>
            </a:r>
          </a:p>
          <a:p>
            <a:pPr marL="0" lvl="1" indent="0">
              <a:spcBef>
                <a:spcPts val="580"/>
              </a:spcBef>
              <a:buNone/>
            </a:pPr>
            <a:r>
              <a:rPr lang="cs-CZ" sz="2000" dirty="0">
                <a:latin typeface="Courier New" pitchFamily="49" charset="0"/>
                <a:cs typeface="Courier New" pitchFamily="49" charset="0"/>
              </a:rPr>
              <a:t>	“alfa“, “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Celkovy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soucet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= “</a:t>
            </a:r>
            <a:endParaRPr lang="cs-CZ" sz="2200" b="1" dirty="0">
              <a:solidFill>
                <a:srgbClr val="C00000"/>
              </a:solidFill>
              <a:latin typeface="Courier New" pitchFamily="49" charset="0"/>
              <a:cs typeface="Courier New" pitchFamily="49" charset="0"/>
            </a:endParaRPr>
          </a:p>
          <a:p>
            <a:pPr marL="342900" lvl="1" indent="-342900">
              <a:spcBef>
                <a:spcPts val="580"/>
              </a:spcBef>
              <a:buClr>
                <a:schemeClr val="accent1"/>
              </a:buClr>
              <a:buFont typeface="Wingdings" panose="05000000000000000000" pitchFamily="2" charset="2"/>
              <a:buChar char="q"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operátory</a:t>
            </a:r>
          </a:p>
          <a:p>
            <a:pPr marL="274320" lvl="2" indent="0">
              <a:spcBef>
                <a:spcPts val="580"/>
              </a:spcBef>
              <a:buClr>
                <a:schemeClr val="accent1"/>
              </a:buClr>
              <a:buNone/>
            </a:pPr>
            <a:r>
              <a:rPr lang="cs-CZ" sz="1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	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+  ?  *  /  ==  !=  &lt; </a:t>
            </a:r>
          </a:p>
          <a:p>
            <a:pPr marL="274320" lvl="1" indent="-274320">
              <a:spcBef>
                <a:spcPts val="580"/>
              </a:spcBef>
              <a:buFont typeface="Wingdings" pitchFamily="2" charset="2"/>
              <a:buChar char="q"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komentáře</a:t>
            </a:r>
          </a:p>
          <a:p>
            <a:pPr lvl="1">
              <a:buFont typeface="Symbol" pitchFamily="18" charset="2"/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/*</a:t>
            </a:r>
            <a:r>
              <a:rPr lang="cs-CZ" sz="2000" dirty="0" err="1">
                <a:latin typeface="Courier New" pitchFamily="49" charset="0"/>
                <a:cs typeface="Courier New" pitchFamily="49" charset="0"/>
              </a:rPr>
              <a:t>Cteni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cs-CZ" sz="2000" err="1">
                <a:latin typeface="Courier New" pitchFamily="49" charset="0"/>
                <a:cs typeface="Courier New" pitchFamily="49" charset="0"/>
              </a:rPr>
              <a:t>vstupnich</a:t>
            </a:r>
            <a:r>
              <a:rPr lang="cs-CZ" sz="200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lvl="1">
              <a:buFont typeface="Symbol" pitchFamily="18" charset="2"/>
              <a:buNone/>
            </a:pPr>
            <a:r>
              <a:rPr lang="cs-CZ" sz="2000">
                <a:latin typeface="Courier New" pitchFamily="49" charset="0"/>
                <a:cs typeface="Courier New" pitchFamily="49" charset="0"/>
              </a:rPr>
              <a:t>	udaju</a:t>
            </a:r>
            <a:r>
              <a:rPr lang="cs-CZ" sz="2000" dirty="0">
                <a:latin typeface="Courier New" pitchFamily="49" charset="0"/>
                <a:cs typeface="Courier New" pitchFamily="49" charset="0"/>
              </a:rPr>
              <a:t>*/</a:t>
            </a:r>
          </a:p>
          <a:p>
            <a:pPr lvl="1">
              <a:buFont typeface="Symbol" pitchFamily="18" charset="2"/>
              <a:buNone/>
            </a:pPr>
            <a:r>
              <a:rPr lang="cs-CZ" sz="2000" dirty="0">
                <a:latin typeface="Courier New" pitchFamily="49" charset="0"/>
                <a:cs typeface="Courier New" pitchFamily="49" charset="0"/>
              </a:rPr>
              <a:t>	//mám rád meloun</a:t>
            </a:r>
          </a:p>
          <a:p>
            <a:pPr marL="0" indent="0">
              <a:buNone/>
            </a:pPr>
            <a:endParaRPr lang="cs-CZ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7822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 fontScale="90000"/>
          </a:bodyPr>
          <a:lstStyle/>
          <a:p>
            <a:r>
              <a:rPr lang="cs-CZ" dirty="0">
                <a:latin typeface="Bookman Old Style" pitchFamily="18" charset="0"/>
              </a:rPr>
              <a:t>Program a lexikální jednotky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1268760"/>
            <a:ext cx="8147248" cy="5184576"/>
          </a:xfrm>
        </p:spPr>
        <p:txBody>
          <a:bodyPr>
            <a:normAutofit/>
          </a:bodyPr>
          <a:lstStyle/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sz="2400" dirty="0">
                <a:latin typeface="Bookman Old Style" pitchFamily="18" charset="0"/>
                <a:cs typeface="Courier New" pitchFamily="49" charset="0"/>
              </a:rPr>
              <a:t>Program je posloupností lexikálních jednotek. 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sz="2400" dirty="0">
                <a:latin typeface="Bookman Old Style" pitchFamily="18" charset="0"/>
                <a:cs typeface="Courier New" pitchFamily="49" charset="0"/>
              </a:rPr>
              <a:t>Mezi </a:t>
            </a:r>
            <a:r>
              <a:rPr lang="cs-CZ" sz="2400" b="1" dirty="0">
                <a:latin typeface="Bookman Old Style" pitchFamily="18" charset="0"/>
                <a:cs typeface="Courier New" pitchFamily="49" charset="0"/>
              </a:rPr>
              <a:t>některými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 lexikálními jednotkami musí být alespoň jeden tzv. oddělovač. </a:t>
            </a:r>
          </a:p>
          <a:p>
            <a:pPr marL="617220" lvl="1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Oddělovače lexikálních jednotek </a:t>
            </a:r>
            <a:r>
              <a:rPr lang="cs-CZ" dirty="0">
                <a:latin typeface="Bookman Old Style" pitchFamily="18" charset="0"/>
                <a:cs typeface="Courier New" pitchFamily="49" charset="0"/>
              </a:rPr>
              <a:t>jsou: </a:t>
            </a:r>
          </a:p>
          <a:p>
            <a:pPr marL="891540" lvl="2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dirty="0">
                <a:latin typeface="Bookman Old Style" pitchFamily="18" charset="0"/>
                <a:cs typeface="Courier New" pitchFamily="49" charset="0"/>
              </a:rPr>
              <a:t>mezera, </a:t>
            </a:r>
          </a:p>
          <a:p>
            <a:pPr marL="891540" lvl="2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dirty="0">
                <a:latin typeface="Bookman Old Style" pitchFamily="18" charset="0"/>
                <a:cs typeface="Courier New" pitchFamily="49" charset="0"/>
              </a:rPr>
              <a:t>oddělovač řádků, </a:t>
            </a:r>
          </a:p>
          <a:p>
            <a:pPr marL="891540" lvl="2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dirty="0">
                <a:latin typeface="Bookman Old Style" pitchFamily="18" charset="0"/>
                <a:cs typeface="Courier New" pitchFamily="49" charset="0"/>
              </a:rPr>
              <a:t>komentář</a:t>
            </a:r>
          </a:p>
          <a:p>
            <a:pPr marL="342900" lvl="0" indent="-34290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Courier New" panose="02070309020205020404" pitchFamily="49" charset="0"/>
              <a:buChar char="o"/>
              <a:defRPr/>
            </a:pPr>
            <a:r>
              <a:rPr lang="cs-CZ" sz="2400" dirty="0">
                <a:latin typeface="Bookman Old Style" pitchFamily="18" charset="0"/>
                <a:cs typeface="Courier New" pitchFamily="49" charset="0"/>
              </a:rPr>
              <a:t>Pokud by se posloupnost některých dvou sousedních lexikálních jednotek jevila opět jako lexikální jednotka, je třeba zmíněné dvě jednotky </a:t>
            </a:r>
            <a:r>
              <a:rPr lang="cs-CZ" sz="2400">
                <a:latin typeface="Bookman Old Style" pitchFamily="18" charset="0"/>
                <a:cs typeface="Courier New" pitchFamily="49" charset="0"/>
              </a:rPr>
              <a:t>oddělit.</a:t>
            </a:r>
          </a:p>
          <a:p>
            <a:pPr marL="548640" lvl="2" indent="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cs-CZ" sz="1800">
                <a:latin typeface="Courier New" panose="02070309020205020404" pitchFamily="49" charset="0"/>
                <a:cs typeface="Courier New" panose="02070309020205020404" pitchFamily="49" charset="0"/>
              </a:rPr>
              <a:t>x = 3 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+ 5 * 2; </a:t>
            </a:r>
            <a:r>
              <a:rPr lang="cs-CZ" sz="1800">
                <a:latin typeface="Courier New" panose="02070309020205020404" pitchFamily="49" charset="0"/>
                <a:cs typeface="Courier New" panose="02070309020205020404" pitchFamily="49" charset="0"/>
              </a:rPr>
              <a:t>	→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cs-CZ" sz="1800">
                <a:latin typeface="Courier New" panose="02070309020205020404" pitchFamily="49" charset="0"/>
                <a:cs typeface="Courier New" panose="02070309020205020404" pitchFamily="49" charset="0"/>
              </a:rPr>
              <a:t>	x=3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+5*2;	ok </a:t>
            </a:r>
            <a:endParaRPr lang="cs-CZ" sz="180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48640" lvl="2" indent="0" eaLnBrk="0" fontAlgn="base" hangingPunct="0">
              <a:spcBef>
                <a:spcPct val="20000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cs-CZ" sz="1800" b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cs-CZ" sz="1800">
                <a:latin typeface="Courier New" panose="02070309020205020404" pitchFamily="49" charset="0"/>
                <a:cs typeface="Courier New" panose="02070309020205020404" pitchFamily="49" charset="0"/>
              </a:rPr>
              <a:t> a; 		→ 	inta;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cs-CZ" sz="180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800">
                <a:latin typeface="Courier New" panose="02070309020205020404" pitchFamily="49" charset="0"/>
                <a:cs typeface="Courier New" panose="02070309020205020404" pitchFamily="49" charset="0"/>
              </a:rPr>
              <a:t>prob</a:t>
            </a:r>
            <a:r>
              <a:rPr lang="cs-CZ" sz="1800">
                <a:latin typeface="Courier New" panose="02070309020205020404" pitchFamily="49" charset="0"/>
                <a:cs typeface="Courier New" panose="02070309020205020404" pitchFamily="49" charset="0"/>
              </a:rPr>
              <a:t>lém</a:t>
            </a:r>
            <a:endParaRPr lang="cs-CZ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cs-CZ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75938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r>
              <a:rPr lang="cs-CZ" sz="3600" dirty="0">
                <a:latin typeface="Bookman Old Style" pitchFamily="18" charset="0"/>
              </a:rPr>
              <a:t>Výrazy a Operátory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8147248" cy="5832648"/>
          </a:xfrm>
        </p:spPr>
        <p:txBody>
          <a:bodyPr>
            <a:normAutofit fontScale="85000" lnSpcReduction="20000"/>
          </a:bodyPr>
          <a:lstStyle/>
          <a:p>
            <a:pPr marL="0" indent="0">
              <a:buClr>
                <a:srgbClr val="002060"/>
              </a:buClr>
              <a:buNone/>
              <a:defRPr/>
            </a:pPr>
            <a:r>
              <a:rPr lang="cs-CZ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Výraz</a:t>
            </a:r>
          </a:p>
          <a:p>
            <a:pPr marL="0" indent="0" algn="just">
              <a:buNone/>
            </a:pPr>
            <a:r>
              <a:rPr lang="cs-CZ" sz="2400" dirty="0">
                <a:latin typeface="Bookman Old Style" pitchFamily="18" charset="0"/>
                <a:cs typeface="Courier New" pitchFamily="49" charset="0"/>
              </a:rPr>
              <a:t>Výraz je pravidlo pro získání nějaké hodnoty. Výraz může obsahovat konstanty, proměnné, </a:t>
            </a:r>
            <a:r>
              <a:rPr lang="cs-CZ" sz="2400" dirty="0">
                <a:solidFill>
                  <a:schemeClr val="bg1">
                    <a:lumMod val="65000"/>
                  </a:schemeClr>
                </a:solidFill>
                <a:latin typeface="Bookman Old Style" pitchFamily="18" charset="0"/>
                <a:cs typeface="Courier New" pitchFamily="49" charset="0"/>
              </a:rPr>
              <a:t>volání funkcí</a:t>
            </a:r>
            <a:r>
              <a:rPr lang="cs-CZ" sz="2400" dirty="0">
                <a:latin typeface="Bookman Old Style" pitchFamily="18" charset="0"/>
                <a:cs typeface="Courier New" pitchFamily="49" charset="0"/>
              </a:rPr>
              <a:t>, operátory a závorky.</a:t>
            </a:r>
          </a:p>
          <a:p>
            <a:pPr marL="0" indent="0">
              <a:buClr>
                <a:srgbClr val="002060"/>
              </a:buClr>
              <a:buNone/>
              <a:defRPr/>
            </a:pPr>
            <a:r>
              <a:rPr lang="cs-CZ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Operátory: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Aritmetické</a:t>
            </a:r>
          </a:p>
          <a:p>
            <a:pPr lvl="1">
              <a:buFont typeface="Symbol" pitchFamily="18" charset="2"/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pracují s číselnými hodnotami a výsledkem je číselná hodnota:   </a:t>
            </a:r>
            <a:r>
              <a:rPr lang="cs-CZ" b="1" dirty="0">
                <a:latin typeface="Courier New" pitchFamily="49" charset="0"/>
                <a:cs typeface="Courier New" pitchFamily="49" charset="0"/>
              </a:rPr>
              <a:t>+ ,   ? , * ,   /, %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Logické</a:t>
            </a:r>
          </a:p>
          <a:p>
            <a:pPr lvl="1"/>
            <a:r>
              <a:rPr lang="cs-CZ" dirty="0">
                <a:latin typeface="Courier New" pitchFamily="49" charset="0"/>
                <a:cs typeface="Courier New" pitchFamily="49" charset="0"/>
              </a:rPr>
              <a:t>pracují s logickými hodnotami a výsledkem je logická hodnota pravda – nepravda (</a:t>
            </a:r>
            <a:r>
              <a:rPr lang="cs-CZ" dirty="0" err="1">
                <a:latin typeface="Courier New" pitchFamily="49" charset="0"/>
                <a:cs typeface="Courier New" pitchFamily="49" charset="0"/>
              </a:rPr>
              <a:t>true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 – </a:t>
            </a:r>
            <a:r>
              <a:rPr lang="cs-CZ" dirty="0" err="1">
                <a:latin typeface="Courier New" pitchFamily="49" charset="0"/>
                <a:cs typeface="Courier New" pitchFamily="49" charset="0"/>
              </a:rPr>
              <a:t>false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):   </a:t>
            </a:r>
            <a:r>
              <a:rPr lang="cs-CZ" b="1" dirty="0">
                <a:latin typeface="Courier New" pitchFamily="49" charset="0"/>
                <a:cs typeface="Courier New" pitchFamily="49" charset="0"/>
              </a:rPr>
              <a:t>!, &amp;&amp;, ||</a:t>
            </a:r>
          </a:p>
          <a:p>
            <a:pPr lvl="1"/>
            <a:r>
              <a:rPr lang="cs-CZ" dirty="0">
                <a:latin typeface="Courier New" pitchFamily="49" charset="0"/>
                <a:cs typeface="Courier New" pitchFamily="49" charset="0"/>
              </a:rPr>
              <a:t>logické hodnoty v C </a:t>
            </a:r>
            <a:r>
              <a:rPr lang="cs-CZ" dirty="0" err="1">
                <a:latin typeface="Courier New" pitchFamily="49" charset="0"/>
                <a:cs typeface="Courier New" pitchFamily="49" charset="0"/>
              </a:rPr>
              <a:t>nem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aj</a:t>
            </a:r>
            <a:r>
              <a:rPr lang="cs-CZ" dirty="0">
                <a:latin typeface="Courier New" pitchFamily="49" charset="0"/>
                <a:cs typeface="Courier New" pitchFamily="49" charset="0"/>
              </a:rPr>
              <a:t>í vlastní typ, používá se celých čísel: 0 (nepravda), vše mimo 0 (pravda). </a:t>
            </a:r>
          </a:p>
          <a:p>
            <a:pPr>
              <a:buClr>
                <a:schemeClr val="accent2"/>
              </a:buClr>
              <a:buFont typeface="Wingdings" pitchFamily="2" charset="2"/>
              <a:buChar char="q"/>
            </a:pPr>
            <a:r>
              <a:rPr lang="cs-CZ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Relační</a:t>
            </a:r>
          </a:p>
          <a:p>
            <a:pPr lvl="1">
              <a:buFont typeface="Symbol" pitchFamily="18" charset="2"/>
              <a:buNone/>
            </a:pPr>
            <a:r>
              <a:rPr lang="cs-CZ" dirty="0">
                <a:latin typeface="Courier New" pitchFamily="49" charset="0"/>
                <a:cs typeface="Courier New" pitchFamily="49" charset="0"/>
              </a:rPr>
              <a:t>	porovnávají dvě hodnoty stejného typu a výsledkem je logická hodnota:   </a:t>
            </a:r>
          </a:p>
          <a:p>
            <a:pPr lvl="1">
              <a:buFont typeface="Symbol" pitchFamily="18" charset="2"/>
              <a:buNone/>
            </a:pPr>
            <a:r>
              <a:rPr lang="cs-CZ" b="1" dirty="0">
                <a:latin typeface="Courier New" pitchFamily="49" charset="0"/>
                <a:cs typeface="Courier New" pitchFamily="49" charset="0"/>
              </a:rPr>
              <a:t>	==, !=, &lt;, &lt;=,  &gt; ,  &gt;=</a:t>
            </a:r>
            <a:endParaRPr lang="cs-CZ" b="1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3132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562074"/>
          </a:xfrm>
        </p:spPr>
        <p:txBody>
          <a:bodyPr>
            <a:noAutofit/>
          </a:bodyPr>
          <a:lstStyle/>
          <a:p>
            <a:r>
              <a:rPr lang="cs-CZ" sz="3600" dirty="0">
                <a:latin typeface="Bookman Old Style" pitchFamily="18" charset="0"/>
              </a:rPr>
              <a:t>Výrazy - vyhodnocování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764704"/>
            <a:ext cx="8147248" cy="5832648"/>
          </a:xfrm>
        </p:spPr>
        <p:txBody>
          <a:bodyPr>
            <a:normAutofit fontScale="77500" lnSpcReduction="20000"/>
          </a:bodyPr>
          <a:lstStyle/>
          <a:p>
            <a:pPr marL="0" indent="0">
              <a:buClr>
                <a:srgbClr val="002060"/>
              </a:buClr>
              <a:buNone/>
              <a:defRPr/>
            </a:pPr>
            <a:r>
              <a:rPr lang="cs-CZ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Vyhodnocování výrazů</a:t>
            </a:r>
          </a:p>
          <a:p>
            <a:pPr marL="0" indent="0" algn="just">
              <a:buNone/>
            </a:pPr>
            <a:r>
              <a:rPr lang="cs-CZ" sz="2800" dirty="0">
                <a:latin typeface="Bookman Old Style" pitchFamily="18" charset="0"/>
                <a:cs typeface="Courier New" pitchFamily="49" charset="0"/>
              </a:rPr>
              <a:t>Výrazy se vyhodnocují podle </a:t>
            </a:r>
            <a:r>
              <a:rPr lang="cs-CZ" sz="2800" dirty="0" err="1">
                <a:latin typeface="Bookman Old Style" pitchFamily="18" charset="0"/>
                <a:cs typeface="Courier New" pitchFamily="49" charset="0"/>
              </a:rPr>
              <a:t>prioroty</a:t>
            </a:r>
            <a:r>
              <a:rPr lang="cs-CZ" sz="2800" dirty="0">
                <a:latin typeface="Bookman Old Style" pitchFamily="18" charset="0"/>
                <a:cs typeface="Courier New" pitchFamily="49" charset="0"/>
              </a:rPr>
              <a:t> operátorů. V případě rovnosti priorit postupně zleva doprava. Sekvence v závorkách se vyhodnocují přednostně. V případě vnořených závorek se vyhodnocuje nejprve nejvnitřnější závorka. </a:t>
            </a:r>
          </a:p>
          <a:p>
            <a:pPr marL="0" indent="0">
              <a:buClr>
                <a:srgbClr val="002060"/>
              </a:buClr>
              <a:buNone/>
              <a:defRPr/>
            </a:pPr>
            <a:r>
              <a:rPr lang="cs-CZ" sz="28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Priority operátorů ve výrazech</a:t>
            </a:r>
          </a:p>
          <a:p>
            <a:pPr>
              <a:buFont typeface="Wingdings" pitchFamily="2" charset="2"/>
              <a:buNone/>
            </a:pPr>
            <a:r>
              <a:rPr lang="cs-CZ" sz="3200" dirty="0"/>
              <a:t>	</a:t>
            </a:r>
            <a:r>
              <a:rPr lang="cs-CZ" b="1" dirty="0">
                <a:solidFill>
                  <a:schemeClr val="bg1">
                    <a:lumMod val="65000"/>
                  </a:schemeClr>
                </a:solidFill>
                <a:latin typeface="Courier New" pitchFamily="49" charset="0"/>
                <a:cs typeface="Courier New" pitchFamily="49" charset="0"/>
              </a:rPr>
              <a:t>volání funkce</a:t>
            </a:r>
            <a:r>
              <a:rPr lang="cs-CZ" sz="3200" b="1" noProof="1">
                <a:latin typeface="Courier New" pitchFamily="49" charset="0"/>
              </a:rPr>
              <a:t>			</a:t>
            </a:r>
            <a:r>
              <a:rPr lang="cs-CZ" sz="1900" b="1" noProof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nejvyšší priorita</a:t>
            </a:r>
            <a:endParaRPr lang="cs-CZ" sz="1900" b="1" dirty="0">
              <a:solidFill>
                <a:srgbClr val="FF3300"/>
              </a:solidFill>
              <a:latin typeface="Courier New" pitchFamily="49" charset="0"/>
              <a:cs typeface="Courier New" pitchFamily="49" charset="0"/>
            </a:endParaRPr>
          </a:p>
          <a:p>
            <a:pPr>
              <a:buFont typeface="Wingdings" pitchFamily="2" charset="2"/>
              <a:buNone/>
            </a:pPr>
            <a:r>
              <a:rPr lang="cs-CZ" sz="3200" b="1" dirty="0">
                <a:latin typeface="Courier New" pitchFamily="49" charset="0"/>
              </a:rPr>
              <a:t>	</a:t>
            </a:r>
            <a:r>
              <a:rPr lang="cs-CZ" sz="3000" b="1" noProof="1">
                <a:latin typeface="Courier New" pitchFamily="49" charset="0"/>
                <a:cs typeface="Courier New" pitchFamily="49" charset="0"/>
              </a:rPr>
              <a:t>!</a:t>
            </a:r>
            <a:r>
              <a:rPr lang="cs-CZ" sz="3000" noProof="1">
                <a:latin typeface="Courier New" pitchFamily="49" charset="0"/>
                <a:cs typeface="Courier New" pitchFamily="49" charset="0"/>
              </a:rPr>
              <a:t>,++,--,(typ), -</a:t>
            </a:r>
          </a:p>
          <a:p>
            <a:pPr>
              <a:buFont typeface="Wingdings" pitchFamily="2" charset="2"/>
              <a:buNone/>
            </a:pPr>
            <a:r>
              <a:rPr lang="cs-CZ" sz="3200" noProof="1"/>
              <a:t>	</a:t>
            </a:r>
            <a:r>
              <a:rPr lang="cs-CZ" sz="3000" noProof="1">
                <a:latin typeface="Courier New" pitchFamily="49" charset="0"/>
                <a:cs typeface="Courier New" pitchFamily="49" charset="0"/>
              </a:rPr>
              <a:t>*, /, %,</a:t>
            </a:r>
            <a:r>
              <a:rPr lang="cs-CZ" sz="3200" noProof="1"/>
              <a:t>		</a:t>
            </a:r>
          </a:p>
          <a:p>
            <a:pPr>
              <a:buFont typeface="Wingdings" pitchFamily="2" charset="2"/>
              <a:buNone/>
            </a:pPr>
            <a:r>
              <a:rPr lang="cs-CZ" sz="3200" noProof="1"/>
              <a:t>	</a:t>
            </a:r>
            <a:r>
              <a:rPr lang="cs-CZ" sz="3000" noProof="1">
                <a:latin typeface="Courier New" pitchFamily="49" charset="0"/>
                <a:cs typeface="Courier New" pitchFamily="49" charset="0"/>
              </a:rPr>
              <a:t>+ , </a:t>
            </a:r>
            <a:r>
              <a:rPr lang="cs-CZ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,</a:t>
            </a:r>
          </a:p>
          <a:p>
            <a:pPr>
              <a:buFont typeface="Wingdings" pitchFamily="2" charset="2"/>
              <a:buNone/>
            </a:pPr>
            <a:r>
              <a:rPr lang="cs-CZ" sz="3200" noProof="1">
                <a:sym typeface="Symbol" pitchFamily="18" charset="2"/>
              </a:rPr>
              <a:t>	</a:t>
            </a:r>
            <a:r>
              <a:rPr lang="cs-CZ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&lt;, &lt;=, &gt;, &gt;=</a:t>
            </a:r>
          </a:p>
          <a:p>
            <a:pPr>
              <a:buFont typeface="Wingdings" pitchFamily="2" charset="2"/>
              <a:buNone/>
            </a:pPr>
            <a:r>
              <a:rPr lang="cs-CZ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	==, !=</a:t>
            </a:r>
          </a:p>
          <a:p>
            <a:pPr>
              <a:buFont typeface="Wingdings" pitchFamily="2" charset="2"/>
              <a:buNone/>
            </a:pPr>
            <a:r>
              <a:rPr lang="cs-CZ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	</a:t>
            </a:r>
            <a:r>
              <a:rPr lang="en-US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&amp;&amp;</a:t>
            </a:r>
          </a:p>
          <a:p>
            <a:pPr>
              <a:buFont typeface="Wingdings" pitchFamily="2" charset="2"/>
              <a:buNone/>
            </a:pPr>
            <a:r>
              <a:rPr lang="en-US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	||</a:t>
            </a:r>
          </a:p>
          <a:p>
            <a:pPr>
              <a:buFont typeface="Wingdings" pitchFamily="2" charset="2"/>
              <a:buNone/>
            </a:pPr>
            <a:r>
              <a:rPr lang="en-US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	=, +=, -=, *=	</a:t>
            </a:r>
            <a:r>
              <a:rPr lang="cs-CZ" sz="3000" noProof="1">
                <a:latin typeface="Courier New" pitchFamily="49" charset="0"/>
                <a:cs typeface="Courier New" pitchFamily="49" charset="0"/>
                <a:sym typeface="Symbol" pitchFamily="18" charset="2"/>
              </a:rPr>
              <a:t> </a:t>
            </a:r>
            <a:r>
              <a:rPr lang="cs-CZ" sz="3200" dirty="0">
                <a:sym typeface="Symbol" pitchFamily="18" charset="2"/>
              </a:rPr>
              <a:t>	</a:t>
            </a:r>
            <a:r>
              <a:rPr lang="cs-CZ" sz="3200" b="1" noProof="1">
                <a:latin typeface="Courier New" pitchFamily="49" charset="0"/>
                <a:sym typeface="Symbol" pitchFamily="18" charset="2"/>
              </a:rPr>
              <a:t>	</a:t>
            </a:r>
            <a:r>
              <a:rPr lang="cs-CZ" sz="1900" b="1" noProof="1">
                <a:solidFill>
                  <a:srgbClr val="FF3300"/>
                </a:solidFill>
                <a:latin typeface="Courier New" pitchFamily="49" charset="0"/>
                <a:cs typeface="Courier New" pitchFamily="49" charset="0"/>
              </a:rPr>
              <a:t>nejnižší priorita</a:t>
            </a:r>
            <a:endParaRPr lang="cs-CZ" sz="1900" b="1" dirty="0">
              <a:solidFill>
                <a:srgbClr val="FF3300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Šipka dolů 3"/>
          <p:cNvSpPr/>
          <p:nvPr/>
        </p:nvSpPr>
        <p:spPr>
          <a:xfrm rot="10800000">
            <a:off x="6012160" y="3284984"/>
            <a:ext cx="288032" cy="2448272"/>
          </a:xfrm>
          <a:prstGeom prst="downArrow">
            <a:avLst>
              <a:gd name="adj1" fmla="val 3527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1381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934200" y="6400800"/>
            <a:ext cx="1905000" cy="457200"/>
          </a:xfrm>
          <a:noFill/>
        </p:spPr>
        <p:txBody>
          <a:bodyPr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>
              <a:defRPr sz="2600">
                <a:solidFill>
                  <a:schemeClr val="tx1"/>
                </a:solidFill>
                <a:latin typeface="Times New Roman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>
              <a:defRPr sz="2200">
                <a:solidFill>
                  <a:schemeClr val="tx1"/>
                </a:solidFill>
                <a:latin typeface="Times New Roman" pitchFamily="18" charset="0"/>
              </a:defRPr>
            </a:lvl4pPr>
            <a:lvl5pPr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3E5A4066-A92A-4325-89BC-539C922C9199}" type="slidenum">
              <a:rPr lang="en-CA" altLang="cs-CZ" sz="1400" smtClean="0">
                <a:solidFill>
                  <a:schemeClr val="tx2"/>
                </a:solidFill>
              </a:rPr>
              <a:pPr/>
              <a:t>8</a:t>
            </a:fld>
            <a:endParaRPr lang="en-CA" altLang="cs-CZ" sz="1400">
              <a:solidFill>
                <a:schemeClr val="tx2"/>
              </a:solidFill>
            </a:endParaRPr>
          </a:p>
        </p:txBody>
      </p:sp>
      <p:sp>
        <p:nvSpPr>
          <p:cNvPr id="9" name="Rectangle 3074"/>
          <p:cNvSpPr txBox="1">
            <a:spLocks noChangeArrowheads="1"/>
          </p:cNvSpPr>
          <p:nvPr/>
        </p:nvSpPr>
        <p:spPr>
          <a:xfrm>
            <a:off x="611560" y="304800"/>
            <a:ext cx="8151440" cy="6096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altLang="cs-CZ" sz="3600" dirty="0">
                <a:latin typeface="Bookman Old Style" pitchFamily="18" charset="0"/>
              </a:rPr>
              <a:t>Příklady zápisu výrazů</a:t>
            </a:r>
          </a:p>
        </p:txBody>
      </p:sp>
      <p:sp>
        <p:nvSpPr>
          <p:cNvPr id="10" name="Rectangle 3075"/>
          <p:cNvSpPr txBox="1">
            <a:spLocks noChangeArrowheads="1"/>
          </p:cNvSpPr>
          <p:nvPr/>
        </p:nvSpPr>
        <p:spPr>
          <a:xfrm>
            <a:off x="611560" y="1219200"/>
            <a:ext cx="2959224" cy="50292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itchFamily="2" charset="2"/>
              <a:buNone/>
            </a:pPr>
            <a:r>
              <a:rPr lang="cs-CZ" alt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Matematický</a:t>
            </a:r>
            <a:r>
              <a:rPr lang="cs-CZ" altLang="cs-CZ" sz="2000" dirty="0">
                <a:latin typeface="Bookman Old Style" pitchFamily="18" charset="0"/>
              </a:rPr>
              <a:t> </a:t>
            </a:r>
            <a:r>
              <a:rPr lang="cs-CZ" alt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zápis</a:t>
            </a:r>
          </a:p>
          <a:p>
            <a:pPr>
              <a:buFont typeface="Wingdings" pitchFamily="2" charset="2"/>
              <a:buNone/>
            </a:pPr>
            <a:r>
              <a:rPr lang="cs-CZ" altLang="cs-CZ" sz="2400" dirty="0"/>
              <a:t>	</a:t>
            </a:r>
          </a:p>
        </p:txBody>
      </p:sp>
      <p:sp>
        <p:nvSpPr>
          <p:cNvPr id="11" name="Rectangle 3076"/>
          <p:cNvSpPr txBox="1">
            <a:spLocks noChangeArrowheads="1"/>
          </p:cNvSpPr>
          <p:nvPr/>
        </p:nvSpPr>
        <p:spPr>
          <a:xfrm>
            <a:off x="3707904" y="1219200"/>
            <a:ext cx="5124400" cy="5138738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58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SzPct val="85000"/>
              <a:buFont typeface="Wingdings 2"/>
              <a:buChar char="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SzPct val="85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FontTx/>
              <a:buChar char="o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228600" algn="l" rtl="0" eaLnBrk="1" latinLnBrk="0" hangingPunct="1">
              <a:spcBef>
                <a:spcPts val="370"/>
              </a:spcBef>
              <a:buClr>
                <a:schemeClr val="accent3"/>
              </a:buClr>
              <a:buChar char="•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228600" algn="l" rtl="0" eaLnBrk="1" latinLnBrk="0" hangingPunct="1">
              <a:spcBef>
                <a:spcPts val="370"/>
              </a:spcBef>
              <a:buClr>
                <a:schemeClr val="accent2"/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228600" algn="l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228600" algn="l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</a:pPr>
            <a:r>
              <a:rPr lang="cs-CZ" alt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Zápis</a:t>
            </a:r>
            <a:r>
              <a:rPr lang="cs-CZ" altLang="cs-CZ" sz="2000" dirty="0">
                <a:latin typeface="Bookman Old Style" pitchFamily="18" charset="0"/>
              </a:rPr>
              <a:t> </a:t>
            </a:r>
            <a:r>
              <a:rPr lang="cs-CZ" alt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v </a:t>
            </a:r>
            <a:r>
              <a:rPr lang="en-US" altLang="cs-CZ" sz="22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altLang="cs-CZ" sz="2000" dirty="0">
                <a:latin typeface="Bookman Old Style" pitchFamily="18" charset="0"/>
              </a:rPr>
              <a:t> </a:t>
            </a:r>
            <a:r>
              <a:rPr lang="cs-CZ" altLang="cs-CZ" sz="2000" dirty="0">
                <a:latin typeface="Bookman Old Style" pitchFamily="18" charset="0"/>
              </a:rPr>
              <a:t>(pro reálná čísla)</a:t>
            </a:r>
          </a:p>
          <a:p>
            <a:pPr>
              <a:lnSpc>
                <a:spcPct val="210000"/>
              </a:lnSpc>
              <a:spcBef>
                <a:spcPct val="0"/>
              </a:spcBef>
              <a:buFont typeface="Wingdings" pitchFamily="2" charset="2"/>
              <a:buNone/>
            </a:pPr>
            <a:r>
              <a:rPr lang="cs-CZ" altLang="cs-CZ" sz="2400" dirty="0">
                <a:latin typeface="Courier New" pitchFamily="49" charset="0"/>
              </a:rPr>
              <a:t>	</a:t>
            </a:r>
            <a:r>
              <a:rPr lang="cs-CZ" altLang="cs-CZ" sz="2400" dirty="0">
                <a:latin typeface="CourierPS" pitchFamily="49" charset="0"/>
              </a:rPr>
              <a:t>2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b/c</a:t>
            </a:r>
          </a:p>
          <a:p>
            <a:pPr>
              <a:lnSpc>
                <a:spcPct val="22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cs-CZ" altLang="cs-CZ" sz="2400" dirty="0">
                <a:latin typeface="Courier New" pitchFamily="49" charset="0"/>
                <a:sym typeface="Symbol" pitchFamily="18" charset="2"/>
              </a:rPr>
              <a:t>	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a/(</a:t>
            </a:r>
            <a:r>
              <a:rPr lang="cs-CZ" altLang="cs-CZ" sz="2400" dirty="0" err="1">
                <a:latin typeface="CourierPS" pitchFamily="49" charset="0"/>
                <a:sym typeface="Symbol" pitchFamily="18" charset="2"/>
              </a:rPr>
              <a:t>bc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)</a:t>
            </a:r>
          </a:p>
          <a:p>
            <a:pPr>
              <a:lnSpc>
                <a:spcPct val="245000"/>
              </a:lnSpc>
              <a:spcBef>
                <a:spcPct val="30000"/>
              </a:spcBef>
              <a:buFont typeface="Wingdings" pitchFamily="2" charset="2"/>
              <a:buNone/>
            </a:pPr>
            <a:r>
              <a:rPr lang="cs-CZ" altLang="cs-CZ" sz="2400" dirty="0">
                <a:latin typeface="Courier New" pitchFamily="49" charset="0"/>
                <a:sym typeface="Symbol" pitchFamily="18" charset="2"/>
              </a:rPr>
              <a:t>	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(</a:t>
            </a:r>
            <a:r>
              <a:rPr lang="cs-CZ" altLang="cs-CZ" sz="2400" dirty="0" err="1">
                <a:latin typeface="CourierPS" pitchFamily="49" charset="0"/>
                <a:sym typeface="Symbol" pitchFamily="18" charset="2"/>
              </a:rPr>
              <a:t>a+sin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(x))/b</a:t>
            </a:r>
          </a:p>
          <a:p>
            <a:pPr>
              <a:lnSpc>
                <a:spcPct val="245000"/>
              </a:lnSpc>
              <a:buFont typeface="Wingdings" pitchFamily="2" charset="2"/>
              <a:buNone/>
            </a:pPr>
            <a:r>
              <a:rPr lang="cs-CZ" altLang="cs-CZ" sz="2400" dirty="0">
                <a:latin typeface="Courier New" pitchFamily="49" charset="0"/>
                <a:sym typeface="Symbol" pitchFamily="18" charset="2"/>
              </a:rPr>
              <a:t>	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(-</a:t>
            </a:r>
            <a:r>
              <a:rPr lang="cs-CZ" altLang="cs-CZ" sz="2400" dirty="0" err="1">
                <a:latin typeface="CourierPS" pitchFamily="49" charset="0"/>
                <a:sym typeface="Symbol" pitchFamily="18" charset="2"/>
              </a:rPr>
              <a:t>b+sqrt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(b*b-4ac))/(2a)</a:t>
            </a:r>
          </a:p>
          <a:p>
            <a:pPr>
              <a:lnSpc>
                <a:spcPct val="220000"/>
              </a:lnSpc>
              <a:buFont typeface="Wingdings" pitchFamily="2" charset="2"/>
              <a:buNone/>
            </a:pPr>
            <a:r>
              <a:rPr lang="cs-CZ" altLang="cs-CZ" sz="2400" dirty="0">
                <a:latin typeface="Courier New" pitchFamily="49" charset="0"/>
                <a:sym typeface="Symbol" pitchFamily="18" charset="2"/>
              </a:rPr>
              <a:t>	</a:t>
            </a:r>
            <a:r>
              <a:rPr lang="cs-CZ" altLang="cs-CZ" sz="2400" dirty="0">
                <a:latin typeface="CourierPS" pitchFamily="49" charset="0"/>
                <a:sym typeface="Symbol" pitchFamily="18" charset="2"/>
              </a:rPr>
              <a:t>(a</a:t>
            </a:r>
            <a:r>
              <a:rPr lang="en-US" altLang="cs-CZ" sz="2400" dirty="0">
                <a:latin typeface="CourierPS" pitchFamily="49" charset="0"/>
                <a:sym typeface="Symbol" pitchFamily="18" charset="2"/>
              </a:rPr>
              <a:t>&lt;=x) </a:t>
            </a:r>
            <a:r>
              <a:rPr lang="en-US" altLang="cs-CZ" sz="2400" b="1" dirty="0">
                <a:latin typeface="CourierPS" pitchFamily="49" charset="0"/>
                <a:sym typeface="Symbol" pitchFamily="18" charset="2"/>
              </a:rPr>
              <a:t>&amp;&amp;</a:t>
            </a:r>
            <a:r>
              <a:rPr lang="en-US" altLang="cs-CZ" sz="2400" dirty="0">
                <a:latin typeface="CourierPS" pitchFamily="49" charset="0"/>
                <a:sym typeface="Symbol" pitchFamily="18" charset="2"/>
              </a:rPr>
              <a:t> (x&lt;=b)</a:t>
            </a:r>
            <a:endParaRPr lang="cs-CZ" altLang="cs-CZ" sz="2400" dirty="0">
              <a:latin typeface="CourierPS" pitchFamily="49" charset="0"/>
              <a:sym typeface="Symbol" pitchFamily="18" charset="2"/>
            </a:endParaRPr>
          </a:p>
        </p:txBody>
      </p:sp>
      <p:graphicFrame>
        <p:nvGraphicFramePr>
          <p:cNvPr id="12" name="Object 30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3316399"/>
              </p:ext>
            </p:extLst>
          </p:nvPr>
        </p:nvGraphicFramePr>
        <p:xfrm>
          <a:off x="1473200" y="1752600"/>
          <a:ext cx="3683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1" name="Rovnice" r:id="rId3" imgW="368140" imgH="723586" progId="Equation.3">
                  <p:embed/>
                </p:oleObj>
              </mc:Choice>
              <mc:Fallback>
                <p:oleObj name="Rovnice" r:id="rId3" imgW="368140" imgH="7235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1752600"/>
                        <a:ext cx="3683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30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3425638"/>
              </p:ext>
            </p:extLst>
          </p:nvPr>
        </p:nvGraphicFramePr>
        <p:xfrm>
          <a:off x="1409700" y="2735263"/>
          <a:ext cx="493713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2" name="Rovnice" r:id="rId5" imgW="495085" imgH="723586" progId="Equation.3">
                  <p:embed/>
                </p:oleObj>
              </mc:Choice>
              <mc:Fallback>
                <p:oleObj name="Rovnice" r:id="rId5" imgW="495085" imgH="723586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9700" y="2735263"/>
                        <a:ext cx="493713" cy="722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30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439596"/>
              </p:ext>
            </p:extLst>
          </p:nvPr>
        </p:nvGraphicFramePr>
        <p:xfrm>
          <a:off x="1123950" y="3724275"/>
          <a:ext cx="1066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3" name="Rovnice" r:id="rId7" imgW="1066800" imgH="711200" progId="Equation.3">
                  <p:embed/>
                </p:oleObj>
              </mc:Choice>
              <mc:Fallback>
                <p:oleObj name="Rovnice" r:id="rId7" imgW="1066800" imgH="71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3724275"/>
                        <a:ext cx="10668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30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51850"/>
              </p:ext>
            </p:extLst>
          </p:nvPr>
        </p:nvGraphicFramePr>
        <p:xfrm>
          <a:off x="685800" y="4703763"/>
          <a:ext cx="19431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4" name="Rovnice" r:id="rId9" imgW="1943100" imgH="825500" progId="Equation.3">
                  <p:embed/>
                </p:oleObj>
              </mc:Choice>
              <mc:Fallback>
                <p:oleObj name="Rovnice" r:id="rId9" imgW="1943100" imgH="825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703763"/>
                        <a:ext cx="19431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30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2473246"/>
              </p:ext>
            </p:extLst>
          </p:nvPr>
        </p:nvGraphicFramePr>
        <p:xfrm>
          <a:off x="1104900" y="5791200"/>
          <a:ext cx="1104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5" name="Rovnice" r:id="rId11" imgW="1104900" imgH="279400" progId="Equation.3">
                  <p:embed/>
                </p:oleObj>
              </mc:Choice>
              <mc:Fallback>
                <p:oleObj name="Rovnice" r:id="rId11" imgW="1104900" imgH="2794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4900" y="5791200"/>
                        <a:ext cx="1104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40882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706090"/>
          </a:xfrm>
        </p:spPr>
        <p:txBody>
          <a:bodyPr>
            <a:normAutofit/>
          </a:bodyPr>
          <a:lstStyle/>
          <a:p>
            <a:r>
              <a:rPr lang="cs-CZ" sz="3600">
                <a:latin typeface="Bookman Old Style" pitchFamily="18" charset="0"/>
              </a:rPr>
              <a:t>Deklarace a definice proměnné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539552" y="980728"/>
            <a:ext cx="8147248" cy="54726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i="1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Definice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typ </a:t>
            </a:r>
            <a:r>
              <a:rPr lang="cs-CZ" sz="2400" i="1" err="1">
                <a:latin typeface="Courier New" pitchFamily="49" charset="0"/>
                <a:cs typeface="Courier New" pitchFamily="49" charset="0"/>
              </a:rPr>
              <a:t>identifikátor_prom</a:t>
            </a:r>
            <a:r>
              <a:rPr lang="cs-CZ" sz="2400" i="1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cs-CZ" i="1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400" b="1">
                <a:latin typeface="Courier New" pitchFamily="49" charset="0"/>
                <a:cs typeface="Courier New" pitchFamily="49" charset="0"/>
              </a:rPr>
              <a:t>int</a:t>
            </a:r>
            <a:r>
              <a:rPr lang="cs-CZ" sz="2400">
                <a:latin typeface="Courier New" pitchFamily="49" charset="0"/>
                <a:cs typeface="Courier New" pitchFamily="49" charset="0"/>
              </a:rPr>
              <a:t> cislo; </a:t>
            </a:r>
            <a:r>
              <a:rPr lang="cs-CZ" sz="2400" b="1">
                <a:latin typeface="Courier New" pitchFamily="49" charset="0"/>
                <a:cs typeface="Courier New" pitchFamily="49" charset="0"/>
              </a:rPr>
              <a:t>float</a:t>
            </a:r>
            <a:r>
              <a:rPr lang="cs-CZ" sz="2400">
                <a:latin typeface="Courier New" pitchFamily="49" charset="0"/>
                <a:cs typeface="Courier New" pitchFamily="49" charset="0"/>
              </a:rPr>
              <a:t> x; </a:t>
            </a:r>
            <a:r>
              <a:rPr lang="cs-CZ" sz="2400" b="1"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2400">
                <a:latin typeface="Courier New" pitchFamily="49" charset="0"/>
                <a:cs typeface="Courier New" pitchFamily="49" charset="0"/>
              </a:rPr>
              <a:t> znak;</a:t>
            </a:r>
          </a:p>
          <a:p>
            <a:pPr marL="0" indent="0">
              <a:buNone/>
            </a:pPr>
            <a:r>
              <a:rPr lang="cs-CZ" sz="2400" b="1" i="1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Definice s inicializací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typ identifikátor_prom = hodnota;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400" b="1">
                <a:latin typeface="Courier New" pitchFamily="49" charset="0"/>
                <a:cs typeface="Courier New" pitchFamily="49" charset="0"/>
              </a:rPr>
              <a:t>float</a:t>
            </a:r>
            <a:r>
              <a:rPr lang="cs-CZ" sz="2400">
                <a:latin typeface="Courier New" pitchFamily="49" charset="0"/>
                <a:cs typeface="Courier New" pitchFamily="49" charset="0"/>
              </a:rPr>
              <a:t> x = 3.27 ; </a:t>
            </a:r>
            <a:r>
              <a:rPr lang="cs-CZ" sz="2400" b="1"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2400">
                <a:latin typeface="Courier New" pitchFamily="49" charset="0"/>
                <a:cs typeface="Courier New" pitchFamily="49" charset="0"/>
              </a:rPr>
              <a:t> znak = ´g´;</a:t>
            </a:r>
          </a:p>
          <a:p>
            <a:pPr marL="0" indent="0">
              <a:buNone/>
            </a:pPr>
            <a:r>
              <a:rPr lang="cs-CZ" sz="2400" b="1" i="1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Hromadná definice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typ id_prom1, id_prom2, …;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400" b="1" i="1">
                <a:latin typeface="Courier New" pitchFamily="49" charset="0"/>
                <a:cs typeface="Courier New" pitchFamily="49" charset="0"/>
              </a:rPr>
              <a:t>float</a:t>
            </a:r>
            <a:r>
              <a:rPr lang="cs-CZ" sz="2400" i="1">
                <a:latin typeface="Courier New" pitchFamily="49" charset="0"/>
                <a:cs typeface="Courier New" pitchFamily="49" charset="0"/>
              </a:rPr>
              <a:t> x, y, z;</a:t>
            </a:r>
          </a:p>
          <a:p>
            <a:pPr marL="0" lvl="0" indent="0">
              <a:buClr>
                <a:srgbClr val="D34817"/>
              </a:buClr>
              <a:buNone/>
            </a:pPr>
            <a:r>
              <a:rPr lang="cs-CZ" sz="2400" b="1" i="1">
                <a:solidFill>
                  <a:srgbClr val="C00000"/>
                </a:solidFill>
                <a:latin typeface="Bookman Old Style" pitchFamily="18" charset="0"/>
                <a:cs typeface="Courier New" pitchFamily="49" charset="0"/>
              </a:rPr>
              <a:t>Hromadná definice s inicializací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typ id_prom1 = hod1, id_prom2 = hod2, …;</a:t>
            </a:r>
          </a:p>
          <a:p>
            <a:pPr marL="0" indent="0">
              <a:buNone/>
            </a:pPr>
            <a:r>
              <a:rPr lang="cs-CZ" sz="2400" i="1">
                <a:latin typeface="Courier New" pitchFamily="49" charset="0"/>
                <a:cs typeface="Courier New" pitchFamily="49" charset="0"/>
              </a:rPr>
              <a:t>	</a:t>
            </a:r>
            <a:r>
              <a:rPr lang="cs-CZ" sz="2400" b="1" i="1">
                <a:latin typeface="Courier New" pitchFamily="49" charset="0"/>
                <a:cs typeface="Courier New" pitchFamily="49" charset="0"/>
              </a:rPr>
              <a:t>char</a:t>
            </a:r>
            <a:r>
              <a:rPr lang="cs-CZ" sz="2400" i="1">
                <a:latin typeface="Courier New" pitchFamily="49" charset="0"/>
                <a:cs typeface="Courier New" pitchFamily="49" charset="0"/>
              </a:rPr>
              <a:t> z1 = ´a´, znak = ´V´, inic = ´J´;</a:t>
            </a:r>
          </a:p>
          <a:p>
            <a:pPr marL="0" indent="0">
              <a:buNone/>
            </a:pPr>
            <a:endParaRPr lang="cs-CZ" sz="2400" i="1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cs-CZ" i="1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10690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mění">
  <a:themeElements>
    <a:clrScheme name="Jmění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Jmění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Jmění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636</TotalTime>
  <Words>322</Words>
  <Application>Microsoft Office PowerPoint</Application>
  <PresentationFormat>Předvádění na obrazovce (4:3)</PresentationFormat>
  <Paragraphs>112</Paragraphs>
  <Slides>10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10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22" baseType="lpstr">
      <vt:lpstr>Arial</vt:lpstr>
      <vt:lpstr>Bookman Old Style</vt:lpstr>
      <vt:lpstr>Courier New</vt:lpstr>
      <vt:lpstr>CourierPS</vt:lpstr>
      <vt:lpstr>Franklin Gothic Book</vt:lpstr>
      <vt:lpstr>Perpetua</vt:lpstr>
      <vt:lpstr>Symbol</vt:lpstr>
      <vt:lpstr>Times New Roman</vt:lpstr>
      <vt:lpstr>Wingdings</vt:lpstr>
      <vt:lpstr>Wingdings 2</vt:lpstr>
      <vt:lpstr>Jmění</vt:lpstr>
      <vt:lpstr>Rovnice</vt:lpstr>
      <vt:lpstr>Algoritmizace 4</vt:lpstr>
      <vt:lpstr>Programovací jazyk - definice</vt:lpstr>
      <vt:lpstr>Programovací jazyk - definice</vt:lpstr>
      <vt:lpstr>Příklady lexikálních jednotek</vt:lpstr>
      <vt:lpstr>Program a lexikální jednotky</vt:lpstr>
      <vt:lpstr>Výrazy a Operátory</vt:lpstr>
      <vt:lpstr>Výrazy - vyhodnocování</vt:lpstr>
      <vt:lpstr>Prezentace aplikace PowerPoint</vt:lpstr>
      <vt:lpstr>Deklarace a definice proměnné</vt:lpstr>
      <vt:lpstr>Deklarace a definice proměnné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Algoritmizace 6</dc:title>
  <dc:creator>sirka</dc:creator>
  <cp:lastModifiedBy>J. Štípek</cp:lastModifiedBy>
  <cp:revision>56</cp:revision>
  <dcterms:created xsi:type="dcterms:W3CDTF">2013-03-27T15:04:09Z</dcterms:created>
  <dcterms:modified xsi:type="dcterms:W3CDTF">2020-04-06T19:08:14Z</dcterms:modified>
</cp:coreProperties>
</file>