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8"/>
  </p:notesMasterIdLst>
  <p:handoutMasterIdLst>
    <p:handoutMasterId r:id="rId19"/>
  </p:handoutMasterIdLst>
  <p:sldIdLst>
    <p:sldId id="256" r:id="rId2"/>
    <p:sldId id="376" r:id="rId3"/>
    <p:sldId id="378" r:id="rId4"/>
    <p:sldId id="377" r:id="rId5"/>
    <p:sldId id="387" r:id="rId6"/>
    <p:sldId id="388" r:id="rId7"/>
    <p:sldId id="374" r:id="rId8"/>
    <p:sldId id="375" r:id="rId9"/>
    <p:sldId id="379" r:id="rId10"/>
    <p:sldId id="380" r:id="rId11"/>
    <p:sldId id="381" r:id="rId12"/>
    <p:sldId id="384" r:id="rId13"/>
    <p:sldId id="385" r:id="rId14"/>
    <p:sldId id="382" r:id="rId15"/>
    <p:sldId id="389" r:id="rId16"/>
    <p:sldId id="386" r:id="rId17"/>
  </p:sldIdLst>
  <p:sldSz cx="9144000" cy="6858000" type="screen4x3"/>
  <p:notesSz cx="6858000" cy="9144000"/>
  <p:defaultTextStyle>
    <a:defPPr>
      <a:defRPr lang="cs-CZ"/>
    </a:defPPr>
    <a:lvl1pPr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6E0000"/>
    <a:srgbClr val="B0B0E6"/>
    <a:srgbClr val="FFFFCC"/>
    <a:srgbClr val="5D400D"/>
    <a:srgbClr val="A45200"/>
    <a:srgbClr val="663300"/>
    <a:srgbClr val="361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929F9F4-4A8F-4326-A1B4-22849713DDAB}" styleName="Tmavý styl 1 – zvýraznění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Tmavý styl 1 – zvýraznění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Tmavý styl 1 – zvýraznění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Tmavý styl 1 – zvýraznění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B1032C-EA38-4F05-BA0D-38AFFFC7BED3}" styleName="Světlý styl 3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06" autoAdjust="0"/>
  </p:normalViewPr>
  <p:slideViewPr>
    <p:cSldViewPr>
      <p:cViewPr varScale="1">
        <p:scale>
          <a:sx n="74" d="100"/>
          <a:sy n="74" d="100"/>
        </p:scale>
        <p:origin x="-104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197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cs-CZ"/>
              <a:t>kuk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1F4317A-CBFE-49BE-9A3B-A0A0A46DA201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0721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cs-CZ"/>
              <a:t>kuk</a:t>
            </a:r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2A16023-86E7-4CE8-A33D-0A78639871AC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579041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53" name="Picture 17" descr="it_vrsek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250950"/>
          </a:xfrm>
          <a:prstGeom prst="rect">
            <a:avLst/>
          </a:prstGeom>
          <a:noFill/>
        </p:spPr>
      </p:pic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0" y="6372226"/>
            <a:ext cx="9144000" cy="512763"/>
          </a:xfrm>
          <a:prstGeom prst="rect">
            <a:avLst/>
          </a:prstGeom>
          <a:gradFill rotWithShape="1">
            <a:gsLst>
              <a:gs pos="0">
                <a:srgbClr val="3E2C08">
                  <a:gamma/>
                  <a:shade val="46275"/>
                  <a:invGamma/>
                  <a:alpha val="59000"/>
                </a:srgbClr>
              </a:gs>
              <a:gs pos="100000">
                <a:srgbClr val="3E2C08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341438"/>
            <a:ext cx="7848600" cy="1246187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1187450" y="80963"/>
            <a:ext cx="7585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3E2C08">
                <a:alpha val="50999"/>
              </a:srgbClr>
            </a:outerShdw>
          </a:effectLst>
        </p:spPr>
        <p:txBody>
          <a:bodyPr wrap="none">
            <a:spAutoFit/>
          </a:bodyPr>
          <a:lstStyle/>
          <a:p>
            <a:pPr algn="l"/>
            <a:r>
              <a:rPr lang="cs-CZ" sz="2400" b="1">
                <a:solidFill>
                  <a:srgbClr val="FFFFF0"/>
                </a:solidFill>
                <a:latin typeface="Tahoma" charset="0"/>
              </a:rPr>
              <a:t>Univerzita Karlova v Praze, Pedagogická fakulta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1295402" y="476250"/>
            <a:ext cx="743748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 algn="l"/>
            <a:r>
              <a:rPr lang="cs-CZ" sz="2400">
                <a:solidFill>
                  <a:srgbClr val="FFFFF0"/>
                </a:solidFill>
                <a:latin typeface="Tahoma" charset="0"/>
              </a:rPr>
              <a:t>Katedra informačních technologií a technické výchovy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3851" y="2565400"/>
            <a:ext cx="8677275" cy="71438"/>
          </a:xfrm>
          <a:prstGeom prst="rect">
            <a:avLst/>
          </a:prstGeom>
          <a:gradFill rotWithShape="1">
            <a:gsLst>
              <a:gs pos="0">
                <a:srgbClr val="3E2C08"/>
              </a:gs>
              <a:gs pos="100000">
                <a:srgbClr val="3E2C08">
                  <a:gamma/>
                  <a:tint val="0"/>
                  <a:invGamma/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 rot="5400000" flipH="1">
            <a:off x="-23019" y="2155032"/>
            <a:ext cx="1304925" cy="36512"/>
          </a:xfrm>
          <a:prstGeom prst="rect">
            <a:avLst/>
          </a:prstGeom>
          <a:gradFill rotWithShape="1">
            <a:gsLst>
              <a:gs pos="0">
                <a:srgbClr val="3E2C08"/>
              </a:gs>
              <a:gs pos="100000">
                <a:srgbClr val="3E2C08">
                  <a:gamma/>
                  <a:tint val="0"/>
                  <a:invGamma/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43200" y="6381750"/>
            <a:ext cx="6400800" cy="476250"/>
          </a:xfrm>
        </p:spPr>
        <p:txBody>
          <a:bodyPr anchor="ctr"/>
          <a:lstStyle>
            <a:lvl1pPr marL="0" indent="0" algn="r">
              <a:buFont typeface="Wingdings" pitchFamily="2" charset="2"/>
              <a:buNone/>
              <a:defRPr sz="1600">
                <a:solidFill>
                  <a:srgbClr val="FFFFCC"/>
                </a:solidFill>
              </a:defRPr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pic>
        <p:nvPicPr>
          <p:cNvPr id="14350" name="Picture 14" descr="logo_hneda_mens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677" y="2852738"/>
            <a:ext cx="3313113" cy="3306762"/>
          </a:xfrm>
          <a:prstGeom prst="rect">
            <a:avLst/>
          </a:prstGeom>
          <a:noFill/>
        </p:spPr>
      </p:pic>
      <p:pic>
        <p:nvPicPr>
          <p:cNvPr id="14351" name="Picture 15" descr="logo_hneda_natmave_mens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26" y="85726"/>
            <a:ext cx="1116013" cy="11112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2845" y="571481"/>
            <a:ext cx="8772548" cy="571503"/>
          </a:xfrm>
        </p:spPr>
        <p:txBody>
          <a:bodyPr anchor="ctr"/>
          <a:lstStyle>
            <a:lvl1pPr algn="ctr">
              <a:defRPr sz="3200" b="0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142977" y="1285860"/>
            <a:ext cx="6772284" cy="432911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 smtClean="0"/>
              <a:t>Klepnutím na ikonu přidáte obrázek.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2977" y="5643579"/>
            <a:ext cx="6772284" cy="804862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6413" y="500042"/>
            <a:ext cx="2057400" cy="5819797"/>
          </a:xfrm>
        </p:spPr>
        <p:txBody>
          <a:bodyPr vert="eaVert"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4213" y="500042"/>
            <a:ext cx="6019800" cy="5819796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2845" y="571481"/>
            <a:ext cx="8772548" cy="571503"/>
          </a:xfrm>
        </p:spPr>
        <p:txBody>
          <a:bodyPr anchor="ctr"/>
          <a:lstStyle>
            <a:lvl1pPr algn="ctr">
              <a:defRPr sz="3200" b="0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14282" y="1285860"/>
            <a:ext cx="8772548" cy="1162052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obrázek 2"/>
          <p:cNvSpPr>
            <a:spLocks noGrp="1"/>
          </p:cNvSpPr>
          <p:nvPr>
            <p:ph type="pic" idx="10"/>
          </p:nvPr>
        </p:nvSpPr>
        <p:spPr>
          <a:xfrm>
            <a:off x="142844" y="2786058"/>
            <a:ext cx="4429156" cy="36433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Klepnutím na ikonu přidáte obrázek.</a:t>
            </a:r>
            <a:endParaRPr lang="cs-CZ"/>
          </a:p>
        </p:txBody>
      </p:sp>
      <p:sp>
        <p:nvSpPr>
          <p:cNvPr id="6" name="Zástupný symbol pro obrázek 2"/>
          <p:cNvSpPr>
            <a:spLocks noGrp="1"/>
          </p:cNvSpPr>
          <p:nvPr>
            <p:ph type="pic" idx="11"/>
          </p:nvPr>
        </p:nvSpPr>
        <p:spPr>
          <a:xfrm>
            <a:off x="4643438" y="2786058"/>
            <a:ext cx="4429156" cy="36433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Klepnutím na ikonu přidáte obrázek.</a:t>
            </a:r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14283" y="1285860"/>
            <a:ext cx="8715436" cy="5214974"/>
          </a:xfrm>
        </p:spPr>
        <p:txBody>
          <a:bodyPr anchor="ctr"/>
          <a:lstStyle>
            <a:lvl1pPr marL="0" indent="0" algn="ctr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142844" y="500043"/>
            <a:ext cx="8801104" cy="642941"/>
          </a:xfrm>
        </p:spPr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14283" y="1571612"/>
            <a:ext cx="4071967" cy="47482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0" y="1571612"/>
            <a:ext cx="4357717" cy="47482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85721" y="1535113"/>
            <a:ext cx="421166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285721" y="2174875"/>
            <a:ext cx="4211668" cy="425452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1418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41817" cy="425452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571481"/>
            <a:ext cx="3008313" cy="8636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571613"/>
            <a:ext cx="5111751" cy="45545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0" y="6572272"/>
            <a:ext cx="9144000" cy="312716"/>
          </a:xfrm>
          <a:prstGeom prst="rect">
            <a:avLst/>
          </a:prstGeom>
          <a:gradFill rotWithShape="1">
            <a:gsLst>
              <a:gs pos="0">
                <a:srgbClr val="3E2C08">
                  <a:gamma/>
                  <a:shade val="46275"/>
                  <a:invGamma/>
                  <a:alpha val="59000"/>
                </a:srgbClr>
              </a:gs>
              <a:gs pos="100000">
                <a:srgbClr val="3E2C08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329" name="Rectangle 17"/>
          <p:cNvSpPr>
            <a:spLocks noChangeArrowheads="1"/>
          </p:cNvSpPr>
          <p:nvPr/>
        </p:nvSpPr>
        <p:spPr bwMode="auto">
          <a:xfrm rot="10800000">
            <a:off x="0" y="1"/>
            <a:ext cx="9144000" cy="500042"/>
          </a:xfrm>
          <a:prstGeom prst="rect">
            <a:avLst/>
          </a:prstGeom>
          <a:gradFill rotWithShape="1">
            <a:gsLst>
              <a:gs pos="0">
                <a:srgbClr val="3E2C08">
                  <a:gamma/>
                  <a:shade val="46275"/>
                  <a:invGamma/>
                  <a:alpha val="59000"/>
                </a:srgbClr>
              </a:gs>
              <a:gs pos="100000">
                <a:srgbClr val="3E2C08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714349" y="1"/>
            <a:ext cx="82836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FFFFCC"/>
                </a:solidFill>
                <a:latin typeface="Tahoma" charset="0"/>
              </a:rPr>
              <a:t>Multimedi</a:t>
            </a:r>
            <a:r>
              <a:rPr lang="cs-CZ" sz="2400" dirty="0" err="1" smtClean="0">
                <a:solidFill>
                  <a:srgbClr val="FFFFCC"/>
                </a:solidFill>
                <a:latin typeface="Tahoma" charset="0"/>
              </a:rPr>
              <a:t>ální</a:t>
            </a:r>
            <a:r>
              <a:rPr lang="cs-CZ" sz="2400" baseline="0" dirty="0" smtClean="0">
                <a:solidFill>
                  <a:srgbClr val="FFFFCC"/>
                </a:solidFill>
                <a:latin typeface="Tahoma" charset="0"/>
              </a:rPr>
              <a:t> systémy</a:t>
            </a:r>
            <a:endParaRPr lang="cs-CZ" sz="2400" dirty="0">
              <a:solidFill>
                <a:srgbClr val="FFFFCC"/>
              </a:solidFill>
              <a:latin typeface="Tahoma" charset="0"/>
            </a:endParaRPr>
          </a:p>
        </p:txBody>
      </p:sp>
      <p:sp>
        <p:nvSpPr>
          <p:cNvPr id="13332" name="Rectangle 20"/>
          <p:cNvSpPr>
            <a:spLocks noChangeArrowheads="1"/>
          </p:cNvSpPr>
          <p:nvPr/>
        </p:nvSpPr>
        <p:spPr bwMode="auto">
          <a:xfrm>
            <a:off x="1" y="1142984"/>
            <a:ext cx="9034433" cy="71437"/>
          </a:xfrm>
          <a:prstGeom prst="rect">
            <a:avLst/>
          </a:prstGeom>
          <a:gradFill rotWithShape="1">
            <a:gsLst>
              <a:gs pos="0">
                <a:srgbClr val="3E2C08"/>
              </a:gs>
              <a:gs pos="100000">
                <a:srgbClr val="3E2C08">
                  <a:gamma/>
                  <a:tint val="0"/>
                  <a:invGamma/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4283" y="1214422"/>
            <a:ext cx="8715436" cy="5105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</a:p>
        </p:txBody>
      </p:sp>
      <p:sp>
        <p:nvSpPr>
          <p:cNvPr id="13335" name="Rectangle 23"/>
          <p:cNvSpPr>
            <a:spLocks noGrp="1" noChangeArrowheads="1"/>
          </p:cNvSpPr>
          <p:nvPr>
            <p:ph type="title"/>
          </p:nvPr>
        </p:nvSpPr>
        <p:spPr bwMode="auto">
          <a:xfrm>
            <a:off x="142844" y="500043"/>
            <a:ext cx="8801104" cy="642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dirty="0" smtClean="0"/>
              <a:t>Klepnutím lze upravit styl předlohy nadpisů.</a:t>
            </a:r>
          </a:p>
        </p:txBody>
      </p:sp>
      <p:sp>
        <p:nvSpPr>
          <p:cNvPr id="13338" name="Text Box 26"/>
          <p:cNvSpPr txBox="1">
            <a:spLocks noChangeArrowheads="1"/>
          </p:cNvSpPr>
          <p:nvPr/>
        </p:nvSpPr>
        <p:spPr bwMode="auto">
          <a:xfrm>
            <a:off x="4716465" y="6524625"/>
            <a:ext cx="4427537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s-CZ"/>
          </a:p>
        </p:txBody>
      </p:sp>
      <p:sp>
        <p:nvSpPr>
          <p:cNvPr id="13340" name="Rectangle 28"/>
          <p:cNvSpPr>
            <a:spLocks noChangeArrowheads="1"/>
          </p:cNvSpPr>
          <p:nvPr/>
        </p:nvSpPr>
        <p:spPr bwMode="auto">
          <a:xfrm>
            <a:off x="6643701" y="6572273"/>
            <a:ext cx="2362699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l"/>
            <a:r>
              <a:rPr lang="cs-CZ" b="1" dirty="0">
                <a:solidFill>
                  <a:srgbClr val="FFFFCC"/>
                </a:solidFill>
              </a:rPr>
              <a:t>© Praha UK </a:t>
            </a:r>
            <a:r>
              <a:rPr lang="cs-CZ" b="1" dirty="0" err="1">
                <a:solidFill>
                  <a:srgbClr val="FFFFCC"/>
                </a:solidFill>
              </a:rPr>
              <a:t>PedF</a:t>
            </a:r>
            <a:r>
              <a:rPr lang="cs-CZ" b="1" dirty="0">
                <a:solidFill>
                  <a:srgbClr val="FFFFCC"/>
                </a:solidFill>
              </a:rPr>
              <a:t> </a:t>
            </a:r>
            <a:r>
              <a:rPr lang="cs-CZ" b="1" dirty="0" smtClean="0">
                <a:solidFill>
                  <a:srgbClr val="FFFFCC"/>
                </a:solidFill>
              </a:rPr>
              <a:t>KITTV </a:t>
            </a:r>
            <a:endParaRPr lang="cs-CZ" b="1" dirty="0">
              <a:solidFill>
                <a:srgbClr val="FFFFCC"/>
              </a:solidFill>
            </a:endParaRPr>
          </a:p>
        </p:txBody>
      </p:sp>
      <p:pic>
        <p:nvPicPr>
          <p:cNvPr id="13342" name="Picture 30" descr="logo_hneda_svetla2_mensi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4926" y="44451"/>
            <a:ext cx="393671" cy="39367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69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8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9900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Tahom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Tahom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Tahom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Tahom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Tahom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Tahom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Tahom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Tahom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361B00"/>
        </a:buClr>
        <a:buFont typeface="Wingdings" pitchFamily="2" charset="2"/>
        <a:buChar char="Ø"/>
        <a:defRPr sz="2000">
          <a:solidFill>
            <a:srgbClr val="361B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Font typeface="Wingdings" pitchFamily="2" charset="2"/>
        <a:buChar char="Ø"/>
        <a:defRPr sz="1800">
          <a:solidFill>
            <a:srgbClr val="361B00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5D400D"/>
        </a:buClr>
        <a:buFont typeface="Wingdings" pitchFamily="2" charset="2"/>
        <a:buChar char="Ø"/>
        <a:defRPr sz="1800">
          <a:solidFill>
            <a:srgbClr val="361B0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A45200"/>
        </a:buClr>
        <a:buFont typeface="Wingdings" pitchFamily="2" charset="2"/>
        <a:buChar char="Ø"/>
        <a:defRPr sz="1600" i="1">
          <a:solidFill>
            <a:srgbClr val="361B00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A45200"/>
        </a:buClr>
        <a:buFont typeface="Wingdings" pitchFamily="2" charset="2"/>
        <a:buChar char="Ø"/>
        <a:defRPr sz="2000">
          <a:solidFill>
            <a:srgbClr val="361B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A45200"/>
        </a:buClr>
        <a:buFont typeface="Wingdings" pitchFamily="2" charset="2"/>
        <a:buChar char="Ø"/>
        <a:defRPr sz="2000">
          <a:solidFill>
            <a:srgbClr val="361B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A45200"/>
        </a:buClr>
        <a:buFont typeface="Wingdings" pitchFamily="2" charset="2"/>
        <a:buChar char="Ø"/>
        <a:defRPr sz="2000">
          <a:solidFill>
            <a:srgbClr val="361B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A45200"/>
        </a:buClr>
        <a:buFont typeface="Wingdings" pitchFamily="2" charset="2"/>
        <a:buChar char="Ø"/>
        <a:defRPr sz="2000">
          <a:solidFill>
            <a:srgbClr val="361B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A45200"/>
        </a:buClr>
        <a:buFont typeface="Wingdings" pitchFamily="2" charset="2"/>
        <a:buChar char="Ø"/>
        <a:defRPr sz="2000">
          <a:solidFill>
            <a:srgbClr val="361B00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060848"/>
            <a:ext cx="7848600" cy="526777"/>
          </a:xfrm>
        </p:spPr>
        <p:txBody>
          <a:bodyPr/>
          <a:lstStyle/>
          <a:p>
            <a:r>
              <a:rPr lang="cs-CZ" sz="3200" dirty="0" smtClean="0"/>
              <a:t>Video </a:t>
            </a:r>
            <a:r>
              <a:rPr lang="cs-CZ" sz="3200" dirty="0" err="1" smtClean="0"/>
              <a:t>kodeky</a:t>
            </a:r>
            <a:r>
              <a:rPr lang="cs-CZ" sz="3200" dirty="0" smtClean="0"/>
              <a:t> a multimediální </a:t>
            </a:r>
            <a:r>
              <a:rPr lang="en-US" sz="3200" dirty="0" err="1" smtClean="0"/>
              <a:t>kontejnery</a:t>
            </a:r>
            <a:r>
              <a:rPr lang="cs-CZ" sz="3200" dirty="0" smtClean="0"/>
              <a:t/>
            </a:r>
            <a:br>
              <a:rPr lang="cs-CZ" sz="3200" dirty="0" smtClean="0"/>
            </a:br>
            <a:endParaRPr lang="cs-CZ" sz="3200" dirty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ubTitle" sz="quarter" idx="1"/>
          </p:nvPr>
        </p:nvSpPr>
        <p:spPr>
          <a:noFill/>
          <a:ln/>
        </p:spPr>
        <p:txBody>
          <a:bodyPr/>
          <a:lstStyle/>
          <a:p>
            <a:r>
              <a:rPr lang="cs-CZ" dirty="0" smtClean="0"/>
              <a:t> Multimediální </a:t>
            </a:r>
            <a:r>
              <a:rPr lang="en-US" dirty="0" err="1" smtClean="0"/>
              <a:t>syst</a:t>
            </a:r>
            <a:r>
              <a:rPr lang="cs-CZ" dirty="0" err="1" smtClean="0"/>
              <a:t>émy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Multimediální kontejnery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3" y="1214422"/>
            <a:ext cx="8715436" cy="5357850"/>
          </a:xfrm>
        </p:spPr>
        <p:txBody>
          <a:bodyPr/>
          <a:lstStyle/>
          <a:p>
            <a:pPr marL="341313" indent="-341313">
              <a:buClr>
                <a:srgbClr val="000066"/>
              </a:buClr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soubory obsahující různé typy multimediálních dat (video, zvuk, titulky</a:t>
            </a:r>
            <a:r>
              <a:rPr lang="en-US" dirty="0" smtClean="0"/>
              <a:t>, </a:t>
            </a:r>
            <a:r>
              <a:rPr lang="en-US" dirty="0" err="1" smtClean="0"/>
              <a:t>atd</a:t>
            </a:r>
            <a:r>
              <a:rPr lang="en-US" dirty="0" smtClean="0"/>
              <a:t>.</a:t>
            </a:r>
            <a:r>
              <a:rPr lang="cs-CZ" dirty="0" smtClean="0"/>
              <a:t>)</a:t>
            </a:r>
          </a:p>
          <a:p>
            <a:pPr marL="341313" indent="-341313">
              <a:buClr>
                <a:srgbClr val="000066"/>
              </a:buClr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dle typu obsažených dat se někdy nazývají jako </a:t>
            </a:r>
            <a:r>
              <a:rPr lang="cs-CZ" i="1" dirty="0" smtClean="0"/>
              <a:t>audio kontejner</a:t>
            </a:r>
            <a:r>
              <a:rPr lang="cs-CZ" dirty="0" smtClean="0"/>
              <a:t> či </a:t>
            </a:r>
            <a:r>
              <a:rPr lang="cs-CZ" i="1" dirty="0" smtClean="0"/>
              <a:t>video kontejner</a:t>
            </a:r>
          </a:p>
          <a:p>
            <a:pPr marL="341313" indent="-341313">
              <a:buClr>
                <a:srgbClr val="000066"/>
              </a:buClr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kontejner má určitou strukturu (hlavička souboru, atd.), příponu souboru (.</a:t>
            </a:r>
            <a:r>
              <a:rPr lang="cs-CZ" dirty="0" err="1" smtClean="0"/>
              <a:t>avi</a:t>
            </a:r>
            <a:r>
              <a:rPr lang="cs-CZ" dirty="0" smtClean="0"/>
              <a:t>, .</a:t>
            </a:r>
            <a:r>
              <a:rPr lang="cs-CZ" dirty="0" err="1" smtClean="0"/>
              <a:t>mkv</a:t>
            </a:r>
            <a:r>
              <a:rPr lang="cs-CZ" dirty="0" smtClean="0"/>
              <a:t>, .mp3 aj.), možnosti využití a specifické vlastnosti</a:t>
            </a:r>
          </a:p>
          <a:p>
            <a:pPr marL="341313" indent="-341313">
              <a:buClr>
                <a:srgbClr val="000066"/>
              </a:buClr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umožňují či jasně </a:t>
            </a:r>
            <a:r>
              <a:rPr lang="cs-CZ" b="1" dirty="0" smtClean="0"/>
              <a:t>definují použití specifických </a:t>
            </a:r>
            <a:r>
              <a:rPr lang="cs-CZ" b="1" dirty="0" err="1" smtClean="0"/>
              <a:t>kodeků</a:t>
            </a:r>
            <a:r>
              <a:rPr lang="cs-CZ" b="1" dirty="0" smtClean="0"/>
              <a:t>/formátů</a:t>
            </a:r>
          </a:p>
          <a:p>
            <a:pPr marL="341313" indent="-341313">
              <a:buClr>
                <a:srgbClr val="000066"/>
              </a:buClr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cs-CZ" b="1" dirty="0" smtClean="0"/>
          </a:p>
          <a:p>
            <a:pPr marL="341313" indent="-341313">
              <a:buClr>
                <a:srgbClr val="000066"/>
              </a:buClr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b="1" dirty="0" err="1" smtClean="0"/>
              <a:t>uzav</a:t>
            </a:r>
            <a:r>
              <a:rPr lang="cs-CZ" b="1" dirty="0" err="1" smtClean="0"/>
              <a:t>řené</a:t>
            </a:r>
            <a:r>
              <a:rPr lang="cs-CZ" b="1" dirty="0" smtClean="0"/>
              <a:t> kontejnery</a:t>
            </a:r>
          </a:p>
          <a:p>
            <a:pPr marL="741363" lvl="1" indent="-341313">
              <a:buClr>
                <a:srgbClr val="000066"/>
              </a:buClr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jasně specifikované formáty zvuku a videa</a:t>
            </a:r>
          </a:p>
          <a:p>
            <a:pPr marL="741363" lvl="1" indent="-341313">
              <a:buClr>
                <a:srgbClr val="000066"/>
              </a:buClr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často pro konkrétní operační systémy (</a:t>
            </a:r>
            <a:r>
              <a:rPr lang="cs-CZ" dirty="0" err="1" smtClean="0"/>
              <a:t>Quicktime</a:t>
            </a:r>
            <a:r>
              <a:rPr lang="cs-CZ" dirty="0" smtClean="0"/>
              <a:t>, RMF, ASF)</a:t>
            </a:r>
          </a:p>
          <a:p>
            <a:pPr marL="341313" indent="-341313">
              <a:buClr>
                <a:srgbClr val="000066"/>
              </a:buClr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cs-CZ" b="1" dirty="0" smtClean="0"/>
          </a:p>
          <a:p>
            <a:pPr marL="341313" indent="-341313">
              <a:buClr>
                <a:srgbClr val="000066"/>
              </a:buClr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b="1" dirty="0" smtClean="0"/>
              <a:t>otevřené kontejnery</a:t>
            </a:r>
          </a:p>
          <a:p>
            <a:pPr marL="741363" lvl="1" indent="-341313">
              <a:buClr>
                <a:srgbClr val="000066"/>
              </a:buClr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alternativa k uzavřeným a reakce na vývoj technologií</a:t>
            </a:r>
          </a:p>
          <a:p>
            <a:pPr marL="741363" lvl="1" indent="-341313">
              <a:buClr>
                <a:srgbClr val="000066"/>
              </a:buClr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err="1" smtClean="0"/>
              <a:t>Matroska</a:t>
            </a:r>
            <a:r>
              <a:rPr lang="cs-CZ" dirty="0" smtClean="0"/>
              <a:t>, MP4, OGM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Multimediální kontejnery - AVI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1214422"/>
            <a:ext cx="8786873" cy="5357850"/>
          </a:xfrm>
        </p:spPr>
        <p:txBody>
          <a:bodyPr/>
          <a:lstStyle/>
          <a:p>
            <a:pPr>
              <a:buNone/>
            </a:pPr>
            <a:r>
              <a:rPr lang="cs-CZ" b="1" dirty="0" smtClean="0">
                <a:solidFill>
                  <a:srgbClr val="6E0000"/>
                </a:solidFill>
              </a:rPr>
              <a:t>AVI </a:t>
            </a:r>
            <a:r>
              <a:rPr lang="cs-CZ" dirty="0" smtClean="0">
                <a:solidFill>
                  <a:srgbClr val="6E0000"/>
                </a:solidFill>
              </a:rPr>
              <a:t>(</a:t>
            </a:r>
            <a:r>
              <a:rPr lang="cs-CZ" dirty="0" smtClean="0"/>
              <a:t>Audio Video </a:t>
            </a:r>
            <a:r>
              <a:rPr lang="cs-CZ" dirty="0" err="1" smtClean="0"/>
              <a:t>Interleave</a:t>
            </a:r>
            <a:r>
              <a:rPr lang="cs-CZ" dirty="0" smtClean="0"/>
              <a:t>)</a:t>
            </a:r>
          </a:p>
          <a:p>
            <a:pPr marL="341313" indent="-341313">
              <a:buClr>
                <a:srgbClr val="000066"/>
              </a:buClr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nejstarší multimediální kontejner / formát určen původně pro </a:t>
            </a:r>
            <a:r>
              <a:rPr lang="cs-CZ" dirty="0" err="1" smtClean="0"/>
              <a:t>videosekvence</a:t>
            </a:r>
            <a:r>
              <a:rPr lang="cs-CZ" dirty="0" smtClean="0"/>
              <a:t> ve Windows</a:t>
            </a:r>
          </a:p>
          <a:p>
            <a:pPr marL="341313" indent="-341313">
              <a:buClr>
                <a:srgbClr val="000066"/>
              </a:buClr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původně (ve Windows 3.11) bez komprese, rozlišení 160x120, 15fps, 8bit pro video a zvuk</a:t>
            </a:r>
          </a:p>
          <a:p>
            <a:pPr marL="341313" indent="-341313">
              <a:buClr>
                <a:srgbClr val="000066"/>
              </a:buClr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vychází z kontejnerového formátu RIFF (</a:t>
            </a:r>
            <a:r>
              <a:rPr lang="cs-CZ" dirty="0" err="1"/>
              <a:t>Resource</a:t>
            </a:r>
            <a:r>
              <a:rPr lang="cs-CZ" dirty="0"/>
              <a:t> </a:t>
            </a:r>
            <a:r>
              <a:rPr lang="cs-CZ" dirty="0" err="1"/>
              <a:t>Interchange</a:t>
            </a:r>
            <a:r>
              <a:rPr lang="cs-CZ" dirty="0"/>
              <a:t> </a:t>
            </a:r>
            <a:r>
              <a:rPr lang="cs-CZ" dirty="0" err="1"/>
              <a:t>File</a:t>
            </a:r>
            <a:r>
              <a:rPr lang="cs-CZ" dirty="0"/>
              <a:t> </a:t>
            </a:r>
            <a:r>
              <a:rPr lang="cs-CZ" dirty="0" err="1" smtClean="0"/>
              <a:t>Format</a:t>
            </a:r>
            <a:r>
              <a:rPr lang="cs-CZ" dirty="0" smtClean="0"/>
              <a:t>)</a:t>
            </a:r>
            <a:endParaRPr lang="cs-CZ" dirty="0" smtClean="0">
              <a:solidFill>
                <a:srgbClr val="6E0000"/>
              </a:solidFill>
            </a:endParaRPr>
          </a:p>
          <a:p>
            <a:pPr marL="341313" indent="-341313">
              <a:buClr>
                <a:srgbClr val="000066"/>
              </a:buCl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>
                <a:solidFill>
                  <a:srgbClr val="6E0000"/>
                </a:solidFill>
              </a:rPr>
              <a:t>Struktura souboru</a:t>
            </a:r>
          </a:p>
          <a:p>
            <a:pPr marL="741363" lvl="1" indent="-341313">
              <a:buClr>
                <a:srgbClr val="000066"/>
              </a:buClr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b="1" dirty="0" smtClean="0">
                <a:ea typeface="+mn-ea"/>
                <a:cs typeface="+mn-cs"/>
              </a:rPr>
              <a:t>hlavička</a:t>
            </a:r>
            <a:r>
              <a:rPr lang="cs-CZ" dirty="0" smtClean="0">
                <a:ea typeface="+mn-ea"/>
                <a:cs typeface="+mn-cs"/>
              </a:rPr>
              <a:t> na začátku souboru (podle RIFF)</a:t>
            </a:r>
          </a:p>
          <a:p>
            <a:pPr marL="1141413" lvl="2" indent="-341313">
              <a:buClr>
                <a:srgbClr val="000066"/>
              </a:buClr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>
                <a:ea typeface="+mn-ea"/>
                <a:cs typeface="+mn-cs"/>
              </a:rPr>
              <a:t>velikost souboru, typ souboru</a:t>
            </a:r>
          </a:p>
          <a:p>
            <a:pPr marL="1598613" lvl="3" indent="-341313">
              <a:buClr>
                <a:srgbClr val="000066"/>
              </a:buClr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>
                <a:ea typeface="+mn-ea"/>
                <a:cs typeface="+mn-cs"/>
              </a:rPr>
              <a:t>informace o videu - </a:t>
            </a:r>
            <a:r>
              <a:rPr lang="cs-CZ" dirty="0" err="1" smtClean="0">
                <a:ea typeface="+mn-ea"/>
                <a:cs typeface="+mn-cs"/>
              </a:rPr>
              <a:t>fps</a:t>
            </a:r>
            <a:r>
              <a:rPr lang="cs-CZ" dirty="0" smtClean="0">
                <a:ea typeface="+mn-ea"/>
                <a:cs typeface="+mn-cs"/>
              </a:rPr>
              <a:t>, rozlišení, </a:t>
            </a:r>
            <a:r>
              <a:rPr lang="cs-CZ" dirty="0" err="1" smtClean="0">
                <a:ea typeface="+mn-ea"/>
                <a:cs typeface="+mn-cs"/>
              </a:rPr>
              <a:t>kodek</a:t>
            </a:r>
            <a:r>
              <a:rPr lang="cs-CZ" dirty="0" smtClean="0">
                <a:ea typeface="+mn-ea"/>
                <a:cs typeface="+mn-cs"/>
              </a:rPr>
              <a:t> aj., </a:t>
            </a:r>
            <a:r>
              <a:rPr lang="cs-CZ" dirty="0" err="1" smtClean="0">
                <a:ea typeface="+mn-ea"/>
                <a:cs typeface="+mn-cs"/>
              </a:rPr>
              <a:t>info</a:t>
            </a:r>
            <a:r>
              <a:rPr lang="cs-CZ" dirty="0" smtClean="0">
                <a:ea typeface="+mn-ea"/>
                <a:cs typeface="+mn-cs"/>
              </a:rPr>
              <a:t> o zvuku – </a:t>
            </a:r>
            <a:r>
              <a:rPr lang="cs-CZ" dirty="0" err="1" smtClean="0">
                <a:ea typeface="+mn-ea"/>
                <a:cs typeface="+mn-cs"/>
              </a:rPr>
              <a:t>f</a:t>
            </a:r>
            <a:r>
              <a:rPr lang="cs-CZ" baseline="-25000" dirty="0" err="1" smtClean="0">
                <a:ea typeface="+mn-ea"/>
                <a:cs typeface="+mn-cs"/>
              </a:rPr>
              <a:t>s</a:t>
            </a:r>
            <a:r>
              <a:rPr lang="cs-CZ" dirty="0" smtClean="0">
                <a:ea typeface="+mn-ea"/>
                <a:cs typeface="+mn-cs"/>
              </a:rPr>
              <a:t>, </a:t>
            </a:r>
            <a:r>
              <a:rPr lang="cs-CZ" dirty="0" err="1" smtClean="0">
                <a:ea typeface="+mn-ea"/>
                <a:cs typeface="+mn-cs"/>
              </a:rPr>
              <a:t>kodek</a:t>
            </a:r>
            <a:r>
              <a:rPr lang="cs-CZ" dirty="0" smtClean="0">
                <a:ea typeface="+mn-ea"/>
                <a:cs typeface="+mn-cs"/>
              </a:rPr>
              <a:t>, aj.</a:t>
            </a:r>
          </a:p>
          <a:p>
            <a:pPr marL="741363" lvl="1" indent="-341313">
              <a:buClr>
                <a:srgbClr val="000066"/>
              </a:buClr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b="1" dirty="0" smtClean="0">
                <a:ea typeface="+mn-ea"/>
                <a:cs typeface="+mn-cs"/>
              </a:rPr>
              <a:t>data </a:t>
            </a:r>
            <a:r>
              <a:rPr lang="cs-CZ" dirty="0" smtClean="0">
                <a:ea typeface="+mn-ea"/>
                <a:cs typeface="+mn-cs"/>
              </a:rPr>
              <a:t>(</a:t>
            </a:r>
            <a:r>
              <a:rPr lang="cs-CZ" dirty="0" err="1" smtClean="0">
                <a:ea typeface="+mn-ea"/>
                <a:cs typeface="+mn-cs"/>
              </a:rPr>
              <a:t>multiplexovaná</a:t>
            </a:r>
            <a:r>
              <a:rPr lang="cs-CZ" dirty="0" smtClean="0">
                <a:ea typeface="+mn-ea"/>
                <a:cs typeface="+mn-cs"/>
              </a:rPr>
              <a:t> data / samostatný </a:t>
            </a:r>
            <a:r>
              <a:rPr lang="cs-CZ" dirty="0" err="1" smtClean="0">
                <a:ea typeface="+mn-ea"/>
                <a:cs typeface="+mn-cs"/>
              </a:rPr>
              <a:t>stream</a:t>
            </a:r>
            <a:r>
              <a:rPr lang="cs-CZ" dirty="0" smtClean="0">
                <a:ea typeface="+mn-ea"/>
                <a:cs typeface="+mn-cs"/>
              </a:rPr>
              <a:t>)</a:t>
            </a:r>
          </a:p>
          <a:p>
            <a:pPr marL="741363" lvl="1" indent="-341313">
              <a:buClr>
                <a:srgbClr val="000066"/>
              </a:buClr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b="1" dirty="0" smtClean="0">
                <a:ea typeface="+mn-ea"/>
                <a:cs typeface="+mn-cs"/>
              </a:rPr>
              <a:t>tabulka s indexem</a:t>
            </a:r>
          </a:p>
          <a:p>
            <a:pPr marL="1141413" lvl="2" indent="-341313">
              <a:buClr>
                <a:srgbClr val="000066"/>
              </a:buClr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>
                <a:ea typeface="+mn-ea"/>
                <a:cs typeface="+mn-cs"/>
              </a:rPr>
              <a:t>informacemi o pořadovém čísle jednotlivých snímků videa, resp. audio paketu a jejich pozici v souboru</a:t>
            </a:r>
          </a:p>
          <a:p>
            <a:pPr marL="1141413" lvl="2" indent="-341313">
              <a:buClr>
                <a:srgbClr val="000066"/>
              </a:buClr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>
                <a:ea typeface="+mn-ea"/>
                <a:cs typeface="+mn-cs"/>
              </a:rPr>
              <a:t>čas konkrétního snímku (pozice) se počítá na základě snímkové frekvence</a:t>
            </a:r>
          </a:p>
          <a:p>
            <a:pPr marL="341313" indent="-341313">
              <a:buClr>
                <a:srgbClr val="000066"/>
              </a:buCl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cs-CZ" dirty="0" smtClean="0">
              <a:ea typeface="+mn-ea"/>
              <a:cs typeface="+mn-cs"/>
            </a:endParaRPr>
          </a:p>
          <a:p>
            <a:endParaRPr lang="cs-CZ" b="1" dirty="0" smtClean="0">
              <a:solidFill>
                <a:srgbClr val="6E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Multimediální kontejnery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1214422"/>
            <a:ext cx="8786873" cy="5357850"/>
          </a:xfrm>
        </p:spPr>
        <p:txBody>
          <a:bodyPr/>
          <a:lstStyle/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podporuje řadu </a:t>
            </a:r>
            <a:r>
              <a:rPr lang="cs-CZ" dirty="0" err="1" smtClean="0"/>
              <a:t>kodeků</a:t>
            </a:r>
            <a:r>
              <a:rPr lang="cs-CZ" dirty="0" smtClean="0"/>
              <a:t> a formátů (</a:t>
            </a:r>
            <a:r>
              <a:rPr lang="en-US" dirty="0" smtClean="0"/>
              <a:t>nap</a:t>
            </a:r>
            <a:r>
              <a:rPr lang="cs-CZ" dirty="0" err="1" smtClean="0"/>
              <a:t>ř</a:t>
            </a:r>
            <a:r>
              <a:rPr lang="cs-CZ" dirty="0" smtClean="0"/>
              <a:t>. MPEG-4 a jeho odvozené formáty)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asi nejvíce podporovaný kontejner u různých SW</a:t>
            </a:r>
          </a:p>
          <a:p>
            <a:r>
              <a:rPr lang="cs-CZ" dirty="0" smtClean="0"/>
              <a:t>problém se synchronizací obrazu a zvuku (indexy na konci souboru)</a:t>
            </a:r>
          </a:p>
          <a:p>
            <a:pPr marL="341313" indent="-341313">
              <a:buClr>
                <a:srgbClr val="000066"/>
              </a:buCl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b="1" dirty="0" smtClean="0"/>
              <a:t>AVI 1.0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max. velikost souboru 1GB, max. 22 500 snímků při 25 </a:t>
            </a:r>
            <a:r>
              <a:rPr lang="cs-CZ" dirty="0" err="1" smtClean="0"/>
              <a:t>fps</a:t>
            </a:r>
            <a:endParaRPr lang="cs-CZ" dirty="0" smtClean="0"/>
          </a:p>
          <a:p>
            <a:pPr marL="341313" indent="-341313">
              <a:buClr>
                <a:srgbClr val="000066"/>
              </a:buCl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b="1" dirty="0" smtClean="0"/>
              <a:t>AVI 2.0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max. velikost 2GB, přidáno indexování</a:t>
            </a:r>
          </a:p>
          <a:p>
            <a:pPr marL="341313" indent="-341313">
              <a:buClr>
                <a:srgbClr val="000066"/>
              </a:buCl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b="1" dirty="0" smtClean="0"/>
              <a:t>DV AVI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teoreticky neomezený do velikosti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komprese DV 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(používaný pro dále nekomprimovaný signál z digitálních videokamer)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b="1" dirty="0" smtClean="0">
                <a:ea typeface="+mn-ea"/>
                <a:cs typeface="+mn-cs"/>
              </a:rPr>
              <a:t>typ 1</a:t>
            </a:r>
            <a:r>
              <a:rPr lang="cs-CZ" dirty="0" smtClean="0">
                <a:ea typeface="+mn-ea"/>
                <a:cs typeface="+mn-cs"/>
              </a:rPr>
              <a:t> – zvuk i video signál jsou v jednom společném kanále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b="1" dirty="0" smtClean="0">
                <a:ea typeface="+mn-ea"/>
                <a:cs typeface="+mn-cs"/>
              </a:rPr>
              <a:t>typ 2</a:t>
            </a:r>
            <a:r>
              <a:rPr lang="cs-CZ" dirty="0" smtClean="0">
                <a:ea typeface="+mn-ea"/>
                <a:cs typeface="+mn-cs"/>
              </a:rPr>
              <a:t> – zvuk a video jsou odděleny v samostatných kanálech</a:t>
            </a:r>
          </a:p>
          <a:p>
            <a:endParaRPr lang="cs-CZ" b="1" dirty="0" smtClean="0">
              <a:solidFill>
                <a:srgbClr val="6E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Multimediální kontejnery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214282" y="1214422"/>
            <a:ext cx="8786873" cy="5357850"/>
          </a:xfrm>
        </p:spPr>
        <p:txBody>
          <a:bodyPr/>
          <a:lstStyle/>
          <a:p>
            <a:pPr marL="341313" indent="-341313">
              <a:buClr>
                <a:srgbClr val="000066"/>
              </a:buCl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b="1" dirty="0" err="1" smtClean="0"/>
              <a:t>Advanced</a:t>
            </a:r>
            <a:r>
              <a:rPr lang="cs-CZ" b="1" dirty="0" smtClean="0"/>
              <a:t> </a:t>
            </a:r>
            <a:r>
              <a:rPr lang="cs-CZ" b="1" dirty="0" err="1" smtClean="0"/>
              <a:t>Systems</a:t>
            </a:r>
            <a:r>
              <a:rPr lang="cs-CZ" b="1" dirty="0" smtClean="0"/>
              <a:t> </a:t>
            </a:r>
            <a:r>
              <a:rPr lang="cs-CZ" b="1" dirty="0" err="1" smtClean="0"/>
              <a:t>Format</a:t>
            </a:r>
            <a:r>
              <a:rPr lang="en-US" b="1" dirty="0" smtClean="0"/>
              <a:t> (ASF) </a:t>
            </a:r>
            <a:r>
              <a:rPr lang="en-US" dirty="0" smtClean="0"/>
              <a:t>– Microsoft Windows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b="1" dirty="0" smtClean="0"/>
              <a:t>.</a:t>
            </a:r>
            <a:r>
              <a:rPr lang="en-US" b="1" dirty="0" err="1" smtClean="0"/>
              <a:t>wmv</a:t>
            </a:r>
            <a:r>
              <a:rPr lang="en-US" b="1" dirty="0" smtClean="0"/>
              <a:t>, .wma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err="1" smtClean="0"/>
              <a:t>uzav</a:t>
            </a:r>
            <a:r>
              <a:rPr lang="cs-CZ" dirty="0" err="1" smtClean="0"/>
              <a:t>řený</a:t>
            </a:r>
            <a:r>
              <a:rPr lang="cs-CZ" dirty="0" smtClean="0"/>
              <a:t> formát – omezen licenčně i použitím audio/video </a:t>
            </a:r>
            <a:r>
              <a:rPr lang="cs-CZ" dirty="0" err="1" smtClean="0"/>
              <a:t>kodeků</a:t>
            </a:r>
            <a:endParaRPr lang="cs-CZ" dirty="0" smtClean="0"/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určen hlavně pro </a:t>
            </a:r>
            <a:r>
              <a:rPr lang="cs-CZ" dirty="0" err="1" smtClean="0"/>
              <a:t>streamování</a:t>
            </a:r>
            <a:endParaRPr lang="en-US" dirty="0" smtClean="0"/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cs-CZ" dirty="0" smtClean="0"/>
          </a:p>
          <a:p>
            <a:pPr marL="341313" indent="-341313">
              <a:buClr>
                <a:srgbClr val="000066"/>
              </a:buCl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b="1" dirty="0" smtClean="0"/>
              <a:t>Real Media </a:t>
            </a:r>
            <a:r>
              <a:rPr lang="cs-CZ" b="1" dirty="0" err="1" smtClean="0"/>
              <a:t>Format</a:t>
            </a:r>
            <a:r>
              <a:rPr lang="cs-CZ" b="1" dirty="0" smtClean="0"/>
              <a:t> (RMF)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b="1" dirty="0" smtClean="0"/>
              <a:t>.</a:t>
            </a:r>
            <a:r>
              <a:rPr lang="cs-CZ" b="1" dirty="0" err="1" smtClean="0"/>
              <a:t>rm</a:t>
            </a:r>
            <a:r>
              <a:rPr lang="cs-CZ" dirty="0" smtClean="0"/>
              <a:t>, .</a:t>
            </a:r>
            <a:r>
              <a:rPr lang="cs-CZ" dirty="0" err="1" smtClean="0"/>
              <a:t>rmf</a:t>
            </a:r>
            <a:r>
              <a:rPr lang="cs-CZ" dirty="0" smtClean="0"/>
              <a:t>, .</a:t>
            </a:r>
            <a:r>
              <a:rPr lang="cs-CZ" dirty="0" err="1" smtClean="0"/>
              <a:t>rv</a:t>
            </a:r>
            <a:r>
              <a:rPr lang="cs-CZ" dirty="0" smtClean="0"/>
              <a:t>, .</a:t>
            </a:r>
            <a:r>
              <a:rPr lang="cs-CZ" dirty="0" err="1" smtClean="0"/>
              <a:t>ra</a:t>
            </a:r>
            <a:endParaRPr lang="cs-CZ" dirty="0" smtClean="0"/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uzavřený formát; využití hlavně pro </a:t>
            </a:r>
            <a:r>
              <a:rPr lang="cs-CZ" dirty="0" err="1" smtClean="0"/>
              <a:t>stream</a:t>
            </a:r>
            <a:r>
              <a:rPr lang="cs-CZ" dirty="0" smtClean="0"/>
              <a:t> na internetu (CBR)</a:t>
            </a:r>
          </a:p>
          <a:p>
            <a:pPr marL="341313" indent="-341313">
              <a:buClr>
                <a:srgbClr val="000066"/>
              </a:buCl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cs-CZ" b="1" dirty="0" smtClean="0"/>
          </a:p>
          <a:p>
            <a:pPr marL="341313" indent="-341313">
              <a:buClr>
                <a:srgbClr val="000066"/>
              </a:buCl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b="1" dirty="0" err="1" smtClean="0"/>
              <a:t>QuickTime</a:t>
            </a:r>
            <a:r>
              <a:rPr lang="cs-CZ" b="1" dirty="0" smtClean="0"/>
              <a:t> </a:t>
            </a:r>
            <a:r>
              <a:rPr lang="cs-CZ" b="1" dirty="0" err="1" smtClean="0"/>
              <a:t>file</a:t>
            </a:r>
            <a:r>
              <a:rPr lang="cs-CZ" b="1" dirty="0" smtClean="0"/>
              <a:t> </a:t>
            </a:r>
            <a:r>
              <a:rPr lang="cs-CZ" b="1" dirty="0" err="1" smtClean="0"/>
              <a:t>format</a:t>
            </a:r>
            <a:r>
              <a:rPr lang="cs-CZ" b="1" dirty="0" smtClean="0"/>
              <a:t> (MOV)  </a:t>
            </a:r>
            <a:r>
              <a:rPr lang="cs-CZ" dirty="0" smtClean="0"/>
              <a:t>- od společnosti Apple Macintosh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b="1" dirty="0" smtClean="0"/>
              <a:t>.</a:t>
            </a:r>
            <a:r>
              <a:rPr lang="cs-CZ" b="1" dirty="0" err="1" smtClean="0"/>
              <a:t>mov</a:t>
            </a:r>
            <a:r>
              <a:rPr lang="cs-CZ" dirty="0" smtClean="0"/>
              <a:t>, .</a:t>
            </a:r>
            <a:r>
              <a:rPr lang="cs-CZ" dirty="0" err="1" smtClean="0"/>
              <a:t>qt</a:t>
            </a:r>
            <a:endParaRPr lang="cs-CZ" dirty="0" smtClean="0"/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rozdělen na tzv. </a:t>
            </a:r>
            <a:r>
              <a:rPr lang="cs-CZ" i="1" dirty="0" smtClean="0"/>
              <a:t>atomy</a:t>
            </a:r>
          </a:p>
          <a:p>
            <a:pPr marL="741363" lvl="1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i="1" dirty="0" err="1" smtClean="0"/>
              <a:t>Movie</a:t>
            </a:r>
            <a:r>
              <a:rPr lang="cs-CZ" i="1" dirty="0" smtClean="0"/>
              <a:t> atom, Track atom , Media atom, Video media </a:t>
            </a:r>
            <a:r>
              <a:rPr lang="cs-CZ" i="1" dirty="0" err="1" smtClean="0"/>
              <a:t>information</a:t>
            </a:r>
            <a:r>
              <a:rPr lang="cs-CZ" i="1" dirty="0" smtClean="0"/>
              <a:t> atom, Sample table atom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blízká podobnost s formátem MP4 (podpora </a:t>
            </a:r>
            <a:r>
              <a:rPr lang="cs-CZ" dirty="0" err="1" smtClean="0"/>
              <a:t>kodeků</a:t>
            </a:r>
            <a:r>
              <a:rPr lang="cs-CZ" dirty="0" smtClean="0"/>
              <a:t>)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cs-CZ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Multimediální kontejnery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3" y="1214422"/>
            <a:ext cx="8715436" cy="5357850"/>
          </a:xfrm>
        </p:spPr>
        <p:txBody>
          <a:bodyPr/>
          <a:lstStyle/>
          <a:p>
            <a:pPr marL="341313" indent="-341313">
              <a:buClr>
                <a:srgbClr val="000066"/>
              </a:buCl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b="1" dirty="0" err="1" smtClean="0"/>
              <a:t>Flash</a:t>
            </a:r>
            <a:r>
              <a:rPr lang="cs-CZ" b="1" dirty="0" smtClean="0"/>
              <a:t> Video </a:t>
            </a:r>
            <a:r>
              <a:rPr lang="cs-CZ" dirty="0" smtClean="0"/>
              <a:t>– </a:t>
            </a:r>
            <a:r>
              <a:rPr lang="cs-CZ" dirty="0" err="1" smtClean="0"/>
              <a:t>Macromedia</a:t>
            </a:r>
            <a:r>
              <a:rPr lang="cs-CZ" dirty="0" smtClean="0"/>
              <a:t> / Adobe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b="1" dirty="0" smtClean="0"/>
              <a:t>.</a:t>
            </a:r>
            <a:r>
              <a:rPr lang="cs-CZ" b="1" dirty="0" err="1" smtClean="0"/>
              <a:t>flv</a:t>
            </a:r>
            <a:r>
              <a:rPr lang="cs-CZ" dirty="0" smtClean="0"/>
              <a:t>, .f4v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určen pro </a:t>
            </a:r>
            <a:r>
              <a:rPr lang="cs-CZ" dirty="0" err="1" smtClean="0"/>
              <a:t>stream</a:t>
            </a:r>
            <a:r>
              <a:rPr lang="cs-CZ" dirty="0" smtClean="0"/>
              <a:t> pomocí </a:t>
            </a:r>
            <a:r>
              <a:rPr lang="cs-CZ" dirty="0" err="1" smtClean="0"/>
              <a:t>Flash</a:t>
            </a:r>
            <a:r>
              <a:rPr lang="cs-CZ" dirty="0" smtClean="0"/>
              <a:t> </a:t>
            </a:r>
            <a:r>
              <a:rPr lang="cs-CZ" dirty="0" err="1" smtClean="0"/>
              <a:t>Playeru</a:t>
            </a:r>
            <a:r>
              <a:rPr lang="cs-CZ" dirty="0" smtClean="0"/>
              <a:t>; často náhrada za RM, ASF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v závislosti na verzi </a:t>
            </a:r>
            <a:r>
              <a:rPr lang="cs-CZ" dirty="0" err="1" smtClean="0"/>
              <a:t>Flash</a:t>
            </a:r>
            <a:r>
              <a:rPr lang="cs-CZ" dirty="0" smtClean="0"/>
              <a:t> přehrávače a typu (</a:t>
            </a:r>
            <a:r>
              <a:rPr lang="cs-CZ" dirty="0" err="1" smtClean="0"/>
              <a:t>flv</a:t>
            </a:r>
            <a:r>
              <a:rPr lang="cs-CZ" dirty="0" smtClean="0"/>
              <a:t> </a:t>
            </a:r>
            <a:r>
              <a:rPr lang="cs-CZ" dirty="0" err="1" smtClean="0"/>
              <a:t>vs</a:t>
            </a:r>
            <a:r>
              <a:rPr lang="cs-CZ" dirty="0" smtClean="0"/>
              <a:t> f4v) podporuje:</a:t>
            </a:r>
          </a:p>
          <a:p>
            <a:pPr marL="741363" lvl="1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zejména video </a:t>
            </a:r>
            <a:r>
              <a:rPr lang="cs-CZ" dirty="0" err="1" smtClean="0"/>
              <a:t>kodek</a:t>
            </a:r>
            <a:r>
              <a:rPr lang="cs-CZ" dirty="0" smtClean="0"/>
              <a:t> odvozen od H.263, případně H.264</a:t>
            </a:r>
          </a:p>
          <a:p>
            <a:pPr marL="741363" lvl="1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hlavně MP3, AAC</a:t>
            </a:r>
          </a:p>
          <a:p>
            <a:pPr marL="741363" lvl="1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f4v rovněž bitmapovou grafiku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použití pro internetové multimediální přehrávače / SWF objekty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cs-CZ" dirty="0" smtClean="0"/>
          </a:p>
          <a:p>
            <a:pPr marL="341313" indent="-341313">
              <a:buClr>
                <a:srgbClr val="000066"/>
              </a:buCl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b="1" dirty="0" smtClean="0"/>
              <a:t>MPEG </a:t>
            </a:r>
            <a:r>
              <a:rPr lang="cs-CZ" b="1" dirty="0" err="1" smtClean="0"/>
              <a:t>Stream</a:t>
            </a:r>
            <a:endParaRPr lang="cs-CZ" b="1" dirty="0" smtClean="0"/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b="1" dirty="0" smtClean="0"/>
              <a:t>.m2a, .</a:t>
            </a:r>
            <a:r>
              <a:rPr lang="cs-CZ" b="1" dirty="0" err="1" smtClean="0"/>
              <a:t>mpa</a:t>
            </a:r>
            <a:r>
              <a:rPr lang="cs-CZ" b="1" dirty="0" smtClean="0"/>
              <a:t>, .</a:t>
            </a:r>
            <a:r>
              <a:rPr lang="cs-CZ" b="1" dirty="0" err="1" smtClean="0"/>
              <a:t>mpv</a:t>
            </a:r>
            <a:r>
              <a:rPr lang="cs-CZ" b="1" dirty="0" smtClean="0"/>
              <a:t>, .mp3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možné dvě varianty</a:t>
            </a:r>
          </a:p>
          <a:p>
            <a:pPr marL="741363" lvl="1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přenosový (transport </a:t>
            </a:r>
            <a:r>
              <a:rPr lang="cs-CZ" dirty="0" err="1" smtClean="0"/>
              <a:t>stream</a:t>
            </a:r>
            <a:r>
              <a:rPr lang="cs-CZ" dirty="0" smtClean="0"/>
              <a:t> - </a:t>
            </a:r>
            <a:r>
              <a:rPr lang="cs-CZ" b="1" dirty="0" smtClean="0"/>
              <a:t>TS</a:t>
            </a:r>
            <a:r>
              <a:rPr lang="cs-CZ" dirty="0" smtClean="0"/>
              <a:t>) – určen pro přenos (DVB-T)</a:t>
            </a:r>
          </a:p>
          <a:p>
            <a:pPr marL="741363" lvl="1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 smtClean="0"/>
              <a:t>programový (program </a:t>
            </a:r>
            <a:r>
              <a:rPr lang="cs-CZ" dirty="0" err="1" smtClean="0"/>
              <a:t>stream</a:t>
            </a:r>
            <a:r>
              <a:rPr lang="cs-CZ" dirty="0" smtClean="0"/>
              <a:t> - </a:t>
            </a:r>
            <a:r>
              <a:rPr lang="cs-CZ" b="1" dirty="0" smtClean="0"/>
              <a:t>PS</a:t>
            </a:r>
            <a:r>
              <a:rPr lang="cs-CZ" dirty="0" smtClean="0"/>
              <a:t>) – určen pro bezchybné prostředí (DVD)</a:t>
            </a:r>
          </a:p>
          <a:p>
            <a:pPr algn="ctr">
              <a:buNone/>
            </a:pPr>
            <a:endParaRPr lang="cs-CZ" b="1" dirty="0" smtClean="0">
              <a:solidFill>
                <a:srgbClr val="6E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Multimediální kontejnery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214282" y="1167494"/>
            <a:ext cx="8786873" cy="6149938"/>
          </a:xfrm>
        </p:spPr>
        <p:txBody>
          <a:bodyPr/>
          <a:lstStyle/>
          <a:p>
            <a:pPr marL="341313" indent="-341313">
              <a:buClr>
                <a:srgbClr val="000066"/>
              </a:buCl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b="1" dirty="0" err="1" smtClean="0"/>
              <a:t>Matroska</a:t>
            </a:r>
            <a:endParaRPr lang="cs-CZ" b="1" dirty="0" smtClean="0"/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b="1" dirty="0"/>
              <a:t>.</a:t>
            </a:r>
            <a:r>
              <a:rPr lang="cs-CZ" b="1" dirty="0" err="1"/>
              <a:t>mkv</a:t>
            </a:r>
            <a:r>
              <a:rPr lang="cs-CZ" dirty="0"/>
              <a:t>, .mk3d (stereoskopické video), .</a:t>
            </a:r>
            <a:r>
              <a:rPr lang="cs-CZ" dirty="0" err="1"/>
              <a:t>mka</a:t>
            </a:r>
            <a:r>
              <a:rPr lang="cs-CZ" dirty="0"/>
              <a:t>, .</a:t>
            </a:r>
            <a:r>
              <a:rPr lang="cs-CZ" dirty="0" err="1"/>
              <a:t>mks</a:t>
            </a:r>
            <a:r>
              <a:rPr lang="cs-CZ" dirty="0"/>
              <a:t> (pro titulky)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/>
              <a:t>otevřený formát, velmi flexibilní (umožňuje téměř jakýkoliv a/v </a:t>
            </a:r>
            <a:r>
              <a:rPr lang="cs-CZ" dirty="0" err="1"/>
              <a:t>kodek</a:t>
            </a:r>
            <a:r>
              <a:rPr lang="cs-CZ" dirty="0"/>
              <a:t>)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/>
              <a:t>data jsou zde v tzv. segmentu, který se skládá z jednotlivých částí</a:t>
            </a:r>
          </a:p>
          <a:p>
            <a:pPr marL="741363" lvl="1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/>
              <a:t>např. </a:t>
            </a:r>
            <a:r>
              <a:rPr lang="cs-CZ" i="1" dirty="0"/>
              <a:t>Track, </a:t>
            </a:r>
            <a:r>
              <a:rPr lang="cs-CZ" i="1" dirty="0" err="1"/>
              <a:t>Clusters</a:t>
            </a:r>
            <a:r>
              <a:rPr lang="cs-CZ" i="1" dirty="0"/>
              <a:t>, </a:t>
            </a:r>
            <a:r>
              <a:rPr lang="cs-CZ" i="1" dirty="0" err="1"/>
              <a:t>Chapters</a:t>
            </a:r>
            <a:r>
              <a:rPr lang="cs-CZ" i="1" dirty="0"/>
              <a:t>, </a:t>
            </a:r>
            <a:r>
              <a:rPr lang="cs-CZ" i="1" dirty="0" err="1"/>
              <a:t>Tagging</a:t>
            </a:r>
            <a:r>
              <a:rPr lang="cs-CZ" i="1" dirty="0"/>
              <a:t>, </a:t>
            </a:r>
            <a:r>
              <a:rPr lang="cs-CZ" i="1" dirty="0" err="1"/>
              <a:t>Attachment</a:t>
            </a:r>
            <a:r>
              <a:rPr lang="cs-CZ" dirty="0"/>
              <a:t>, aj. 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/>
              <a:t>umožňuje </a:t>
            </a:r>
            <a:r>
              <a:rPr lang="en-US" dirty="0"/>
              <a:t>‘</a:t>
            </a:r>
            <a:r>
              <a:rPr lang="cs-CZ" dirty="0" err="1"/>
              <a:t>taggování</a:t>
            </a:r>
            <a:r>
              <a:rPr lang="en-US" dirty="0"/>
              <a:t>’ </a:t>
            </a:r>
            <a:r>
              <a:rPr lang="en-US" dirty="0" err="1"/>
              <a:t>titulu</a:t>
            </a:r>
            <a:r>
              <a:rPr lang="en-US" dirty="0"/>
              <a:t> </a:t>
            </a:r>
            <a:r>
              <a:rPr lang="en-US" dirty="0" err="1"/>
              <a:t>nebo</a:t>
            </a:r>
            <a:r>
              <a:rPr lang="en-US" dirty="0"/>
              <a:t> stop</a:t>
            </a:r>
            <a:r>
              <a:rPr lang="cs-CZ" dirty="0"/>
              <a:t> podobně jako </a:t>
            </a:r>
            <a:r>
              <a:rPr lang="cs-CZ" dirty="0" smtClean="0"/>
              <a:t>MP3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/>
              <a:t>j</a:t>
            </a:r>
            <a:r>
              <a:rPr lang="cs-CZ" dirty="0" smtClean="0"/>
              <a:t>ednotlivé </a:t>
            </a:r>
            <a:r>
              <a:rPr lang="cs-CZ" dirty="0" err="1" smtClean="0"/>
              <a:t>streamy</a:t>
            </a:r>
            <a:r>
              <a:rPr lang="cs-CZ" dirty="0" smtClean="0"/>
              <a:t> jsou od sebe oddělené</a:t>
            </a:r>
            <a:endParaRPr lang="cs-CZ" b="1" dirty="0" smtClean="0"/>
          </a:p>
          <a:p>
            <a:pPr marL="341313" indent="-341313">
              <a:buClr>
                <a:srgbClr val="000066"/>
              </a:buCl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cs-CZ" b="1" dirty="0"/>
          </a:p>
          <a:p>
            <a:pPr marL="341313" indent="-341313">
              <a:buClr>
                <a:srgbClr val="000066"/>
              </a:buCl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b="1" dirty="0" smtClean="0"/>
              <a:t>MP4 </a:t>
            </a:r>
            <a:r>
              <a:rPr lang="cs-CZ" b="1" dirty="0"/>
              <a:t>(MPEG-4 Part 14) </a:t>
            </a:r>
            <a:r>
              <a:rPr lang="cs-CZ" dirty="0"/>
              <a:t>- MPEG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b="1" dirty="0"/>
              <a:t>.mp4</a:t>
            </a:r>
            <a:r>
              <a:rPr lang="pt-BR" dirty="0"/>
              <a:t>, .m4a, .m4p, .m4b, .m4r</a:t>
            </a:r>
            <a:r>
              <a:rPr lang="cs-CZ" dirty="0"/>
              <a:t>, m4v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/>
              <a:t>podpora </a:t>
            </a:r>
            <a:r>
              <a:rPr lang="en-US" dirty="0"/>
              <a:t>H.264</a:t>
            </a:r>
            <a:r>
              <a:rPr lang="cs-CZ" dirty="0"/>
              <a:t>, AAC, MP3, (</a:t>
            </a:r>
            <a:r>
              <a:rPr lang="en-US" dirty="0"/>
              <a:t>MPEG-</a:t>
            </a:r>
            <a:r>
              <a:rPr lang="cs-CZ" dirty="0"/>
              <a:t>2, MPEG-1)</a:t>
            </a:r>
          </a:p>
          <a:p>
            <a:pPr marL="741363" lvl="1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/>
              <a:t>odvíjí se v podstatě od formátu jednotlivých </a:t>
            </a:r>
            <a:r>
              <a:rPr lang="cs-CZ" dirty="0" smtClean="0"/>
              <a:t>částí</a:t>
            </a:r>
            <a:br>
              <a:rPr lang="cs-CZ" dirty="0" smtClean="0"/>
            </a:br>
            <a:r>
              <a:rPr lang="cs-CZ" dirty="0" smtClean="0"/>
              <a:t>standardu </a:t>
            </a:r>
            <a:r>
              <a:rPr lang="cs-CZ" dirty="0"/>
              <a:t>MPEG-4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dirty="0"/>
              <a:t>audio, video, titulky, statické obrázky</a:t>
            </a:r>
          </a:p>
          <a:p>
            <a:pPr marL="341313" indent="-341313">
              <a:buClr>
                <a:srgbClr val="000066"/>
              </a:buCl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b="1" dirty="0" smtClean="0"/>
          </a:p>
          <a:p>
            <a:pPr marL="341313" indent="-341313">
              <a:buClr>
                <a:srgbClr val="000066"/>
              </a:buCl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cs-CZ" b="1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501008"/>
            <a:ext cx="2937123" cy="2925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Přímá spojnice se šipkou 4"/>
          <p:cNvCxnSpPr/>
          <p:nvPr/>
        </p:nvCxnSpPr>
        <p:spPr bwMode="auto">
          <a:xfrm>
            <a:off x="5436096" y="3573016"/>
            <a:ext cx="144016" cy="288032"/>
          </a:xfrm>
          <a:prstGeom prst="straightConnector1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" name="Přímá spojnice se šipkou 6"/>
          <p:cNvCxnSpPr/>
          <p:nvPr/>
        </p:nvCxnSpPr>
        <p:spPr bwMode="auto">
          <a:xfrm>
            <a:off x="5436096" y="3573016"/>
            <a:ext cx="648072" cy="57606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389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Multimediální kontejnery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214282" y="1167494"/>
            <a:ext cx="8786873" cy="6149938"/>
          </a:xfrm>
        </p:spPr>
        <p:txBody>
          <a:bodyPr/>
          <a:lstStyle/>
          <a:p>
            <a:pPr marL="341313" indent="-341313">
              <a:buClr>
                <a:srgbClr val="000066"/>
              </a:buCl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cs-CZ" b="1" dirty="0" smtClean="0"/>
          </a:p>
          <a:p>
            <a:pPr marL="341313" indent="-341313">
              <a:buClr>
                <a:srgbClr val="000066"/>
              </a:buCl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cs-CZ" b="1" dirty="0" smtClean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 bwMode="auto">
          <a:xfrm>
            <a:off x="366682" y="1319894"/>
            <a:ext cx="8786873" cy="614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361B00"/>
              </a:buClr>
              <a:buFont typeface="Wingdings" pitchFamily="2" charset="2"/>
              <a:buChar char="Ø"/>
              <a:defRPr sz="2000">
                <a:solidFill>
                  <a:srgbClr val="361B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663300"/>
              </a:buClr>
              <a:buFont typeface="Wingdings" pitchFamily="2" charset="2"/>
              <a:buChar char="Ø"/>
              <a:defRPr sz="1800">
                <a:solidFill>
                  <a:srgbClr val="361B00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D400D"/>
              </a:buClr>
              <a:buFont typeface="Wingdings" pitchFamily="2" charset="2"/>
              <a:buChar char="Ø"/>
              <a:defRPr sz="1800">
                <a:solidFill>
                  <a:srgbClr val="361B00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45200"/>
              </a:buClr>
              <a:buFont typeface="Wingdings" pitchFamily="2" charset="2"/>
              <a:buChar char="Ø"/>
              <a:defRPr sz="1600" i="1">
                <a:solidFill>
                  <a:srgbClr val="361B00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45200"/>
              </a:buClr>
              <a:buFont typeface="Wingdings" pitchFamily="2" charset="2"/>
              <a:buChar char="Ø"/>
              <a:defRPr sz="2000">
                <a:solidFill>
                  <a:srgbClr val="361B00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45200"/>
              </a:buClr>
              <a:buFont typeface="Wingdings" pitchFamily="2" charset="2"/>
              <a:buChar char="Ø"/>
              <a:defRPr sz="2000">
                <a:solidFill>
                  <a:srgbClr val="361B00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45200"/>
              </a:buClr>
              <a:buFont typeface="Wingdings" pitchFamily="2" charset="2"/>
              <a:buChar char="Ø"/>
              <a:defRPr sz="2000">
                <a:solidFill>
                  <a:srgbClr val="361B00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45200"/>
              </a:buClr>
              <a:buFont typeface="Wingdings" pitchFamily="2" charset="2"/>
              <a:buChar char="Ø"/>
              <a:defRPr sz="2000">
                <a:solidFill>
                  <a:srgbClr val="361B00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45200"/>
              </a:buClr>
              <a:buFont typeface="Wingdings" pitchFamily="2" charset="2"/>
              <a:buChar char="Ø"/>
              <a:defRPr sz="2000">
                <a:solidFill>
                  <a:srgbClr val="361B00"/>
                </a:solidFill>
                <a:latin typeface="+mn-lt"/>
              </a:defRPr>
            </a:lvl9pPr>
          </a:lstStyle>
          <a:p>
            <a:pPr marL="341313" indent="-341313">
              <a:buClr>
                <a:srgbClr val="000066"/>
              </a:buClr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b="1" kern="0" dirty="0" err="1" smtClean="0"/>
              <a:t>WebM</a:t>
            </a:r>
            <a:endParaRPr lang="cs-CZ" b="1" kern="0" dirty="0" smtClean="0"/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kern="0" dirty="0" smtClean="0"/>
              <a:t>.</a:t>
            </a:r>
            <a:r>
              <a:rPr lang="cs-CZ" kern="0" dirty="0" err="1" smtClean="0"/>
              <a:t>webm</a:t>
            </a:r>
            <a:r>
              <a:rPr lang="cs-CZ" kern="0" dirty="0" smtClean="0"/>
              <a:t> (audio/</a:t>
            </a:r>
            <a:r>
              <a:rPr lang="cs-CZ" kern="0" dirty="0" err="1" smtClean="0"/>
              <a:t>webm</a:t>
            </a:r>
            <a:r>
              <a:rPr lang="cs-CZ" kern="0" dirty="0" smtClean="0"/>
              <a:t>, video/</a:t>
            </a:r>
            <a:r>
              <a:rPr lang="cs-CZ" kern="0" dirty="0" err="1" smtClean="0"/>
              <a:t>webm</a:t>
            </a:r>
            <a:r>
              <a:rPr lang="cs-CZ" kern="0" dirty="0" smtClean="0"/>
              <a:t>)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kern="0" dirty="0" smtClean="0"/>
              <a:t>kontejner založen na MKV, později převzato a vyvíjeno společností Google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kern="0" dirty="0" smtClean="0"/>
              <a:t>otevřený formát pro VP8/</a:t>
            </a:r>
            <a:r>
              <a:rPr lang="cs-CZ" kern="0" dirty="0" err="1" smtClean="0"/>
              <a:t>Vorbis</a:t>
            </a:r>
            <a:r>
              <a:rPr lang="cs-CZ" kern="0" dirty="0" smtClean="0"/>
              <a:t> a VP9/Opus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kern="0" dirty="0" smtClean="0"/>
              <a:t>využití zejména pro HTML5 a webové prostředí</a:t>
            </a:r>
          </a:p>
          <a:p>
            <a:pPr marL="341313" indent="-341313">
              <a:buClr>
                <a:srgbClr val="000066"/>
              </a:buClr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b="1" kern="0" dirty="0" smtClean="0"/>
              <a:t>MP4 (MPEG-4 Part 14) </a:t>
            </a:r>
            <a:r>
              <a:rPr lang="cs-CZ" kern="0" dirty="0" smtClean="0"/>
              <a:t>- MPEG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b="1" kern="0" dirty="0" smtClean="0"/>
              <a:t>.mp4</a:t>
            </a:r>
            <a:r>
              <a:rPr lang="pt-BR" kern="0" dirty="0" smtClean="0"/>
              <a:t>, .m4a, .m4p, .m4b, .m4r</a:t>
            </a:r>
            <a:r>
              <a:rPr lang="cs-CZ" kern="0" dirty="0" smtClean="0"/>
              <a:t>, m4v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kern="0" dirty="0" smtClean="0"/>
              <a:t>podpora </a:t>
            </a:r>
            <a:r>
              <a:rPr lang="en-US" kern="0" dirty="0" smtClean="0"/>
              <a:t>H.264</a:t>
            </a:r>
            <a:r>
              <a:rPr lang="cs-CZ" kern="0" dirty="0" smtClean="0"/>
              <a:t>, AAC, MP3, (</a:t>
            </a:r>
            <a:r>
              <a:rPr lang="en-US" kern="0" dirty="0" smtClean="0"/>
              <a:t>MPEG-</a:t>
            </a:r>
            <a:r>
              <a:rPr lang="cs-CZ" kern="0" dirty="0" smtClean="0"/>
              <a:t>2, MPEG-1)</a:t>
            </a:r>
          </a:p>
          <a:p>
            <a:pPr marL="741363" lvl="1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kern="0" dirty="0" smtClean="0"/>
              <a:t>odvíjí se v podstatě od formátu jednotlivých částí standardu MPEG-4</a:t>
            </a:r>
          </a:p>
          <a:p>
            <a:pPr marL="341313" indent="-341313"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kern="0" dirty="0" smtClean="0"/>
              <a:t>audio, video, titulky, statické obrázky</a:t>
            </a:r>
          </a:p>
          <a:p>
            <a:pPr marL="341313" indent="-341313">
              <a:buClr>
                <a:srgbClr val="000066"/>
              </a:buClr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b="1" kern="0" dirty="0" err="1" smtClean="0"/>
              <a:t>Ogg</a:t>
            </a:r>
            <a:endParaRPr lang="cs-CZ" b="1" kern="0" dirty="0" smtClean="0"/>
          </a:p>
          <a:p>
            <a:pPr>
              <a:buClr>
                <a:srgbClr val="000066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kern="0" dirty="0" smtClean="0"/>
              <a:t>audio i video kontejner, nejčastěji pro </a:t>
            </a:r>
            <a:r>
              <a:rPr lang="cs-CZ" kern="0" dirty="0" err="1" smtClean="0"/>
              <a:t>kodeky</a:t>
            </a:r>
            <a:r>
              <a:rPr lang="cs-CZ" kern="0" dirty="0" smtClean="0"/>
              <a:t> </a:t>
            </a:r>
            <a:r>
              <a:rPr lang="cs-CZ" kern="0" dirty="0" err="1" smtClean="0"/>
              <a:t>Theora</a:t>
            </a:r>
            <a:r>
              <a:rPr lang="cs-CZ" kern="0" dirty="0" smtClean="0"/>
              <a:t>, </a:t>
            </a:r>
            <a:r>
              <a:rPr lang="cs-CZ" kern="0" dirty="0" err="1" smtClean="0"/>
              <a:t>Dirac</a:t>
            </a:r>
            <a:r>
              <a:rPr lang="cs-CZ" kern="0" dirty="0" smtClean="0"/>
              <a:t>, </a:t>
            </a:r>
            <a:r>
              <a:rPr lang="cs-CZ" kern="0" dirty="0" err="1" smtClean="0"/>
              <a:t>Vorbis</a:t>
            </a:r>
            <a:r>
              <a:rPr lang="cs-CZ" kern="0" dirty="0" smtClean="0"/>
              <a:t>, </a:t>
            </a:r>
            <a:r>
              <a:rPr lang="cs-CZ" kern="0" dirty="0" err="1" smtClean="0"/>
              <a:t>Flac</a:t>
            </a:r>
            <a:endParaRPr lang="cs-CZ" kern="0" dirty="0" smtClean="0"/>
          </a:p>
          <a:p>
            <a:pPr marL="341313" indent="-341313">
              <a:buClr>
                <a:srgbClr val="000066"/>
              </a:buClr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b="1" kern="0" dirty="0" smtClean="0"/>
          </a:p>
          <a:p>
            <a:pPr marL="341313" indent="-341313">
              <a:buClr>
                <a:srgbClr val="000066"/>
              </a:buClr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cs-CZ" b="1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Vlastnosti určující kvalitu </a:t>
            </a:r>
            <a:r>
              <a:rPr lang="cs-CZ" dirty="0" err="1" smtClean="0"/>
              <a:t>kodeku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3" y="1214422"/>
            <a:ext cx="8715436" cy="5357850"/>
          </a:xfrm>
        </p:spPr>
        <p:txBody>
          <a:bodyPr/>
          <a:lstStyle/>
          <a:p>
            <a:pPr>
              <a:buNone/>
            </a:pPr>
            <a:r>
              <a:rPr lang="cs-CZ" b="1" dirty="0" smtClean="0">
                <a:solidFill>
                  <a:srgbClr val="6E0000"/>
                </a:solidFill>
              </a:rPr>
              <a:t>Datový tok – Bit </a:t>
            </a:r>
            <a:r>
              <a:rPr lang="cs-CZ" b="1" dirty="0" err="1" smtClean="0">
                <a:solidFill>
                  <a:srgbClr val="6E0000"/>
                </a:solidFill>
              </a:rPr>
              <a:t>Rate</a:t>
            </a:r>
            <a:r>
              <a:rPr lang="cs-CZ" b="1" dirty="0" smtClean="0">
                <a:solidFill>
                  <a:srgbClr val="6E0000"/>
                </a:solidFill>
              </a:rPr>
              <a:t> (CBR </a:t>
            </a:r>
            <a:r>
              <a:rPr lang="cs-CZ" b="1" dirty="0" err="1" smtClean="0">
                <a:solidFill>
                  <a:srgbClr val="6E0000"/>
                </a:solidFill>
              </a:rPr>
              <a:t>vs</a:t>
            </a:r>
            <a:r>
              <a:rPr lang="cs-CZ" b="1" dirty="0" smtClean="0">
                <a:solidFill>
                  <a:srgbClr val="6E0000"/>
                </a:solidFill>
              </a:rPr>
              <a:t> VBR) 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možnost nastavit typ a velikost datového toku</a:t>
            </a:r>
          </a:p>
          <a:p>
            <a:r>
              <a:rPr lang="cs-CZ" b="1" dirty="0" smtClean="0">
                <a:solidFill>
                  <a:schemeClr val="tx1"/>
                </a:solidFill>
              </a:rPr>
              <a:t>CBR</a:t>
            </a:r>
            <a:r>
              <a:rPr lang="cs-CZ" dirty="0" smtClean="0">
                <a:solidFill>
                  <a:schemeClr val="tx1"/>
                </a:solidFill>
              </a:rPr>
              <a:t> – konstantní datový tok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je zvolen fixní datový tok pro celý soubor dat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omezený datový tok pro složité scény (degradace kvality), </a:t>
            </a:r>
            <a:r>
              <a:rPr lang="en-US" dirty="0" smtClean="0">
                <a:solidFill>
                  <a:schemeClr val="tx1"/>
                </a:solidFill>
              </a:rPr>
              <a:t>“</a:t>
            </a:r>
            <a:r>
              <a:rPr lang="cs-CZ" dirty="0" smtClean="0">
                <a:solidFill>
                  <a:schemeClr val="tx1"/>
                </a:solidFill>
              </a:rPr>
              <a:t>plýtvání</a:t>
            </a:r>
            <a:r>
              <a:rPr lang="en-US" dirty="0" smtClean="0">
                <a:solidFill>
                  <a:schemeClr val="tx1"/>
                </a:solidFill>
              </a:rPr>
              <a:t>” </a:t>
            </a:r>
            <a:r>
              <a:rPr lang="cs-CZ" dirty="0" smtClean="0">
                <a:solidFill>
                  <a:schemeClr val="tx1"/>
                </a:solidFill>
              </a:rPr>
              <a:t>bity na jednoduché scény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vhodné pro </a:t>
            </a:r>
            <a:r>
              <a:rPr lang="cs-CZ" dirty="0" err="1" smtClean="0">
                <a:solidFill>
                  <a:schemeClr val="tx1"/>
                </a:solidFill>
              </a:rPr>
              <a:t>streamování</a:t>
            </a:r>
            <a:r>
              <a:rPr lang="cs-CZ" dirty="0" smtClean="0">
                <a:solidFill>
                  <a:schemeClr val="tx1"/>
                </a:solidFill>
              </a:rPr>
              <a:t> či </a:t>
            </a:r>
            <a:r>
              <a:rPr lang="cs-CZ" dirty="0" err="1" smtClean="0">
                <a:solidFill>
                  <a:schemeClr val="tx1"/>
                </a:solidFill>
              </a:rPr>
              <a:t>broadcasting</a:t>
            </a:r>
            <a:endParaRPr lang="cs-CZ" dirty="0" smtClean="0">
              <a:solidFill>
                <a:schemeClr val="tx1"/>
              </a:solidFill>
            </a:endParaRP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nevhodné pro uchovávání vzhledem k velikosti dat</a:t>
            </a:r>
          </a:p>
          <a:p>
            <a:r>
              <a:rPr lang="cs-CZ" b="1" dirty="0" smtClean="0">
                <a:solidFill>
                  <a:schemeClr val="tx1"/>
                </a:solidFill>
              </a:rPr>
              <a:t>VBR</a:t>
            </a:r>
            <a:r>
              <a:rPr lang="cs-CZ" dirty="0" smtClean="0">
                <a:solidFill>
                  <a:schemeClr val="tx1"/>
                </a:solidFill>
              </a:rPr>
              <a:t> – proměnlivý datový tok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umožňuje kódování různých sekvencí obrazových či zvukových dat v různě vysokém datovém toku dle složitosti dané (obrazové/zvukové) sekvence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nabízí vyšší kvalita komprese vůči celkové velikosti souboru než CBR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může být problematické pro </a:t>
            </a:r>
            <a:r>
              <a:rPr lang="cs-CZ" dirty="0" err="1" smtClean="0">
                <a:solidFill>
                  <a:schemeClr val="tx1"/>
                </a:solidFill>
              </a:rPr>
              <a:t>streamování</a:t>
            </a:r>
            <a:r>
              <a:rPr lang="cs-CZ" dirty="0" smtClean="0">
                <a:solidFill>
                  <a:schemeClr val="tx1"/>
                </a:solidFill>
              </a:rPr>
              <a:t> s omezeným datovým tokem (ve výsledku je znám pouze průměrný datový tok, ale ve špičkách může být datový tok vyšší) – řešením je nastavení maximální a minimální hodnoty BR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časově náročnější než CBR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Vlastnosti určující kvalitu </a:t>
            </a:r>
            <a:r>
              <a:rPr lang="cs-CZ" dirty="0" err="1" smtClean="0"/>
              <a:t>kodeku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3" y="1214422"/>
            <a:ext cx="8715436" cy="5357850"/>
          </a:xfrm>
        </p:spPr>
        <p:txBody>
          <a:bodyPr/>
          <a:lstStyle/>
          <a:p>
            <a:pPr>
              <a:buNone/>
            </a:pPr>
            <a:r>
              <a:rPr lang="cs-CZ" b="1" dirty="0" smtClean="0">
                <a:solidFill>
                  <a:srgbClr val="6E0000"/>
                </a:solidFill>
              </a:rPr>
              <a:t>Jedno průchodové kódování </a:t>
            </a:r>
            <a:r>
              <a:rPr lang="cs-CZ" i="1" dirty="0" smtClean="0">
                <a:solidFill>
                  <a:srgbClr val="6E0000"/>
                </a:solidFill>
              </a:rPr>
              <a:t>(Single-</a:t>
            </a:r>
            <a:r>
              <a:rPr lang="cs-CZ" i="1" dirty="0" err="1" smtClean="0">
                <a:solidFill>
                  <a:srgbClr val="6E0000"/>
                </a:solidFill>
              </a:rPr>
              <a:t>pass</a:t>
            </a:r>
            <a:r>
              <a:rPr lang="cs-CZ" i="1" dirty="0" smtClean="0">
                <a:solidFill>
                  <a:srgbClr val="6E0000"/>
                </a:solidFill>
              </a:rPr>
              <a:t> </a:t>
            </a:r>
            <a:r>
              <a:rPr lang="cs-CZ" i="1" dirty="0" err="1" smtClean="0">
                <a:solidFill>
                  <a:srgbClr val="6E0000"/>
                </a:solidFill>
              </a:rPr>
              <a:t>encoding</a:t>
            </a:r>
            <a:r>
              <a:rPr lang="cs-CZ" i="1" dirty="0" smtClean="0">
                <a:solidFill>
                  <a:srgbClr val="6E0000"/>
                </a:solidFill>
              </a:rPr>
              <a:t>)</a:t>
            </a:r>
            <a:endParaRPr lang="cs-CZ" b="1" dirty="0" smtClean="0">
              <a:solidFill>
                <a:srgbClr val="6E0000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data jsou kódována rovnou, tzv. za pochodu (bez předešlé analýzy celého souboru dat)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využívá se pro CBR i VBR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pro kódování v reálném čase, </a:t>
            </a:r>
            <a:r>
              <a:rPr lang="cs-CZ" dirty="0" err="1" smtClean="0">
                <a:solidFill>
                  <a:schemeClr val="tx1"/>
                </a:solidFill>
              </a:rPr>
              <a:t>stream</a:t>
            </a:r>
            <a:r>
              <a:rPr lang="cs-CZ" dirty="0" smtClean="0">
                <a:solidFill>
                  <a:schemeClr val="tx1"/>
                </a:solidFill>
              </a:rPr>
              <a:t>, živé vysílání</a:t>
            </a:r>
          </a:p>
          <a:p>
            <a:pPr>
              <a:buNone/>
            </a:pPr>
            <a:endParaRPr lang="cs-CZ" b="1" dirty="0" smtClean="0">
              <a:solidFill>
                <a:srgbClr val="6E0000"/>
              </a:solidFill>
            </a:endParaRPr>
          </a:p>
          <a:p>
            <a:pPr>
              <a:buNone/>
            </a:pPr>
            <a:r>
              <a:rPr lang="cs-CZ" b="1" dirty="0" smtClean="0">
                <a:solidFill>
                  <a:srgbClr val="6E0000"/>
                </a:solidFill>
              </a:rPr>
              <a:t>Více průchodové kódování </a:t>
            </a:r>
            <a:r>
              <a:rPr lang="cs-CZ" i="1" dirty="0" smtClean="0">
                <a:solidFill>
                  <a:srgbClr val="6E0000"/>
                </a:solidFill>
              </a:rPr>
              <a:t>(</a:t>
            </a:r>
            <a:r>
              <a:rPr lang="cs-CZ" i="1" dirty="0" err="1" smtClean="0">
                <a:solidFill>
                  <a:srgbClr val="6E0000"/>
                </a:solidFill>
              </a:rPr>
              <a:t>Multi</a:t>
            </a:r>
            <a:r>
              <a:rPr lang="cs-CZ" i="1" dirty="0" smtClean="0">
                <a:solidFill>
                  <a:srgbClr val="6E0000"/>
                </a:solidFill>
              </a:rPr>
              <a:t>-</a:t>
            </a:r>
            <a:r>
              <a:rPr lang="cs-CZ" i="1" dirty="0" err="1" smtClean="0">
                <a:solidFill>
                  <a:srgbClr val="6E0000"/>
                </a:solidFill>
              </a:rPr>
              <a:t>pass</a:t>
            </a:r>
            <a:r>
              <a:rPr lang="cs-CZ" i="1" dirty="0" smtClean="0">
                <a:solidFill>
                  <a:srgbClr val="6E0000"/>
                </a:solidFill>
              </a:rPr>
              <a:t> </a:t>
            </a:r>
            <a:r>
              <a:rPr lang="cs-CZ" i="1" dirty="0" err="1" smtClean="0">
                <a:solidFill>
                  <a:srgbClr val="6E0000"/>
                </a:solidFill>
              </a:rPr>
              <a:t>encoding</a:t>
            </a:r>
            <a:r>
              <a:rPr lang="cs-CZ" i="1" dirty="0" smtClean="0">
                <a:solidFill>
                  <a:srgbClr val="6E0000"/>
                </a:solidFill>
              </a:rPr>
              <a:t>)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metoda VBR kódování, většinou </a:t>
            </a:r>
            <a:r>
              <a:rPr lang="cs-CZ" i="1" dirty="0" smtClean="0">
                <a:solidFill>
                  <a:schemeClr val="tx1"/>
                </a:solidFill>
              </a:rPr>
              <a:t>2-</a:t>
            </a:r>
            <a:r>
              <a:rPr lang="cs-CZ" i="1" dirty="0" err="1" smtClean="0">
                <a:solidFill>
                  <a:schemeClr val="tx1"/>
                </a:solidFill>
              </a:rPr>
              <a:t>pass</a:t>
            </a:r>
            <a:endParaRPr lang="cs-CZ" i="1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nejdříve se zanalyzuje celý soubor vstupních dat a zaznamenají se údaje potřebné pro následné kódování (první průchod)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vstupní data se následně kódují s vhodně zvoleným datovým tokem na základě předešlé analýzy (druhý průchod)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není možné použít pro vysílání v reálném čase (data se rovnou posílají a nelze je předběžně analyzovat)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Vlastnosti určující kvalitu </a:t>
            </a:r>
            <a:r>
              <a:rPr lang="cs-CZ" dirty="0" err="1" smtClean="0"/>
              <a:t>kodeku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3" y="1214422"/>
            <a:ext cx="8715436" cy="5357850"/>
          </a:xfrm>
        </p:spPr>
        <p:txBody>
          <a:bodyPr/>
          <a:lstStyle/>
          <a:p>
            <a:pPr>
              <a:buNone/>
            </a:pPr>
            <a:r>
              <a:rPr lang="cs-CZ" b="1" dirty="0" smtClean="0">
                <a:solidFill>
                  <a:srgbClr val="6E0000"/>
                </a:solidFill>
              </a:rPr>
              <a:t>Filtry </a:t>
            </a:r>
            <a:r>
              <a:rPr lang="cs-CZ" dirty="0" smtClean="0">
                <a:solidFill>
                  <a:srgbClr val="6E0000"/>
                </a:solidFill>
              </a:rPr>
              <a:t>(</a:t>
            </a:r>
            <a:r>
              <a:rPr lang="cs-CZ" dirty="0" err="1" smtClean="0">
                <a:solidFill>
                  <a:srgbClr val="6E0000"/>
                </a:solidFill>
              </a:rPr>
              <a:t>directshow</a:t>
            </a:r>
            <a:r>
              <a:rPr lang="cs-CZ" dirty="0" smtClean="0">
                <a:solidFill>
                  <a:srgbClr val="6E0000"/>
                </a:solidFill>
              </a:rPr>
              <a:t>, </a:t>
            </a:r>
            <a:r>
              <a:rPr lang="cs-CZ" dirty="0" err="1" smtClean="0">
                <a:solidFill>
                  <a:srgbClr val="6E0000"/>
                </a:solidFill>
              </a:rPr>
              <a:t>ffdshow</a:t>
            </a:r>
            <a:r>
              <a:rPr lang="cs-CZ" dirty="0" smtClean="0">
                <a:solidFill>
                  <a:srgbClr val="6E0000"/>
                </a:solidFill>
              </a:rPr>
              <a:t>)</a:t>
            </a:r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používají se před nebo po kompresi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využívané téměř všude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odstranění šumu, chvění se obrazu, zrnitosti, aj.</a:t>
            </a:r>
          </a:p>
          <a:p>
            <a:pPr>
              <a:buNone/>
            </a:pPr>
            <a:r>
              <a:rPr lang="cs-CZ" b="1" dirty="0" smtClean="0">
                <a:solidFill>
                  <a:srgbClr val="6E0000"/>
                </a:solidFill>
              </a:rPr>
              <a:t>Kvalita odhadu pohybu v obraze (</a:t>
            </a:r>
            <a:r>
              <a:rPr lang="cs-CZ" b="1" dirty="0" err="1" smtClean="0">
                <a:solidFill>
                  <a:srgbClr val="6E0000"/>
                </a:solidFill>
              </a:rPr>
              <a:t>motion</a:t>
            </a:r>
            <a:r>
              <a:rPr lang="cs-CZ" b="1" dirty="0" smtClean="0">
                <a:solidFill>
                  <a:srgbClr val="6E0000"/>
                </a:solidFill>
              </a:rPr>
              <a:t> </a:t>
            </a:r>
            <a:r>
              <a:rPr lang="cs-CZ" b="1" dirty="0" err="1" smtClean="0">
                <a:solidFill>
                  <a:srgbClr val="6E0000"/>
                </a:solidFill>
              </a:rPr>
              <a:t>estimation</a:t>
            </a:r>
            <a:r>
              <a:rPr lang="cs-CZ" b="1" dirty="0" smtClean="0">
                <a:solidFill>
                  <a:srgbClr val="6E0000"/>
                </a:solidFill>
              </a:rPr>
              <a:t>)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algoritmus pro porovnávání změn a pohybových návazností v obrazových blocích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používají se různé metody</a:t>
            </a:r>
          </a:p>
          <a:p>
            <a:pPr>
              <a:buNone/>
            </a:pPr>
            <a:endParaRPr lang="cs-CZ" b="1" dirty="0" smtClean="0">
              <a:solidFill>
                <a:srgbClr val="6E0000"/>
              </a:solidFill>
            </a:endParaRPr>
          </a:p>
          <a:p>
            <a:pPr>
              <a:buNone/>
            </a:pPr>
            <a:r>
              <a:rPr lang="cs-CZ" b="1" dirty="0" smtClean="0">
                <a:solidFill>
                  <a:srgbClr val="6E0000"/>
                </a:solidFill>
              </a:rPr>
              <a:t>Rychlost komprese</a:t>
            </a:r>
          </a:p>
          <a:p>
            <a:pPr>
              <a:buNone/>
            </a:pPr>
            <a:endParaRPr lang="cs-CZ" b="1" dirty="0" smtClean="0">
              <a:solidFill>
                <a:srgbClr val="6E0000"/>
              </a:solidFill>
            </a:endParaRPr>
          </a:p>
          <a:p>
            <a:pPr>
              <a:buNone/>
            </a:pPr>
            <a:r>
              <a:rPr lang="cs-CZ" b="1" dirty="0" smtClean="0">
                <a:solidFill>
                  <a:srgbClr val="6E0000"/>
                </a:solidFill>
              </a:rPr>
              <a:t>Kompresní poměr</a:t>
            </a:r>
          </a:p>
          <a:p>
            <a:pPr>
              <a:buNone/>
            </a:pPr>
            <a:endParaRPr lang="cs-CZ" b="1" dirty="0" smtClean="0">
              <a:solidFill>
                <a:srgbClr val="6E0000"/>
              </a:solidFill>
            </a:endParaRPr>
          </a:p>
          <a:p>
            <a:pPr>
              <a:buNone/>
            </a:pPr>
            <a:r>
              <a:rPr lang="cs-CZ" b="1" dirty="0" smtClean="0">
                <a:solidFill>
                  <a:srgbClr val="6E0000"/>
                </a:solidFill>
              </a:rPr>
              <a:t>Licence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Video </a:t>
            </a:r>
            <a:r>
              <a:rPr lang="cs-CZ" dirty="0" err="1" smtClean="0"/>
              <a:t>kodeky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3" y="1214422"/>
            <a:ext cx="8715436" cy="5357850"/>
          </a:xfrm>
        </p:spPr>
        <p:txBody>
          <a:bodyPr/>
          <a:lstStyle/>
          <a:p>
            <a:pPr>
              <a:buNone/>
            </a:pPr>
            <a:r>
              <a:rPr lang="cs-CZ" b="1" dirty="0" smtClean="0">
                <a:solidFill>
                  <a:srgbClr val="6E0000"/>
                </a:solidFill>
              </a:rPr>
              <a:t>VP8 </a:t>
            </a:r>
            <a:endParaRPr lang="cs-CZ" dirty="0" smtClean="0">
              <a:solidFill>
                <a:srgbClr val="6E0000"/>
              </a:solidFill>
            </a:endParaRPr>
          </a:p>
          <a:p>
            <a:r>
              <a:rPr lang="cs-CZ" dirty="0" err="1"/>
              <a:t>Kodek</a:t>
            </a:r>
            <a:r>
              <a:rPr lang="cs-CZ" dirty="0"/>
              <a:t> od společnosti </a:t>
            </a:r>
            <a:r>
              <a:rPr lang="cs-CZ" dirty="0" smtClean="0"/>
              <a:t>Google, alternativa k H.264</a:t>
            </a:r>
          </a:p>
          <a:p>
            <a:r>
              <a:rPr lang="cs-CZ" dirty="0" smtClean="0"/>
              <a:t>Využívá </a:t>
            </a:r>
            <a:r>
              <a:rPr lang="cs-CZ" i="1" dirty="0" smtClean="0"/>
              <a:t>prostorovou</a:t>
            </a:r>
            <a:r>
              <a:rPr lang="cs-CZ" dirty="0" smtClean="0"/>
              <a:t> a </a:t>
            </a:r>
            <a:r>
              <a:rPr lang="cs-CZ" i="1" dirty="0" smtClean="0"/>
              <a:t>časovou</a:t>
            </a:r>
            <a:r>
              <a:rPr lang="cs-CZ" dirty="0" smtClean="0"/>
              <a:t> kompresi</a:t>
            </a:r>
            <a:endParaRPr lang="cs-CZ" dirty="0"/>
          </a:p>
          <a:p>
            <a:r>
              <a:rPr lang="cs-CZ" dirty="0"/>
              <a:t>P</a:t>
            </a:r>
            <a:r>
              <a:rPr lang="cs-CZ" dirty="0" smtClean="0"/>
              <a:t>racuje s formátem obrazu 8-bit </a:t>
            </a:r>
            <a:r>
              <a:rPr lang="cs-CZ" dirty="0"/>
              <a:t>YUV </a:t>
            </a:r>
            <a:r>
              <a:rPr lang="cs-CZ" dirty="0" smtClean="0"/>
              <a:t>4:2:0</a:t>
            </a:r>
          </a:p>
          <a:p>
            <a:r>
              <a:rPr lang="cs-CZ" dirty="0" smtClean="0"/>
              <a:t>Makrobloky 16x16 (Y) s bloky 4x4 obr. bodů</a:t>
            </a:r>
          </a:p>
          <a:p>
            <a:r>
              <a:rPr lang="cs-CZ" dirty="0"/>
              <a:t>Využívá DCT nebo </a:t>
            </a:r>
            <a:r>
              <a:rPr lang="cs-CZ" dirty="0" err="1"/>
              <a:t>Walsh-Hadamard</a:t>
            </a:r>
            <a:r>
              <a:rPr lang="cs-CZ" dirty="0"/>
              <a:t> </a:t>
            </a:r>
            <a:r>
              <a:rPr lang="cs-CZ" dirty="0" err="1" smtClean="0"/>
              <a:t>Transform</a:t>
            </a:r>
            <a:r>
              <a:rPr lang="cs-CZ" dirty="0" smtClean="0"/>
              <a:t> (WHT)</a:t>
            </a:r>
          </a:p>
          <a:p>
            <a:r>
              <a:rPr lang="cs-CZ" dirty="0" smtClean="0"/>
              <a:t>Využívá intra a inter-</a:t>
            </a:r>
            <a:r>
              <a:rPr lang="cs-CZ" dirty="0" err="1" smtClean="0"/>
              <a:t>frame</a:t>
            </a:r>
            <a:r>
              <a:rPr lang="cs-CZ" dirty="0" smtClean="0"/>
              <a:t> kompresi se snímky:</a:t>
            </a:r>
          </a:p>
          <a:p>
            <a:pPr lvl="1"/>
            <a:r>
              <a:rPr lang="cs-CZ" i="1" dirty="0" smtClean="0"/>
              <a:t>Poslední </a:t>
            </a:r>
          </a:p>
          <a:p>
            <a:pPr lvl="1"/>
            <a:r>
              <a:rPr lang="cs-CZ" i="1" dirty="0" smtClean="0"/>
              <a:t>Alternativní </a:t>
            </a:r>
            <a:r>
              <a:rPr lang="cs-CZ" dirty="0" smtClean="0"/>
              <a:t>– alternativní referenční snímek (může být I snímek)</a:t>
            </a:r>
          </a:p>
          <a:p>
            <a:pPr lvl="1"/>
            <a:r>
              <a:rPr lang="cs-CZ" i="1" dirty="0" smtClean="0"/>
              <a:t>Zlatý </a:t>
            </a:r>
            <a:r>
              <a:rPr lang="cs-CZ" dirty="0" smtClean="0"/>
              <a:t>- může </a:t>
            </a:r>
            <a:r>
              <a:rPr lang="cs-CZ" dirty="0"/>
              <a:t>být I </a:t>
            </a:r>
            <a:r>
              <a:rPr lang="cs-CZ" dirty="0" smtClean="0"/>
              <a:t>snímek</a:t>
            </a:r>
          </a:p>
          <a:p>
            <a:pPr lvl="1"/>
            <a:r>
              <a:rPr lang="cs-CZ" dirty="0" smtClean="0"/>
              <a:t>Pouze predikce z předchozího snímku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139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Video </a:t>
            </a:r>
            <a:r>
              <a:rPr lang="cs-CZ" dirty="0" err="1" smtClean="0"/>
              <a:t>kodeky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3" y="1214422"/>
            <a:ext cx="8715436" cy="5357850"/>
          </a:xfrm>
        </p:spPr>
        <p:txBody>
          <a:bodyPr/>
          <a:lstStyle/>
          <a:p>
            <a:pPr>
              <a:buNone/>
            </a:pPr>
            <a:r>
              <a:rPr lang="cs-CZ" b="1" dirty="0" smtClean="0">
                <a:solidFill>
                  <a:srgbClr val="6E0000"/>
                </a:solidFill>
              </a:rPr>
              <a:t>VP9 </a:t>
            </a:r>
            <a:endParaRPr lang="cs-CZ" dirty="0" smtClean="0">
              <a:solidFill>
                <a:srgbClr val="6E0000"/>
              </a:solidFill>
            </a:endParaRPr>
          </a:p>
          <a:p>
            <a:r>
              <a:rPr lang="cs-CZ" dirty="0" smtClean="0"/>
              <a:t>2013, nástupce VP8, alternativa k HEVC (uvádí se vyšší efektivnost oproti HEVC při stejné kvalitě)</a:t>
            </a:r>
          </a:p>
          <a:p>
            <a:r>
              <a:rPr lang="cs-CZ" dirty="0" smtClean="0"/>
              <a:t>Definuje 4 profily (0 – 3) od 8-bit do 12-bit a od 4:2:0 až po 4:4:4(:4)</a:t>
            </a:r>
          </a:p>
          <a:p>
            <a:r>
              <a:rPr lang="cs-CZ" dirty="0" smtClean="0"/>
              <a:t>Umožňuje řadu barevných profilů</a:t>
            </a:r>
          </a:p>
          <a:p>
            <a:r>
              <a:rPr lang="cs-CZ" b="1" dirty="0" err="1" smtClean="0"/>
              <a:t>Superbloky</a:t>
            </a:r>
            <a:r>
              <a:rPr lang="cs-CZ" dirty="0" smtClean="0"/>
              <a:t> až 64x64 obr. bodů (skupina 4 makrobloků)</a:t>
            </a:r>
          </a:p>
          <a:p>
            <a:r>
              <a:rPr lang="cs-CZ" dirty="0" smtClean="0"/>
              <a:t>Využívá tzv. </a:t>
            </a:r>
            <a:r>
              <a:rPr lang="cs-CZ" b="1" dirty="0" smtClean="0"/>
              <a:t>segmentaci</a:t>
            </a:r>
            <a:r>
              <a:rPr lang="cs-CZ" dirty="0" smtClean="0"/>
              <a:t> – shlukování makrobloků podle podobných charakteristik</a:t>
            </a:r>
          </a:p>
          <a:p>
            <a:r>
              <a:rPr lang="cs-CZ" dirty="0"/>
              <a:t>Využívá </a:t>
            </a:r>
            <a:r>
              <a:rPr lang="cs-CZ" dirty="0" smtClean="0"/>
              <a:t>DCT s proměnlivou velikostí makrobloků, ADST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419" y="4149080"/>
            <a:ext cx="1812785" cy="22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161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Video </a:t>
            </a:r>
            <a:r>
              <a:rPr lang="cs-CZ" dirty="0" err="1" smtClean="0"/>
              <a:t>kodeky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označení pro </a:t>
            </a:r>
            <a:r>
              <a:rPr lang="cs-CZ" dirty="0" err="1" smtClean="0"/>
              <a:t>kodeky</a:t>
            </a:r>
            <a:r>
              <a:rPr lang="cs-CZ" dirty="0" smtClean="0"/>
              <a:t>, video formáty a další SW související s přehráváním multimédií (hlavně video sekvencí) 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err="1" smtClean="0"/>
              <a:t>kodek</a:t>
            </a:r>
            <a:r>
              <a:rPr lang="cs-CZ" dirty="0" smtClean="0"/>
              <a:t> vycházející z normy MPEG-4</a:t>
            </a:r>
          </a:p>
          <a:p>
            <a:pPr marL="857250" lvl="1" indent="-457200"/>
            <a:r>
              <a:rPr lang="cs-CZ" dirty="0" smtClean="0"/>
              <a:t>standardní </a:t>
            </a:r>
            <a:r>
              <a:rPr lang="cs-CZ" dirty="0" err="1" smtClean="0"/>
              <a:t>kodek</a:t>
            </a:r>
            <a:r>
              <a:rPr lang="cs-CZ" dirty="0" smtClean="0"/>
              <a:t> (založen na standardu MPEG-4 part 2)</a:t>
            </a:r>
          </a:p>
          <a:p>
            <a:pPr marL="857250" lvl="1" indent="-457200"/>
            <a:r>
              <a:rPr lang="cs-CZ" dirty="0" err="1" smtClean="0"/>
              <a:t>DivX</a:t>
            </a:r>
            <a:r>
              <a:rPr lang="cs-CZ" dirty="0" smtClean="0"/>
              <a:t> Plus HD </a:t>
            </a:r>
            <a:r>
              <a:rPr lang="cs-CZ" dirty="0" err="1" smtClean="0"/>
              <a:t>kodek</a:t>
            </a:r>
            <a:r>
              <a:rPr lang="cs-CZ" dirty="0" smtClean="0"/>
              <a:t> (založen na H.264/MPEG-4 AVC) – určen pro HD rozlišení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err="1" smtClean="0"/>
              <a:t>mutlimediální</a:t>
            </a:r>
            <a:r>
              <a:rPr lang="cs-CZ" dirty="0" smtClean="0"/>
              <a:t> formát (kontejner)</a:t>
            </a:r>
          </a:p>
          <a:p>
            <a:pPr marL="857250" lvl="1" indent="-457200"/>
            <a:r>
              <a:rPr lang="cs-CZ" dirty="0" smtClean="0"/>
              <a:t>s </a:t>
            </a:r>
            <a:r>
              <a:rPr lang="cs-CZ" dirty="0" err="1" smtClean="0"/>
              <a:t>kodekem</a:t>
            </a:r>
            <a:r>
              <a:rPr lang="cs-CZ" dirty="0" smtClean="0"/>
              <a:t> MPEG-4 part 2,</a:t>
            </a:r>
            <a:r>
              <a:rPr lang="cs-CZ" b="1" dirty="0" smtClean="0"/>
              <a:t> </a:t>
            </a:r>
            <a:r>
              <a:rPr lang="cs-CZ" dirty="0" smtClean="0"/>
              <a:t>založený na kontejneru AVI – oproti AVI nabízí možnosti jako DVD formát (kapitoly, menu, aj.), označení souboru .</a:t>
            </a:r>
            <a:r>
              <a:rPr lang="cs-CZ" dirty="0" err="1" smtClean="0"/>
              <a:t>divx</a:t>
            </a:r>
            <a:endParaRPr lang="cs-CZ" dirty="0" smtClean="0"/>
          </a:p>
          <a:p>
            <a:pPr marL="857250" lvl="1" indent="-457200"/>
            <a:r>
              <a:rPr lang="cs-CZ" dirty="0" err="1" smtClean="0"/>
              <a:t>DivX</a:t>
            </a:r>
            <a:r>
              <a:rPr lang="cs-CZ" dirty="0" smtClean="0"/>
              <a:t> Plus HD – pro HD rozlišení, AAC formát zvuku, využívá kontejner MKV (</a:t>
            </a:r>
            <a:r>
              <a:rPr lang="cs-CZ" dirty="0" err="1" smtClean="0"/>
              <a:t>Matroška</a:t>
            </a:r>
            <a:r>
              <a:rPr lang="cs-CZ" dirty="0" smtClean="0"/>
              <a:t>) .</a:t>
            </a:r>
            <a:r>
              <a:rPr lang="cs-CZ" dirty="0" err="1" smtClean="0"/>
              <a:t>mkv</a:t>
            </a:r>
            <a:endParaRPr lang="cs-CZ" dirty="0" smtClean="0"/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přehrávač, konvertor, certifikační označení pro HW zařízení (podobně jako např. </a:t>
            </a:r>
            <a:r>
              <a:rPr lang="cs-CZ" i="1" dirty="0" smtClean="0"/>
              <a:t>HD </a:t>
            </a:r>
            <a:r>
              <a:rPr lang="cs-CZ" i="1" dirty="0" err="1" smtClean="0"/>
              <a:t>Ready</a:t>
            </a:r>
            <a:r>
              <a:rPr lang="cs-CZ" dirty="0" smtClean="0"/>
              <a:t>)</a:t>
            </a:r>
            <a:endParaRPr lang="cs-CZ" dirty="0"/>
          </a:p>
        </p:txBody>
      </p:sp>
      <p:pic>
        <p:nvPicPr>
          <p:cNvPr id="6" name="Obrázek 5" descr="Divx_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1357298"/>
            <a:ext cx="1785950" cy="4196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Video </a:t>
            </a:r>
            <a:r>
              <a:rPr lang="cs-CZ" dirty="0" err="1" smtClean="0"/>
              <a:t>kodeky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kodek</a:t>
            </a:r>
            <a:r>
              <a:rPr lang="cs-CZ" dirty="0" smtClean="0"/>
              <a:t> (2001) k formátu MPEG-4 ASP</a:t>
            </a:r>
          </a:p>
          <a:p>
            <a:r>
              <a:rPr lang="cs-CZ" dirty="0" smtClean="0"/>
              <a:t>licence GNU GPL</a:t>
            </a:r>
          </a:p>
          <a:p>
            <a:r>
              <a:rPr lang="cs-CZ" dirty="0" smtClean="0"/>
              <a:t>podobné vlastnosti jako standardní </a:t>
            </a:r>
            <a:r>
              <a:rPr lang="cs-CZ" dirty="0" err="1" smtClean="0"/>
              <a:t>DivX</a:t>
            </a:r>
            <a:r>
              <a:rPr lang="cs-CZ" dirty="0" smtClean="0"/>
              <a:t> </a:t>
            </a:r>
            <a:r>
              <a:rPr lang="cs-CZ" dirty="0" err="1" smtClean="0"/>
              <a:t>kodek</a:t>
            </a:r>
            <a:r>
              <a:rPr lang="cs-CZ" dirty="0" smtClean="0"/>
              <a:t> (původně vycházel ze stejného algoritmu)</a:t>
            </a:r>
          </a:p>
          <a:p>
            <a:r>
              <a:rPr lang="en-US" dirty="0" err="1" smtClean="0"/>
              <a:t>nejist</a:t>
            </a:r>
            <a:r>
              <a:rPr lang="cs-CZ" dirty="0" smtClean="0"/>
              <a:t>á kompatibilita s přehrávači </a:t>
            </a:r>
            <a:r>
              <a:rPr lang="cs-CZ" dirty="0" err="1" smtClean="0"/>
              <a:t>DivX</a:t>
            </a:r>
            <a:r>
              <a:rPr lang="cs-CZ" dirty="0" smtClean="0"/>
              <a:t> – </a:t>
            </a:r>
            <a:r>
              <a:rPr lang="cs-CZ" dirty="0" err="1" smtClean="0"/>
              <a:t>Xvid</a:t>
            </a:r>
            <a:r>
              <a:rPr lang="cs-CZ" dirty="0" smtClean="0"/>
              <a:t> umožňuje využití určitých MPEG-4 vlastností</a:t>
            </a:r>
          </a:p>
          <a:p>
            <a:pPr>
              <a:buNone/>
            </a:pPr>
            <a:endParaRPr lang="cs-CZ" b="1" dirty="0" smtClean="0">
              <a:solidFill>
                <a:srgbClr val="6E0000"/>
              </a:solidFill>
            </a:endParaRPr>
          </a:p>
          <a:p>
            <a:pPr>
              <a:buNone/>
            </a:pPr>
            <a:endParaRPr lang="cs-CZ" b="1" dirty="0" smtClean="0">
              <a:solidFill>
                <a:srgbClr val="6E0000"/>
              </a:solidFill>
            </a:endParaRPr>
          </a:p>
        </p:txBody>
      </p:sp>
      <p:pic>
        <p:nvPicPr>
          <p:cNvPr id="8" name="Obrázek 7" descr="logo_xvid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1357298"/>
            <a:ext cx="1714512" cy="4788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Video </a:t>
            </a:r>
            <a:r>
              <a:rPr lang="cs-CZ" dirty="0" err="1" smtClean="0"/>
              <a:t>kodeky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3" y="1214422"/>
            <a:ext cx="8715436" cy="5357850"/>
          </a:xfrm>
        </p:spPr>
        <p:txBody>
          <a:bodyPr/>
          <a:lstStyle/>
          <a:p>
            <a:pPr>
              <a:buNone/>
            </a:pPr>
            <a:r>
              <a:rPr lang="cs-CZ" b="1" dirty="0" smtClean="0">
                <a:solidFill>
                  <a:srgbClr val="6E0000"/>
                </a:solidFill>
              </a:rPr>
              <a:t>VC-1</a:t>
            </a:r>
            <a:r>
              <a:rPr lang="cs-CZ" dirty="0" smtClean="0">
                <a:solidFill>
                  <a:srgbClr val="6E0000"/>
                </a:solidFill>
              </a:rPr>
              <a:t> (2006)</a:t>
            </a:r>
          </a:p>
          <a:p>
            <a:r>
              <a:rPr lang="cs-CZ" dirty="0" smtClean="0"/>
              <a:t>Microsoft video </a:t>
            </a:r>
            <a:r>
              <a:rPr lang="cs-CZ" dirty="0" err="1" smtClean="0"/>
              <a:t>codec</a:t>
            </a:r>
            <a:r>
              <a:rPr lang="cs-CZ" dirty="0" smtClean="0"/>
              <a:t> standard</a:t>
            </a:r>
          </a:p>
          <a:p>
            <a:r>
              <a:rPr lang="cs-CZ" dirty="0" smtClean="0"/>
              <a:t>použitý u produktů Microsoft (</a:t>
            </a:r>
            <a:r>
              <a:rPr lang="cs-CZ" dirty="0" err="1" smtClean="0"/>
              <a:t>silverlight</a:t>
            </a:r>
            <a:r>
              <a:rPr lang="cs-CZ" dirty="0" smtClean="0"/>
              <a:t>, </a:t>
            </a:r>
            <a:r>
              <a:rPr lang="cs-CZ" dirty="0" err="1" smtClean="0"/>
              <a:t>windows</a:t>
            </a:r>
            <a:r>
              <a:rPr lang="cs-CZ" dirty="0" smtClean="0"/>
              <a:t> media, Xbox)</a:t>
            </a:r>
          </a:p>
          <a:p>
            <a:r>
              <a:rPr lang="cs-CZ" dirty="0" smtClean="0"/>
              <a:t>alternativa H.264/MPEG-4 AVC</a:t>
            </a:r>
          </a:p>
          <a:p>
            <a:r>
              <a:rPr lang="cs-CZ" dirty="0" smtClean="0"/>
              <a:t>VC-1 AP (</a:t>
            </a:r>
            <a:r>
              <a:rPr lang="cs-CZ" dirty="0" err="1" smtClean="0"/>
              <a:t>Advanced</a:t>
            </a:r>
            <a:r>
              <a:rPr lang="cs-CZ" dirty="0" smtClean="0"/>
              <a:t> Profile) umožňuje kompresi prokládaného signálu bez předchozího převodu na neprokládaný</a:t>
            </a:r>
            <a:endParaRPr lang="cs-CZ" b="1" dirty="0" smtClean="0">
              <a:solidFill>
                <a:srgbClr val="6E0000"/>
              </a:solidFill>
            </a:endParaRPr>
          </a:p>
          <a:p>
            <a:endParaRPr lang="cs-CZ" b="1" dirty="0" smtClean="0">
              <a:solidFill>
                <a:srgbClr val="6E0000"/>
              </a:solidFill>
            </a:endParaRPr>
          </a:p>
          <a:p>
            <a:pPr>
              <a:buNone/>
            </a:pPr>
            <a:r>
              <a:rPr lang="cs-CZ" b="1" dirty="0" err="1" smtClean="0">
                <a:solidFill>
                  <a:srgbClr val="6E0000"/>
                </a:solidFill>
              </a:rPr>
              <a:t>Dirac</a:t>
            </a:r>
            <a:r>
              <a:rPr lang="cs-CZ" dirty="0" smtClean="0">
                <a:solidFill>
                  <a:srgbClr val="6E0000"/>
                </a:solidFill>
              </a:rPr>
              <a:t> (2008) – </a:t>
            </a:r>
            <a:r>
              <a:rPr lang="cs-CZ" dirty="0" err="1" smtClean="0"/>
              <a:t>Schrödinger</a:t>
            </a:r>
            <a:r>
              <a:rPr lang="cs-CZ" dirty="0" smtClean="0"/>
              <a:t> /</a:t>
            </a:r>
            <a:r>
              <a:rPr lang="cs-CZ" dirty="0" smtClean="0">
                <a:solidFill>
                  <a:srgbClr val="6E0000"/>
                </a:solidFill>
              </a:rPr>
              <a:t>BBC (</a:t>
            </a:r>
            <a:r>
              <a:rPr lang="cs-CZ" dirty="0" err="1" smtClean="0">
                <a:solidFill>
                  <a:srgbClr val="6E0000"/>
                </a:solidFill>
              </a:rPr>
              <a:t>Dirac</a:t>
            </a:r>
            <a:r>
              <a:rPr lang="cs-CZ" dirty="0" smtClean="0">
                <a:solidFill>
                  <a:srgbClr val="6E0000"/>
                </a:solidFill>
              </a:rPr>
              <a:t> Pro / VC-2)</a:t>
            </a:r>
          </a:p>
          <a:p>
            <a:pPr>
              <a:buNone/>
            </a:pPr>
            <a:endParaRPr lang="cs-CZ" dirty="0" smtClean="0">
              <a:solidFill>
                <a:srgbClr val="6E0000"/>
              </a:solidFill>
            </a:endParaRPr>
          </a:p>
          <a:p>
            <a:pPr>
              <a:buNone/>
            </a:pPr>
            <a:r>
              <a:rPr lang="cs-CZ" b="1" dirty="0" err="1" smtClean="0">
                <a:solidFill>
                  <a:srgbClr val="6E0000"/>
                </a:solidFill>
              </a:rPr>
              <a:t>Theora</a:t>
            </a:r>
            <a:r>
              <a:rPr lang="cs-CZ" dirty="0" smtClean="0">
                <a:solidFill>
                  <a:srgbClr val="6E0000"/>
                </a:solidFill>
              </a:rPr>
              <a:t>, </a:t>
            </a:r>
            <a:r>
              <a:rPr lang="cs-CZ" b="1" dirty="0" smtClean="0">
                <a:solidFill>
                  <a:srgbClr val="6E0000"/>
                </a:solidFill>
              </a:rPr>
              <a:t>Real Video</a:t>
            </a:r>
            <a:r>
              <a:rPr lang="cs-CZ" dirty="0" smtClean="0">
                <a:solidFill>
                  <a:srgbClr val="6E0000"/>
                </a:solidFill>
              </a:rPr>
              <a:t>, </a:t>
            </a:r>
            <a:r>
              <a:rPr lang="cs-CZ" b="1" dirty="0" err="1" smtClean="0">
                <a:solidFill>
                  <a:srgbClr val="6E0000"/>
                </a:solidFill>
              </a:rPr>
              <a:t>Quick</a:t>
            </a:r>
            <a:r>
              <a:rPr lang="cs-CZ" b="1" dirty="0" smtClean="0">
                <a:solidFill>
                  <a:srgbClr val="6E0000"/>
                </a:solidFill>
              </a:rPr>
              <a:t> </a:t>
            </a:r>
            <a:r>
              <a:rPr lang="cs-CZ" b="1" dirty="0" err="1" smtClean="0">
                <a:solidFill>
                  <a:srgbClr val="6E0000"/>
                </a:solidFill>
              </a:rPr>
              <a:t>Time</a:t>
            </a:r>
            <a:endParaRPr lang="cs-CZ" b="1" dirty="0" smtClean="0">
              <a:solidFill>
                <a:srgbClr val="6E0000"/>
              </a:solidFill>
            </a:endParaRPr>
          </a:p>
          <a:p>
            <a:pPr>
              <a:buNone/>
            </a:pPr>
            <a:endParaRPr lang="cs-CZ" dirty="0" smtClean="0">
              <a:solidFill>
                <a:srgbClr val="6E0000"/>
              </a:solidFill>
            </a:endParaRP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Libav </a:t>
            </a:r>
            <a:r>
              <a:rPr lang="cs-CZ" dirty="0" err="1" smtClean="0"/>
              <a:t>vs</a:t>
            </a:r>
            <a:r>
              <a:rPr lang="cs-CZ" dirty="0" smtClean="0"/>
              <a:t> </a:t>
            </a:r>
            <a:r>
              <a:rPr lang="cs-CZ" dirty="0" err="1" smtClean="0"/>
              <a:t>FFmpeg</a:t>
            </a:r>
            <a:endParaRPr lang="cs-CZ" dirty="0"/>
          </a:p>
          <a:p>
            <a:endParaRPr lang="cs-CZ" dirty="0" smtClean="0">
              <a:solidFill>
                <a:srgbClr val="6E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TTV-hneda">
  <a:themeElements>
    <a:clrScheme name="KITTV_hneda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KITTV_hned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ITTV_hneda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TTV_hneda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TTV_hneda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TTV_hneda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TTV_hneda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TTV_hneda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6280</TotalTime>
  <Words>1467</Words>
  <Application>Microsoft Office PowerPoint</Application>
  <PresentationFormat>Předvádění na obrazovce (4:3)</PresentationFormat>
  <Paragraphs>190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KITTV-hneda</vt:lpstr>
      <vt:lpstr>Video kodeky a multimediální kontejnery </vt:lpstr>
      <vt:lpstr>Vlastnosti určující kvalitu kodeku</vt:lpstr>
      <vt:lpstr>Vlastnosti určující kvalitu kodeku</vt:lpstr>
      <vt:lpstr>Vlastnosti určující kvalitu kodeku</vt:lpstr>
      <vt:lpstr>Video kodeky</vt:lpstr>
      <vt:lpstr>Video kodeky</vt:lpstr>
      <vt:lpstr>Video kodeky</vt:lpstr>
      <vt:lpstr>Video kodeky</vt:lpstr>
      <vt:lpstr>Video kodeky</vt:lpstr>
      <vt:lpstr>Multimediální kontejnery</vt:lpstr>
      <vt:lpstr>Multimediální kontejnery - AVI</vt:lpstr>
      <vt:lpstr>Multimediální kontejnery</vt:lpstr>
      <vt:lpstr>Multimediální kontejnery</vt:lpstr>
      <vt:lpstr>Multimediální kontejnery</vt:lpstr>
      <vt:lpstr>Multimediální kontejnery</vt:lpstr>
      <vt:lpstr>Multimediální kontejnery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Video formáty a záznam obrazu</dc:title>
  <dc:subject>Multimédia</dc:subject>
  <dc:creator>Tomáš Jeřábek</dc:creator>
  <cp:lastModifiedBy>student</cp:lastModifiedBy>
  <cp:revision>703</cp:revision>
  <dcterms:created xsi:type="dcterms:W3CDTF">2010-10-26T10:30:44Z</dcterms:created>
  <dcterms:modified xsi:type="dcterms:W3CDTF">2015-12-02T10:52:08Z</dcterms:modified>
</cp:coreProperties>
</file>