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63" r:id="rId4"/>
    <p:sldId id="264" r:id="rId5"/>
    <p:sldId id="275" r:id="rId6"/>
    <p:sldId id="259" r:id="rId7"/>
    <p:sldId id="260" r:id="rId8"/>
    <p:sldId id="261" r:id="rId9"/>
    <p:sldId id="265" r:id="rId10"/>
    <p:sldId id="266" r:id="rId11"/>
    <p:sldId id="267" r:id="rId12"/>
    <p:sldId id="268" r:id="rId13"/>
    <p:sldId id="269" r:id="rId14"/>
    <p:sldId id="272" r:id="rId15"/>
    <p:sldId id="262" r:id="rId16"/>
    <p:sldId id="27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A7C35-CF9A-4C5B-98B2-DC83E8F7CF9B}" type="datetimeFigureOut">
              <a:rPr lang="cs-CZ" smtClean="0"/>
              <a:t>13.02.2026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3472B-DC55-43F6-BE87-4336BD354D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1777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cs-CZ"/>
              <a:t>Z jakých částí se skládá obrázek?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cs-CZ"/>
              <a:t>Z jakých kostech se skládá věž?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cs-CZ"/>
              <a:t>Jak jsou po sobě roční období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cs-CZ"/>
              <a:t>Jak jde po sobě pohádka? 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cs-CZ"/>
              <a:t>Rozpoznej jednotlivé části kola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https://lh3.googleusercontent.com/proxy/Tnx4WVL0Q8w7i1KrmK4YpmRGZR1QTW7zxnuw-ch1WDA70yehAZy-QN_faqT9ELRIaCz8Oq97JFqR7gELgjT8wBoU6pM3Othw</a:t>
            </a:r>
            <a:endParaRPr/>
          </a:p>
        </p:txBody>
      </p:sp>
      <p:sp>
        <p:nvSpPr>
          <p:cNvPr id="149" name="Google Shape;14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10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quickdraw.withgoogle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turtleacademy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edtech-kisk/konektivismus-aneb-teorie-u%C4%8Den%C3%AD-v-digit%C3%A1ln%C3%ADm-v%C4%9Bku-131c9befe7c6" TargetMode="External"/><Relationship Id="rId2" Type="http://schemas.openxmlformats.org/officeDocument/2006/relationships/hyperlink" Target="https://spomocnik.rvp.cz/clanek/10357/KONEKTIVISMU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987B8A-9BE2-4DF9-A22B-AAB0F19DC4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Střípky z Didaktiky Informatiky</a:t>
            </a:r>
          </a:p>
        </p:txBody>
      </p:sp>
    </p:spTree>
    <p:extLst>
      <p:ext uri="{BB962C8B-B14F-4D97-AF65-F5344CB8AC3E}">
        <p14:creationId xmlns:p14="http://schemas.microsoft.com/office/powerpoint/2010/main" val="125341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Informatické myšlení - vzory a pořadí</a:t>
            </a:r>
            <a:endParaRPr i="1"/>
          </a:p>
        </p:txBody>
      </p:sp>
      <p:sp>
        <p:nvSpPr>
          <p:cNvPr id="152" name="Google Shape;152;p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cs-CZ" dirty="0"/>
              <a:t>předvídat další vývoj (odhalit pravidelnost a použit tuto pravidelnost obecněji)</a:t>
            </a:r>
            <a:endParaRPr dirty="0"/>
          </a:p>
          <a:p>
            <a:pPr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cs-CZ" dirty="0"/>
              <a:t>modelování - úspornější zápis/záznam (zjednodušení práce)</a:t>
            </a:r>
            <a:endParaRPr dirty="0"/>
          </a:p>
          <a:p>
            <a:pPr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cs-CZ" dirty="0"/>
              <a:t>zákonitosti v datech</a:t>
            </a:r>
            <a:endParaRPr dirty="0"/>
          </a:p>
          <a:p>
            <a:pPr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cs-CZ" dirty="0"/>
              <a:t>Efektivita řešení</a:t>
            </a:r>
            <a:endParaRPr dirty="0"/>
          </a:p>
          <a:p>
            <a:pPr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cs-CZ" dirty="0"/>
              <a:t>Automatizace řešení</a:t>
            </a:r>
            <a:endParaRPr dirty="0"/>
          </a:p>
          <a:p>
            <a:pPr marL="849631" lv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</a:pPr>
            <a:endParaRPr dirty="0"/>
          </a:p>
          <a:p>
            <a:pPr marL="0" indent="0">
              <a:lnSpc>
                <a:spcPct val="90000"/>
              </a:lnSpc>
              <a:buClr>
                <a:schemeClr val="dk1"/>
              </a:buClr>
              <a:buSzPct val="100000"/>
              <a:buNone/>
            </a:pPr>
            <a:r>
              <a:rPr lang="cs-CZ" b="1" dirty="0"/>
              <a:t>Příklady využití:</a:t>
            </a:r>
            <a:endParaRPr dirty="0"/>
          </a:p>
          <a:p>
            <a:pPr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cs-CZ" dirty="0"/>
              <a:t>Karty, kostky, sudoku</a:t>
            </a:r>
            <a:endParaRPr dirty="0"/>
          </a:p>
          <a:p>
            <a:pPr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cs-CZ" dirty="0"/>
              <a:t>Časový rozpis</a:t>
            </a:r>
            <a:endParaRPr dirty="0"/>
          </a:p>
          <a:p>
            <a:pPr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cs-CZ" dirty="0"/>
              <a:t>Matematické řady</a:t>
            </a:r>
            <a:endParaRPr dirty="0"/>
          </a:p>
          <a:p>
            <a:pPr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cs-CZ" dirty="0"/>
              <a:t>Hudba </a:t>
            </a:r>
            <a:endParaRPr dirty="0"/>
          </a:p>
          <a:p>
            <a:pPr marL="228600" lvl="0" indent="-863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228600" lvl="0" indent="-863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228600" lvl="0" indent="-863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pic>
        <p:nvPicPr>
          <p:cNvPr id="153" name="Google Shape;153;p9" descr="Obsah obrázku budova, patro&#10;&#10;Popis se vygeneroval automaticky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98859" y="3302599"/>
            <a:ext cx="4667572" cy="3136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10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821050" y="543235"/>
            <a:ext cx="8394914" cy="5611677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0"/>
          <p:cNvSpPr txBox="1"/>
          <p:nvPr/>
        </p:nvSpPr>
        <p:spPr>
          <a:xfrm>
            <a:off x="6661688" y="6351722"/>
            <a:ext cx="570079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https://www.youtube.com/watch?v=G55ajW6UVWE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Informatické myšlení - abstrakce</a:t>
            </a:r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cs-CZ" dirty="0"/>
              <a:t>schopnost rozlišovat důležité od nedůležitého</a:t>
            </a:r>
            <a:endParaRPr dirty="0"/>
          </a:p>
          <a:p>
            <a:pPr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cs-CZ" dirty="0"/>
              <a:t>Zobecnit vzory (vytvářet abstraktní představy, konstrukce)</a:t>
            </a:r>
            <a:endParaRPr dirty="0"/>
          </a:p>
          <a:p>
            <a:pPr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cs-CZ" dirty="0"/>
              <a:t>Zvolit vhodnou reprezentaci (představení)</a:t>
            </a:r>
            <a:endParaRPr dirty="0"/>
          </a:p>
          <a:p>
            <a:pPr>
              <a:lnSpc>
                <a:spcPct val="90000"/>
              </a:lnSpc>
              <a:buClr>
                <a:schemeClr val="dk1"/>
              </a:buClr>
              <a:buSzPct val="100000"/>
            </a:pPr>
            <a:endParaRPr dirty="0"/>
          </a:p>
          <a:p>
            <a:pPr marL="0" indent="0">
              <a:lnSpc>
                <a:spcPct val="90000"/>
              </a:lnSpc>
              <a:buClr>
                <a:schemeClr val="dk1"/>
              </a:buClr>
              <a:buSzPct val="100000"/>
              <a:buNone/>
            </a:pPr>
            <a:r>
              <a:rPr lang="cs-CZ" b="1" dirty="0"/>
              <a:t>Příklady využití:</a:t>
            </a:r>
            <a:endParaRPr dirty="0"/>
          </a:p>
          <a:p>
            <a:pPr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cs-CZ" dirty="0"/>
              <a:t>Práce s mapou</a:t>
            </a:r>
            <a:endParaRPr dirty="0"/>
          </a:p>
          <a:p>
            <a:pPr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cs-CZ" dirty="0"/>
              <a:t>Obsah knihy</a:t>
            </a:r>
            <a:endParaRPr dirty="0"/>
          </a:p>
          <a:p>
            <a:pPr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cs-CZ" dirty="0"/>
              <a:t>Vytvořit model: např. postavit hrad v </a:t>
            </a:r>
            <a:r>
              <a:rPr lang="cs-CZ" dirty="0" err="1"/>
              <a:t>Minecraftu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4"/>
          <p:cNvSpPr txBox="1">
            <a:spLocks noGrp="1"/>
          </p:cNvSpPr>
          <p:nvPr>
            <p:ph idx="1"/>
          </p:nvPr>
        </p:nvSpPr>
        <p:spPr>
          <a:xfrm>
            <a:off x="-231204" y="1510797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cs-CZ" u="sng" dirty="0">
                <a:solidFill>
                  <a:schemeClr val="hlink"/>
                </a:solidFill>
                <a:hlinkClick r:id="rId3"/>
              </a:rPr>
              <a:t>https://quickdraw.withgoogle.com/</a:t>
            </a:r>
            <a:r>
              <a:rPr lang="cs-CZ" dirty="0"/>
              <a:t> </a:t>
            </a:r>
            <a:endParaRPr dirty="0"/>
          </a:p>
        </p:txBody>
      </p:sp>
      <p:pic>
        <p:nvPicPr>
          <p:cNvPr id="187" name="Google Shape;187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52473" y="2172168"/>
            <a:ext cx="5650088" cy="3563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Vytváření postupů (algoritmů)</a:t>
            </a:r>
            <a:endParaRPr dirty="0"/>
          </a:p>
        </p:txBody>
      </p:sp>
      <p:sp>
        <p:nvSpPr>
          <p:cNvPr id="205" name="Google Shape;205;p1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cs-CZ" dirty="0"/>
              <a:t>Zpracování vzorů v pořadí krok za krokem (tvorba algoritmu)</a:t>
            </a:r>
            <a:endParaRPr dirty="0"/>
          </a:p>
          <a:p>
            <a:pPr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cs-CZ" dirty="0"/>
              <a:t>Způsoby zápisu: slovem, diagramem, </a:t>
            </a:r>
            <a:endParaRPr dirty="0"/>
          </a:p>
          <a:p>
            <a:pPr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cs-CZ" dirty="0"/>
              <a:t>Vytvoření, prověření, hledání chyby, zobecňování</a:t>
            </a:r>
            <a:endParaRPr dirty="0"/>
          </a:p>
          <a:p>
            <a:pPr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cs-CZ" dirty="0"/>
              <a:t>Jednoznačnost postupu: vznik umělých jazyků</a:t>
            </a:r>
            <a:endParaRPr dirty="0"/>
          </a:p>
          <a:p>
            <a:pPr marL="458471" indent="-285750">
              <a:lnSpc>
                <a:spcPct val="90000"/>
              </a:lnSpc>
              <a:buClr>
                <a:schemeClr val="dk1"/>
              </a:buClr>
              <a:buSzPct val="100000"/>
            </a:pPr>
            <a:endParaRPr dirty="0"/>
          </a:p>
          <a:p>
            <a:pPr marL="0" indent="0">
              <a:lnSpc>
                <a:spcPct val="90000"/>
              </a:lnSpc>
              <a:buClr>
                <a:schemeClr val="dk1"/>
              </a:buClr>
              <a:buSzPct val="100000"/>
              <a:buNone/>
            </a:pPr>
            <a:r>
              <a:rPr lang="cs-CZ" b="1" dirty="0"/>
              <a:t>Příklady využití:</a:t>
            </a:r>
            <a:endParaRPr dirty="0"/>
          </a:p>
          <a:p>
            <a:pPr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cs-CZ" dirty="0"/>
              <a:t>Tvorba hudby, obrazu</a:t>
            </a:r>
            <a:endParaRPr dirty="0"/>
          </a:p>
          <a:p>
            <a:pPr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cs-CZ" dirty="0"/>
              <a:t>Tvorba rodokmenu</a:t>
            </a:r>
            <a:endParaRPr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6B2A9D73-D3E7-4D68-AC71-5B6D55613588}"/>
              </a:ext>
            </a:extLst>
          </p:cNvPr>
          <p:cNvSpPr/>
          <p:nvPr/>
        </p:nvSpPr>
        <p:spPr>
          <a:xfrm>
            <a:off x="4859044" y="4001706"/>
            <a:ext cx="6096000" cy="210108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3200"/>
            </a:pPr>
            <a:r>
              <a:rPr lang="cs-CZ" b="1" dirty="0"/>
              <a:t>Vlastnosti algoritmu:</a:t>
            </a:r>
          </a:p>
          <a:p>
            <a:pPr marL="228600" lvl="0" indent="-228600">
              <a:lnSpc>
                <a:spcPct val="90000"/>
              </a:lnSpc>
              <a:buClr>
                <a:schemeClr val="dk1"/>
              </a:buClr>
              <a:buSzPts val="3200"/>
              <a:buChar char="•"/>
            </a:pPr>
            <a:r>
              <a:rPr lang="cs-CZ" dirty="0"/>
              <a:t>Elementárnost (jednoduchost)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  <a:buChar char="•"/>
            </a:pPr>
            <a:r>
              <a:rPr lang="cs-CZ" dirty="0"/>
              <a:t>Konečnost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  <a:buChar char="•"/>
            </a:pPr>
            <a:r>
              <a:rPr lang="cs-CZ" dirty="0"/>
              <a:t>Determinovanost (jednoznačnost)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  <a:buChar char="•"/>
            </a:pPr>
            <a:r>
              <a:rPr lang="cs-CZ" dirty="0"/>
              <a:t>Obecnost 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  <a:buChar char="•"/>
            </a:pPr>
            <a:r>
              <a:rPr lang="cs-CZ" dirty="0"/>
              <a:t>Determinovanost (při stejném vstupu, stejný výsledek)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7985A6-0904-488D-9A05-68E9F219E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Digitální gramotnost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4198F87-1801-4813-BE9A-64847D2C0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26959"/>
            <a:ext cx="8596668" cy="4514403"/>
          </a:xfrm>
        </p:spPr>
        <p:txBody>
          <a:bodyPr>
            <a:normAutofit/>
          </a:bodyPr>
          <a:lstStyle/>
          <a:p>
            <a:r>
              <a:rPr lang="cs-CZ" sz="2000" dirty="0"/>
              <a:t>„soubor znalostí a dovedností, které umožňují účelně, bezpečně a kriticky využívat digitální technologie k vyhledávání, hodnocení, tvorbě a sdílení informací, komunikaci a řešení problémů v moderním životě, práci i učení“</a:t>
            </a:r>
          </a:p>
          <a:p>
            <a:r>
              <a:rPr lang="cs-CZ" sz="2000" dirty="0"/>
              <a:t>Dílčí kompetence</a:t>
            </a:r>
          </a:p>
          <a:p>
            <a:pPr lvl="1"/>
            <a:r>
              <a:rPr lang="cs-CZ" sz="1800" dirty="0"/>
              <a:t>Informační a datová gramotnost</a:t>
            </a:r>
          </a:p>
          <a:p>
            <a:pPr lvl="1"/>
            <a:r>
              <a:rPr lang="cs-CZ" sz="1800" dirty="0"/>
              <a:t>Komunikace a kolaborace</a:t>
            </a:r>
          </a:p>
          <a:p>
            <a:pPr lvl="1"/>
            <a:r>
              <a:rPr lang="cs-CZ" sz="1800" dirty="0"/>
              <a:t>Tvorba digitálního obsahu</a:t>
            </a:r>
          </a:p>
          <a:p>
            <a:pPr lvl="1"/>
            <a:r>
              <a:rPr lang="cs-CZ" sz="1800" dirty="0"/>
              <a:t>Bezpečnost</a:t>
            </a:r>
          </a:p>
          <a:p>
            <a:pPr lvl="1"/>
            <a:r>
              <a:rPr lang="cs-CZ" sz="1800" dirty="0"/>
              <a:t>Řešení problémů</a:t>
            </a:r>
          </a:p>
          <a:p>
            <a:pPr lvl="1"/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957917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5970C9-54AA-419F-99BB-12F4F4331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DigCompEDU</a:t>
            </a:r>
            <a:r>
              <a:rPr lang="cs-CZ" dirty="0"/>
              <a:t>, Učitel21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739935D-8C00-4332-B9A3-A6890ED40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415533"/>
            <a:ext cx="8805604" cy="5152986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5EFA4556-CD65-49F6-8364-70A2053D40E6}"/>
              </a:ext>
            </a:extLst>
          </p:cNvPr>
          <p:cNvSpPr/>
          <p:nvPr/>
        </p:nvSpPr>
        <p:spPr>
          <a:xfrm>
            <a:off x="6009613" y="6328368"/>
            <a:ext cx="6032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https://www.npi.cz/images/publikace/DigCompEdu.pdf</a:t>
            </a:r>
          </a:p>
        </p:txBody>
      </p:sp>
    </p:spTree>
    <p:extLst>
      <p:ext uri="{BB962C8B-B14F-4D97-AF65-F5344CB8AC3E}">
        <p14:creationId xmlns:p14="http://schemas.microsoft.com/office/powerpoint/2010/main" val="1090047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6175E4-500B-4F9C-AE3A-6EA09112F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Historické okénko	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0EC8B65-6C19-4D81-8192-D3C5843F8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56085"/>
            <a:ext cx="8596668" cy="5053262"/>
          </a:xfrm>
        </p:spPr>
        <p:txBody>
          <a:bodyPr>
            <a:normAutofit/>
          </a:bodyPr>
          <a:lstStyle/>
          <a:p>
            <a:r>
              <a:rPr lang="cs-CZ" dirty="0"/>
              <a:t>Počátky: 60s20c</a:t>
            </a:r>
          </a:p>
          <a:p>
            <a:r>
              <a:rPr lang="cs-CZ" dirty="0"/>
              <a:t>S. </a:t>
            </a:r>
            <a:r>
              <a:rPr lang="cs-CZ" dirty="0" err="1"/>
              <a:t>Papert</a:t>
            </a:r>
            <a:r>
              <a:rPr lang="cs-CZ" dirty="0"/>
              <a:t> – vývoj edukačního programovacího jazyku Logo</a:t>
            </a:r>
          </a:p>
          <a:p>
            <a:pPr lvl="1"/>
            <a:r>
              <a:rPr lang="cs-CZ" dirty="0"/>
              <a:t>Už tehdy: </a:t>
            </a:r>
            <a:r>
              <a:rPr lang="cs-CZ" dirty="0" err="1"/>
              <a:t>konstrukcionismus</a:t>
            </a:r>
            <a:r>
              <a:rPr lang="cs-CZ" dirty="0"/>
              <a:t> – učení je konstrukt poznatků, vymezení proti </a:t>
            </a:r>
            <a:r>
              <a:rPr lang="cs-CZ" dirty="0" err="1"/>
              <a:t>instrukcionismu</a:t>
            </a:r>
            <a:endParaRPr lang="cs-CZ" dirty="0"/>
          </a:p>
          <a:p>
            <a:pPr lvl="1"/>
            <a:r>
              <a:rPr lang="cs-CZ" dirty="0">
                <a:hlinkClick r:id="rId2"/>
              </a:rPr>
              <a:t>https://turtleacademy.com/</a:t>
            </a:r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Další vidění </a:t>
            </a:r>
          </a:p>
          <a:p>
            <a:pPr lvl="1"/>
            <a:r>
              <a:rPr lang="cs-CZ" dirty="0"/>
              <a:t>Behaviorismus – programované učení</a:t>
            </a:r>
          </a:p>
          <a:p>
            <a:pPr lvl="1"/>
            <a:r>
              <a:rPr lang="cs-CZ" dirty="0" err="1"/>
              <a:t>Konektivismus</a:t>
            </a:r>
            <a:r>
              <a:rPr lang="cs-CZ" dirty="0"/>
              <a:t> – propojený zasíťovaný jedinec</a:t>
            </a:r>
          </a:p>
          <a:p>
            <a:pPr lvl="2"/>
            <a:r>
              <a:rPr lang="cs-CZ" dirty="0"/>
              <a:t>Schopnost učit se je důležitější než současná úroveň kompetence</a:t>
            </a:r>
          </a:p>
          <a:p>
            <a:pPr lvl="2"/>
            <a:r>
              <a:rPr lang="cs-CZ" dirty="0"/>
              <a:t>Schopnost nalézt informaci je důležitější než ji znát</a:t>
            </a:r>
          </a:p>
          <a:p>
            <a:pPr lvl="2"/>
            <a:r>
              <a:rPr lang="cs-CZ" dirty="0"/>
              <a:t>Základní dovedností je schopnost nacházet souvislosti a kontexty</a:t>
            </a:r>
          </a:p>
        </p:txBody>
      </p:sp>
    </p:spTree>
    <p:extLst>
      <p:ext uri="{BB962C8B-B14F-4D97-AF65-F5344CB8AC3E}">
        <p14:creationId xmlns:p14="http://schemas.microsoft.com/office/powerpoint/2010/main" val="4248230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DD097C-950C-4C81-84CE-1292AE1E6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Programované učení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065D412-517A-4DE3-9B63-42E3DD815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47060"/>
            <a:ext cx="8596668" cy="5202315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B. F. </a:t>
            </a:r>
            <a:r>
              <a:rPr lang="cs-CZ" dirty="0" err="1"/>
              <a:t>Skinner</a:t>
            </a:r>
            <a:endParaRPr lang="cs-CZ" dirty="0"/>
          </a:p>
          <a:p>
            <a:r>
              <a:rPr lang="cs-CZ" dirty="0"/>
              <a:t>Řízená výuka, strukturované učivo</a:t>
            </a:r>
          </a:p>
          <a:p>
            <a:r>
              <a:rPr lang="cs-CZ" dirty="0"/>
              <a:t>Posilování správné reakce</a:t>
            </a:r>
          </a:p>
          <a:p>
            <a:r>
              <a:rPr lang="cs-CZ" dirty="0"/>
              <a:t>Malé kroky (</a:t>
            </a:r>
            <a:r>
              <a:rPr lang="cs-CZ" dirty="0" err="1"/>
              <a:t>frame</a:t>
            </a:r>
            <a:r>
              <a:rPr lang="cs-CZ" dirty="0"/>
              <a:t>) – rozdělení na krátké logicky uspořádané kroky (kontrola po každém kroku)</a:t>
            </a:r>
          </a:p>
          <a:p>
            <a:r>
              <a:rPr lang="cs-CZ" dirty="0"/>
              <a:t>Nutná správná odpověď – odpovědi po krátkém bloku</a:t>
            </a:r>
          </a:p>
          <a:p>
            <a:r>
              <a:rPr lang="cs-CZ" dirty="0"/>
              <a:t>Okamžitá zpětná vazba – zpevňování učiva</a:t>
            </a:r>
          </a:p>
          <a:p>
            <a:r>
              <a:rPr lang="cs-CZ" dirty="0"/>
              <a:t>Často: vlastní tempo</a:t>
            </a:r>
          </a:p>
          <a:p>
            <a:endParaRPr lang="cs-CZ" dirty="0"/>
          </a:p>
          <a:p>
            <a:r>
              <a:rPr lang="cs-CZ" dirty="0"/>
              <a:t>Nevýhoda: linearita, práce s chybou – chyba je špatná</a:t>
            </a:r>
          </a:p>
          <a:p>
            <a:endParaRPr lang="cs-CZ" dirty="0"/>
          </a:p>
          <a:p>
            <a:r>
              <a:rPr lang="cs-CZ" dirty="0"/>
              <a:t>Následovali (a v současnosti se používají):</a:t>
            </a:r>
          </a:p>
          <a:p>
            <a:pPr lvl="1"/>
            <a:r>
              <a:rPr lang="cs-CZ" dirty="0"/>
              <a:t>Větvený -nemusí procházet všechny kroky, při špatné odpovědi možnost dalšího procvičování – N. A. </a:t>
            </a:r>
            <a:r>
              <a:rPr lang="cs-CZ" dirty="0" err="1"/>
              <a:t>Crowder</a:t>
            </a:r>
            <a:endParaRPr lang="cs-CZ" dirty="0"/>
          </a:p>
          <a:p>
            <a:pPr lvl="1"/>
            <a:r>
              <a:rPr lang="cs-CZ" dirty="0"/>
              <a:t>Adaptivní – volba různé obtížnosti úkolů, testování úrovně žáka – G. </a:t>
            </a:r>
            <a:r>
              <a:rPr lang="cs-CZ" dirty="0" err="1"/>
              <a:t>Pask</a:t>
            </a:r>
            <a:r>
              <a:rPr lang="cs-CZ" dirty="0"/>
              <a:t> 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5218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20D5B5-7C6C-4F0F-80A6-8A345B1F8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Konektivismus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06E9FE4-D6E9-4EE8-83A8-8FC3C2308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G. Siemens, 2004</a:t>
            </a:r>
          </a:p>
          <a:p>
            <a:r>
              <a:rPr lang="cs-CZ" sz="2000" dirty="0"/>
              <a:t>Propojenost, aktuálnost</a:t>
            </a:r>
          </a:p>
          <a:p>
            <a:pPr lvl="1"/>
            <a:r>
              <a:rPr lang="cs-CZ" sz="1800" dirty="0"/>
              <a:t>„Síť jako učitel“</a:t>
            </a:r>
          </a:p>
          <a:p>
            <a:r>
              <a:rPr lang="cs-CZ" sz="2000" dirty="0"/>
              <a:t>Budování komunity</a:t>
            </a:r>
          </a:p>
          <a:p>
            <a:r>
              <a:rPr lang="cs-CZ" sz="2000" dirty="0"/>
              <a:t>Znalosti a dovednost konstruovány na základě měnící se sítě</a:t>
            </a:r>
          </a:p>
          <a:p>
            <a:pPr lvl="1"/>
            <a:r>
              <a:rPr lang="cs-CZ" sz="1800" dirty="0"/>
              <a:t>Hlavně „kde to najdu“</a:t>
            </a:r>
          </a:p>
          <a:p>
            <a:pPr lvl="1"/>
            <a:r>
              <a:rPr lang="cs-CZ" sz="1800" dirty="0"/>
              <a:t>Propojování různých informačních uzlů</a:t>
            </a:r>
          </a:p>
          <a:p>
            <a:r>
              <a:rPr lang="cs-CZ" sz="2000" dirty="0"/>
              <a:t>Znalosti nejsou jen v hlavě člověka – uloženy v databázích, sítích, …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pPr lvl="1"/>
            <a:endParaRPr lang="cs-CZ" sz="1800" dirty="0"/>
          </a:p>
          <a:p>
            <a:endParaRPr lang="cs-CZ" sz="2000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2540DE40-1395-42A0-AF34-4684786F4426}"/>
              </a:ext>
            </a:extLst>
          </p:cNvPr>
          <p:cNvSpPr/>
          <p:nvPr/>
        </p:nvSpPr>
        <p:spPr>
          <a:xfrm>
            <a:off x="8628961" y="6488668"/>
            <a:ext cx="3421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https://youtu.be/SvhY70C6Drk</a:t>
            </a:r>
          </a:p>
        </p:txBody>
      </p:sp>
    </p:spTree>
    <p:extLst>
      <p:ext uri="{BB962C8B-B14F-4D97-AF65-F5344CB8AC3E}">
        <p14:creationId xmlns:p14="http://schemas.microsoft.com/office/powerpoint/2010/main" val="2039249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54E248-666F-4B51-9F2B-1CFAD3F70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principy: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94D9C02-D10B-4A09-A6F3-760F65699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55939"/>
            <a:ext cx="8596668" cy="5024760"/>
          </a:xfrm>
        </p:spPr>
        <p:txBody>
          <a:bodyPr>
            <a:normAutofit/>
          </a:bodyPr>
          <a:lstStyle/>
          <a:p>
            <a:r>
              <a:rPr lang="cs-CZ" sz="2400" dirty="0"/>
              <a:t>sdílení přístupu k informačním zdrojům a znalostí</a:t>
            </a:r>
          </a:p>
          <a:p>
            <a:r>
              <a:rPr lang="cs-CZ" sz="2400" dirty="0"/>
              <a:t>poznávání je založeno za množství různých zkušeností (použití </a:t>
            </a:r>
            <a:r>
              <a:rPr lang="cs-CZ" sz="2400" dirty="0" err="1"/>
              <a:t>odlištných</a:t>
            </a:r>
            <a:r>
              <a:rPr lang="cs-CZ" sz="2400" dirty="0"/>
              <a:t> technologií)</a:t>
            </a:r>
          </a:p>
          <a:p>
            <a:r>
              <a:rPr lang="cs-CZ" sz="2400" dirty="0"/>
              <a:t>schopnost poznávat je důležitější než skutečné znalosti</a:t>
            </a:r>
          </a:p>
          <a:p>
            <a:r>
              <a:rPr lang="cs-CZ" sz="2400" dirty="0"/>
              <a:t>budování komunity (navazování a </a:t>
            </a:r>
            <a:r>
              <a:rPr lang="cs-CZ" sz="2400" dirty="0" err="1"/>
              <a:t>udržba</a:t>
            </a:r>
            <a:r>
              <a:rPr lang="cs-CZ" sz="2400" dirty="0"/>
              <a:t> spojení)</a:t>
            </a:r>
          </a:p>
          <a:p>
            <a:r>
              <a:rPr lang="cs-CZ" sz="2400" dirty="0"/>
              <a:t>hlavní kompetencí je schopnost rozeznávat souvislosti mezi obory, koncepty či ideami</a:t>
            </a:r>
          </a:p>
          <a:p>
            <a:r>
              <a:rPr lang="cs-CZ" sz="2400" dirty="0"/>
              <a:t>rozhodování je součástí vzdělávacího procesu</a:t>
            </a: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A2BC032F-8796-4B36-B7EC-422B51C8F30E}"/>
              </a:ext>
            </a:extLst>
          </p:cNvPr>
          <p:cNvSpPr/>
          <p:nvPr/>
        </p:nvSpPr>
        <p:spPr>
          <a:xfrm>
            <a:off x="5986509" y="552191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hlinkClick r:id="rId2"/>
              </a:rPr>
              <a:t>https://spomocnik.rvp.cz/clanek/10357/KONEKTIVISMUS</a:t>
            </a:r>
            <a:endParaRPr lang="cs-CZ" dirty="0"/>
          </a:p>
          <a:p>
            <a:r>
              <a:rPr lang="cs-CZ" dirty="0">
                <a:hlinkClick r:id="rId3"/>
              </a:rPr>
              <a:t>https://medium.com/edtech-kisk/konektivismus-aneb-teorie-u%C4%8Den%C3%AD-v-digit%C3%A1ln%C3%ADm-v%C4%9Bku-131c9befe7c6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8225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4213D2-BD6E-4DA8-839C-1DA1D5739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Historické okénko v ČR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766DE4E-1207-43A5-B430-2EB11F76A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40043"/>
            <a:ext cx="8596668" cy="450132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Od roku 1990 zavedení předmětu Informatika a výpočetní technika – Gymnázia</a:t>
            </a:r>
          </a:p>
          <a:p>
            <a:pPr lvl="1"/>
            <a:r>
              <a:rPr lang="cs-CZ" dirty="0"/>
              <a:t>Uživatelský přístup</a:t>
            </a:r>
          </a:p>
          <a:p>
            <a:r>
              <a:rPr lang="cs-CZ" dirty="0"/>
              <a:t>V 90s20c – za ZŠ nepovinný </a:t>
            </a:r>
          </a:p>
          <a:p>
            <a:pPr lvl="1"/>
            <a:r>
              <a:rPr lang="cs-CZ" dirty="0"/>
              <a:t>kancelářské </a:t>
            </a:r>
            <a:r>
              <a:rPr lang="cs-CZ" dirty="0" err="1"/>
              <a:t>app</a:t>
            </a:r>
            <a:endParaRPr lang="cs-CZ" dirty="0"/>
          </a:p>
          <a:p>
            <a:pPr lvl="1"/>
            <a:r>
              <a:rPr lang="cs-CZ" dirty="0"/>
              <a:t>elektronická komunikace</a:t>
            </a:r>
          </a:p>
          <a:p>
            <a:pPr lvl="1"/>
            <a:r>
              <a:rPr lang="cs-CZ" dirty="0"/>
              <a:t>Ovládání </a:t>
            </a:r>
            <a:r>
              <a:rPr lang="cs-CZ" dirty="0" err="1"/>
              <a:t>app</a:t>
            </a:r>
            <a:endParaRPr lang="cs-CZ" dirty="0"/>
          </a:p>
          <a:p>
            <a:r>
              <a:rPr lang="cs-CZ" dirty="0"/>
              <a:t>2000 Koncepce informační politiky ve vzdělávání (SIPVZ)</a:t>
            </a:r>
          </a:p>
          <a:p>
            <a:pPr lvl="1"/>
            <a:r>
              <a:rPr lang="cs-CZ" dirty="0"/>
              <a:t>Vybavení škol</a:t>
            </a:r>
          </a:p>
          <a:p>
            <a:pPr lvl="1"/>
            <a:r>
              <a:rPr lang="cs-CZ" dirty="0"/>
              <a:t>Vzdělávání učitelů</a:t>
            </a:r>
          </a:p>
          <a:p>
            <a:r>
              <a:rPr lang="cs-CZ" dirty="0"/>
              <a:t>2006  ZŠ – zavedení povinného oblasti/předmětu – Informační a komunikační technologie</a:t>
            </a:r>
          </a:p>
          <a:p>
            <a:r>
              <a:rPr lang="cs-CZ" dirty="0"/>
              <a:t>2021 – ZŠ Obor Informatika, klíčová kompetence digitální</a:t>
            </a:r>
          </a:p>
        </p:txBody>
      </p:sp>
    </p:spTree>
    <p:extLst>
      <p:ext uri="{BB962C8B-B14F-4D97-AF65-F5344CB8AC3E}">
        <p14:creationId xmlns:p14="http://schemas.microsoft.com/office/powerpoint/2010/main" val="1539751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779D7E-BB64-433B-878C-15BDF90C6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Informační gramotnost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E5A60B1-8D7F-427D-98A2-42457DABF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Vyhledat, kriticky hodnotit, zpracovat, eticky a bezpečně využít</a:t>
            </a:r>
          </a:p>
          <a:p>
            <a:r>
              <a:rPr lang="cs-CZ" dirty="0"/>
              <a:t>!!!! Jedinec rozezná potřebu informace</a:t>
            </a:r>
          </a:p>
          <a:p>
            <a:r>
              <a:rPr lang="cs-CZ" dirty="0"/>
              <a:t>Informačně gramotný jedinec (INIQES): </a:t>
            </a:r>
          </a:p>
          <a:p>
            <a:pPr lvl="1"/>
            <a:r>
              <a:rPr lang="cs-CZ" i="1" dirty="0"/>
              <a:t>„rozeznat potřebu informací (problém);</a:t>
            </a:r>
            <a:endParaRPr lang="cs-CZ" dirty="0"/>
          </a:p>
          <a:p>
            <a:pPr lvl="1"/>
            <a:r>
              <a:rPr lang="cs-CZ" i="1" dirty="0"/>
              <a:t>s přihlédnutím k charakteru informací je najít, získat, posoudit a spravovat;</a:t>
            </a:r>
            <a:endParaRPr lang="cs-CZ" dirty="0"/>
          </a:p>
          <a:p>
            <a:pPr lvl="1"/>
            <a:r>
              <a:rPr lang="cs-CZ" i="1" dirty="0"/>
              <a:t>zpracovat informace, znázornit (modelovat) problém;</a:t>
            </a:r>
            <a:endParaRPr lang="cs-CZ" dirty="0"/>
          </a:p>
          <a:p>
            <a:pPr lvl="1"/>
            <a:r>
              <a:rPr lang="cs-CZ" i="1" dirty="0"/>
              <a:t>používat vhodné pracovní postupy (algoritmy) při efektivním řešení problémů;</a:t>
            </a:r>
            <a:endParaRPr lang="cs-CZ" dirty="0"/>
          </a:p>
          <a:p>
            <a:pPr lvl="1"/>
            <a:r>
              <a:rPr lang="cs-CZ" i="1" dirty="0"/>
              <a:t>tvořit a spolupracovat;</a:t>
            </a:r>
            <a:endParaRPr lang="cs-CZ" dirty="0"/>
          </a:p>
          <a:p>
            <a:pPr lvl="1"/>
            <a:r>
              <a:rPr lang="cs-CZ" i="1" dirty="0"/>
              <a:t>vhodným způsobem informace i výsledky práce prezentovat a sdílet ve svém vzdělávacím prostředí;</a:t>
            </a:r>
            <a:endParaRPr lang="cs-CZ" dirty="0"/>
          </a:p>
          <a:p>
            <a:pPr lvl="1"/>
            <a:r>
              <a:rPr lang="cs-CZ" i="1" dirty="0"/>
              <a:t>při práci dodržovat etická pravidla, zásady bezpečnosti a právní normy.“</a:t>
            </a:r>
            <a:endParaRPr lang="cs-CZ" dirty="0"/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C09B189-86C1-469C-BE66-4727C618C8F9}"/>
              </a:ext>
            </a:extLst>
          </p:cNvPr>
          <p:cNvSpPr txBox="1"/>
          <p:nvPr/>
        </p:nvSpPr>
        <p:spPr>
          <a:xfrm>
            <a:off x="3595331" y="6611779"/>
            <a:ext cx="85966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/>
              <a:t>https://clanky.rvp.cz/clanek/22760/INFORMACNI-GRAMOTNOST-NA-STREDNICH-SKOLACH-CO-JAK-A-PROC.html.%20ISSN%201802-4785</a:t>
            </a:r>
          </a:p>
        </p:txBody>
      </p:sp>
    </p:spTree>
    <p:extLst>
      <p:ext uri="{BB962C8B-B14F-4D97-AF65-F5344CB8AC3E}">
        <p14:creationId xmlns:p14="http://schemas.microsoft.com/office/powerpoint/2010/main" val="3994543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BD1069-2231-4459-A0C9-365056885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Informatické myšlení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FC6EDDD-6FB7-4A5F-B7C1-C2C5FA4BA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64817"/>
            <a:ext cx="6948584" cy="4576546"/>
          </a:xfrm>
        </p:spPr>
        <p:txBody>
          <a:bodyPr/>
          <a:lstStyle/>
          <a:p>
            <a:r>
              <a:rPr lang="cs-CZ" sz="2200" dirty="0" err="1"/>
              <a:t>Jeannette</a:t>
            </a:r>
            <a:r>
              <a:rPr lang="cs-CZ" sz="2200" dirty="0"/>
              <a:t> </a:t>
            </a:r>
            <a:r>
              <a:rPr lang="cs-CZ" sz="2200" dirty="0" err="1"/>
              <a:t>Wing</a:t>
            </a:r>
            <a:r>
              <a:rPr lang="cs-CZ" sz="2200" dirty="0"/>
              <a:t>: „Informatické myšlení je způsob myšlení, který spočívá v řešení problémů, navrhování systémů a porozumění lidskému chování s využitím konceptů základních pro informatiku.“</a:t>
            </a:r>
          </a:p>
          <a:p>
            <a:pPr lvl="1"/>
            <a:r>
              <a:rPr lang="cs-CZ" sz="2000" dirty="0"/>
              <a:t>„myslet jako informatik“</a:t>
            </a:r>
          </a:p>
          <a:p>
            <a:pPr lvl="1"/>
            <a:r>
              <a:rPr lang="cs-CZ" sz="2000" dirty="0"/>
              <a:t>práce s problémem</a:t>
            </a:r>
          </a:p>
          <a:p>
            <a:pPr lvl="2"/>
            <a:r>
              <a:rPr lang="cs-CZ" sz="1800" dirty="0"/>
              <a:t>popis problému, analýza problému, hledání efektivního řešení</a:t>
            </a:r>
          </a:p>
          <a:p>
            <a:pPr lvl="2"/>
            <a:r>
              <a:rPr lang="cs-CZ" sz="1800" dirty="0"/>
              <a:t>logicky uspořádat řešení</a:t>
            </a:r>
          </a:p>
          <a:p>
            <a:pPr lvl="2"/>
            <a:r>
              <a:rPr lang="cs-CZ" sz="1800" dirty="0"/>
              <a:t>automatizovat řešení</a:t>
            </a:r>
          </a:p>
          <a:p>
            <a:pPr lvl="2"/>
            <a:r>
              <a:rPr lang="cs-CZ" sz="1800" dirty="0"/>
              <a:t>zobecnit řešení</a:t>
            </a:r>
            <a:endParaRPr lang="cs-CZ" dirty="0"/>
          </a:p>
        </p:txBody>
      </p:sp>
      <p:pic>
        <p:nvPicPr>
          <p:cNvPr id="4" name="Google Shape;117;p4">
            <a:extLst>
              <a:ext uri="{FF2B5EF4-FFF2-40B4-BE49-F238E27FC236}">
                <a16:creationId xmlns:a16="http://schemas.microsoft.com/office/drawing/2014/main" id="{85332746-C2AA-4198-BA5F-C8ACDF7E1EC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73662" y="2476870"/>
            <a:ext cx="5418338" cy="33158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0818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Informatické myšlení - dekompozice</a:t>
            </a:r>
            <a:endParaRPr i="1"/>
          </a:p>
        </p:txBody>
      </p:sp>
      <p:sp>
        <p:nvSpPr>
          <p:cNvPr id="125" name="Google Shape;125;p5"/>
          <p:cNvSpPr txBox="1">
            <a:spLocks noGrp="1"/>
          </p:cNvSpPr>
          <p:nvPr>
            <p:ph idx="1"/>
          </p:nvPr>
        </p:nvSpPr>
        <p:spPr>
          <a:xfrm>
            <a:off x="680321" y="2068283"/>
            <a:ext cx="10515600" cy="4454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cs-CZ" dirty="0"/>
              <a:t>Práce s celkem a částí</a:t>
            </a:r>
            <a:endParaRPr dirty="0"/>
          </a:p>
          <a:p>
            <a:pPr lv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</a:pPr>
            <a:r>
              <a:rPr lang="cs-CZ" dirty="0"/>
              <a:t>Analyzovat celek</a:t>
            </a:r>
            <a:endParaRPr dirty="0"/>
          </a:p>
          <a:p>
            <a:pPr lv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</a:pPr>
            <a:r>
              <a:rPr lang="cs-CZ" dirty="0"/>
              <a:t>Popsat části</a:t>
            </a:r>
            <a:endParaRPr dirty="0"/>
          </a:p>
          <a:p>
            <a:pPr lv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</a:pPr>
            <a:r>
              <a:rPr lang="cs-CZ" dirty="0"/>
              <a:t>Vyřešit postupně</a:t>
            </a:r>
            <a:endParaRPr dirty="0"/>
          </a:p>
          <a:p>
            <a:pPr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cs-CZ" dirty="0"/>
              <a:t>Náhled do struktury</a:t>
            </a:r>
            <a:endParaRPr dirty="0"/>
          </a:p>
          <a:p>
            <a:pPr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cs-CZ" dirty="0"/>
              <a:t>Vztahy částí vzhledem k celku</a:t>
            </a:r>
            <a:endParaRPr dirty="0"/>
          </a:p>
          <a:p>
            <a:pPr>
              <a:lnSpc>
                <a:spcPct val="90000"/>
              </a:lnSpc>
              <a:buClr>
                <a:schemeClr val="dk1"/>
              </a:buClr>
              <a:buSzPct val="100000"/>
            </a:pPr>
            <a:endParaRPr dirty="0"/>
          </a:p>
          <a:p>
            <a:pPr marL="0" indent="0">
              <a:lnSpc>
                <a:spcPct val="90000"/>
              </a:lnSpc>
              <a:buClr>
                <a:schemeClr val="dk1"/>
              </a:buClr>
              <a:buSzPct val="100000"/>
              <a:buNone/>
            </a:pPr>
            <a:r>
              <a:rPr lang="cs-CZ" b="1" dirty="0"/>
              <a:t>Příklady využití:</a:t>
            </a:r>
            <a:endParaRPr dirty="0"/>
          </a:p>
          <a:p>
            <a:pPr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cs-CZ" dirty="0"/>
              <a:t>Části obrázku</a:t>
            </a:r>
            <a:endParaRPr dirty="0"/>
          </a:p>
          <a:p>
            <a:pPr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cs-CZ" dirty="0"/>
              <a:t>Z jakých části se skládá stavba? (domeček, věž)</a:t>
            </a:r>
            <a:endParaRPr dirty="0"/>
          </a:p>
          <a:p>
            <a:pPr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cs-CZ" dirty="0"/>
              <a:t>Části (roku, ročních období)</a:t>
            </a:r>
            <a:endParaRPr dirty="0"/>
          </a:p>
          <a:p>
            <a:pPr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cs-CZ" dirty="0"/>
              <a:t>Části činností, příběhu (pohádky) </a:t>
            </a:r>
            <a:endParaRPr dirty="0"/>
          </a:p>
          <a:p>
            <a:pPr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cs-CZ" dirty="0"/>
              <a:t>Rozpoznej jednotlivé části (z jakých částí se skládá: kolo, počítač, müsli)</a:t>
            </a:r>
            <a:endParaRPr dirty="0"/>
          </a:p>
          <a:p>
            <a:pPr marL="427990" indent="-285750">
              <a:lnSpc>
                <a:spcPct val="90000"/>
              </a:lnSpc>
              <a:buClr>
                <a:schemeClr val="dk1"/>
              </a:buClr>
              <a:buSzPct val="100000"/>
            </a:pPr>
            <a:endParaRPr dirty="0"/>
          </a:p>
          <a:p>
            <a:pPr marL="228600" lvl="0" indent="-863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pic>
        <p:nvPicPr>
          <p:cNvPr id="126" name="Google Shape;126;p5" descr="Obsah obrázku královna&#10;&#10;Popis se vygeneroval automaticky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7984" y="2379001"/>
            <a:ext cx="4280115" cy="2721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1277</TotalTime>
  <Words>787</Words>
  <Application>Microsoft Office PowerPoint</Application>
  <PresentationFormat>Širokoúhlá obrazovka</PresentationFormat>
  <Paragraphs>152</Paragraphs>
  <Slides>16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Trebuchet MS</vt:lpstr>
      <vt:lpstr>Wingdings 3</vt:lpstr>
      <vt:lpstr>Fazeta</vt:lpstr>
      <vt:lpstr>Střípky z Didaktiky Informatiky</vt:lpstr>
      <vt:lpstr>Historické okénko </vt:lpstr>
      <vt:lpstr>Programované učení</vt:lpstr>
      <vt:lpstr>Konektivismus </vt:lpstr>
      <vt:lpstr>Základní principy:</vt:lpstr>
      <vt:lpstr>Historické okénko v ČR</vt:lpstr>
      <vt:lpstr>Informační gramotnost</vt:lpstr>
      <vt:lpstr>Informatické myšlení</vt:lpstr>
      <vt:lpstr>Informatické myšlení - dekompozice</vt:lpstr>
      <vt:lpstr>Informatické myšlení - vzory a pořadí</vt:lpstr>
      <vt:lpstr>Prezentace aplikace PowerPoint</vt:lpstr>
      <vt:lpstr>Informatické myšlení - abstrakce</vt:lpstr>
      <vt:lpstr>Prezentace aplikace PowerPoint</vt:lpstr>
      <vt:lpstr>Vytváření postupů (algoritmů)</vt:lpstr>
      <vt:lpstr>Digitální gramotnost</vt:lpstr>
      <vt:lpstr>DigCompEDU, Učitel21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Didaktika Informatiky</dc:title>
  <dc:creator>Petra Vaňková</dc:creator>
  <cp:lastModifiedBy>Petra Vaňková</cp:lastModifiedBy>
  <cp:revision>15</cp:revision>
  <dcterms:created xsi:type="dcterms:W3CDTF">2026-02-11T14:19:29Z</dcterms:created>
  <dcterms:modified xsi:type="dcterms:W3CDTF">2026-02-13T13:39:25Z</dcterms:modified>
</cp:coreProperties>
</file>