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1" r:id="rId3"/>
    <p:sldId id="322" r:id="rId4"/>
    <p:sldId id="323" r:id="rId5"/>
    <p:sldId id="324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59" autoAdjust="0"/>
  </p:normalViewPr>
  <p:slideViewPr>
    <p:cSldViewPr>
      <p:cViewPr varScale="1">
        <p:scale>
          <a:sx n="80" d="100"/>
          <a:sy n="80" d="100"/>
        </p:scale>
        <p:origin x="1215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1919BC-9A27-4638-9C61-2AB0FB1C74EB}" type="datetimeFigureOut">
              <a:rPr lang="cs-CZ" smtClean="0"/>
              <a:t>25.02.2024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Cykly </a:t>
            </a:r>
            <a:r>
              <a:rPr lang="cs-CZ" b="1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 – </a:t>
            </a:r>
            <a:r>
              <a:rPr lang="cs-CZ" b="1" dirty="0" err="1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cs-CZ" b="1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dirty="0"/>
              <a:t>a </a:t>
            </a:r>
            <a:r>
              <a:rPr lang="cs-CZ" b="1" err="1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cs-CZ"/>
              <a:t> </a:t>
            </a:r>
            <a:endParaRPr lang="cs-CZ" b="1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90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zápatí 2">
            <a:extLst>
              <a:ext uri="{FF2B5EF4-FFF2-40B4-BE49-F238E27FC236}">
                <a16:creationId xmlns:a16="http://schemas.microsoft.com/office/drawing/2014/main" id="{2C0DB62E-2A92-525C-8EF8-D3900741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cs-CZ" sz="1400">
                <a:solidFill>
                  <a:schemeClr val="tx2"/>
                </a:solidFill>
              </a:rPr>
              <a:t>Informatika I:  přednáška 2</a:t>
            </a:r>
            <a:endParaRPr lang="en-CA" altLang="cs-CZ" sz="1400"/>
          </a:p>
        </p:txBody>
      </p:sp>
      <p:sp>
        <p:nvSpPr>
          <p:cNvPr id="6147" name="Zástupný symbol pro číslo snímku 3">
            <a:extLst>
              <a:ext uri="{FF2B5EF4-FFF2-40B4-BE49-F238E27FC236}">
                <a16:creationId xmlns:a16="http://schemas.microsoft.com/office/drawing/2014/main" id="{B9E3819E-2D50-8A4C-C2F0-8C3116C37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E1D88E-70B6-4F1B-88FB-9B79E213E990}" type="slidenum">
              <a:rPr lang="en-CA" altLang="cs-CZ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4F28EF1A-4DDF-1E35-C9D4-42D8EA11C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10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b="1">
              <a:solidFill>
                <a:schemeClr val="tx2"/>
              </a:solidFill>
            </a:endParaRP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C1BED6BE-4BC9-98DF-798C-141714E5F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600200"/>
            <a:ext cx="3124200" cy="411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6150" name="AutoShape 4">
            <a:extLst>
              <a:ext uri="{FF2B5EF4-FFF2-40B4-BE49-F238E27FC236}">
                <a16:creationId xmlns:a16="http://schemas.microsoft.com/office/drawing/2014/main" id="{C0827A8B-E899-D024-8FB9-47B220449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700" y="4191000"/>
            <a:ext cx="1863725" cy="1066800"/>
          </a:xfrm>
          <a:prstGeom prst="flowChartDecision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Podmínka</a:t>
            </a:r>
            <a:endParaRPr lang="cs-CZ" altLang="cs-CZ" sz="2000"/>
          </a:p>
        </p:txBody>
      </p:sp>
      <p:sp>
        <p:nvSpPr>
          <p:cNvPr id="6151" name="AutoShape 5">
            <a:extLst>
              <a:ext uri="{FF2B5EF4-FFF2-40B4-BE49-F238E27FC236}">
                <a16:creationId xmlns:a16="http://schemas.microsoft.com/office/drawing/2014/main" id="{2317B13B-A4F4-329B-85A3-A1C71C381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057400"/>
            <a:ext cx="1066800" cy="6096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Akce1</a:t>
            </a:r>
          </a:p>
        </p:txBody>
      </p:sp>
      <p:cxnSp>
        <p:nvCxnSpPr>
          <p:cNvPr id="6152" name="AutoShape 6">
            <a:extLst>
              <a:ext uri="{FF2B5EF4-FFF2-40B4-BE49-F238E27FC236}">
                <a16:creationId xmlns:a16="http://schemas.microsoft.com/office/drawing/2014/main" id="{254E1643-209C-3636-577C-26A50FEDCDB4}"/>
              </a:ext>
            </a:extLst>
          </p:cNvPr>
          <p:cNvCxnSpPr>
            <a:cxnSpLocks noChangeShapeType="1"/>
            <a:stCxn id="6150" idx="1"/>
            <a:endCxn id="6151" idx="1"/>
          </p:cNvCxnSpPr>
          <p:nvPr/>
        </p:nvCxnSpPr>
        <p:spPr bwMode="auto">
          <a:xfrm rot="10800000" flipH="1">
            <a:off x="1663700" y="2362200"/>
            <a:ext cx="393700" cy="2362200"/>
          </a:xfrm>
          <a:prstGeom prst="bentConnector3">
            <a:avLst>
              <a:gd name="adj1" fmla="val -58009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3" name="Text Box 7">
            <a:extLst>
              <a:ext uri="{FF2B5EF4-FFF2-40B4-BE49-F238E27FC236}">
                <a16:creationId xmlns:a16="http://schemas.microsoft.com/office/drawing/2014/main" id="{46F66CC9-BB6A-98B6-E2A6-EC5F74A0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105400"/>
            <a:ext cx="2698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/>
              <a:t>-</a:t>
            </a:r>
            <a:endParaRPr lang="cs-CZ" altLang="cs-CZ" sz="2400"/>
          </a:p>
        </p:txBody>
      </p:sp>
      <p:sp>
        <p:nvSpPr>
          <p:cNvPr id="6154" name="Text Box 8">
            <a:extLst>
              <a:ext uri="{FF2B5EF4-FFF2-40B4-BE49-F238E27FC236}">
                <a16:creationId xmlns:a16="http://schemas.microsoft.com/office/drawing/2014/main" id="{15F49AC7-7C6E-DD49-701C-4AFB82DAF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4324350"/>
            <a:ext cx="6080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/>
              <a:t>+</a:t>
            </a:r>
            <a:endParaRPr lang="cs-CZ" altLang="cs-CZ" sz="2400"/>
          </a:p>
        </p:txBody>
      </p:sp>
      <p:sp>
        <p:nvSpPr>
          <p:cNvPr id="6155" name="Text Box 9">
            <a:extLst>
              <a:ext uri="{FF2B5EF4-FFF2-40B4-BE49-F238E27FC236}">
                <a16:creationId xmlns:a16="http://schemas.microsoft.com/office/drawing/2014/main" id="{410D3587-9A5E-30C0-E96E-6A7D256CE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498600"/>
            <a:ext cx="3652838" cy="421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noProof="1">
                <a:latin typeface="CourierPS" pitchFamily="49" charset="0"/>
              </a:rPr>
              <a:t>do{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noProof="1">
                <a:latin typeface="CourierPS" pitchFamily="49" charset="0"/>
              </a:rPr>
              <a:t>  </a:t>
            </a:r>
            <a:r>
              <a:rPr lang="cs-CZ" altLang="cs-CZ" sz="2400" i="1" noProof="1">
                <a:latin typeface="CourierPS" pitchFamily="49" charset="0"/>
              </a:rPr>
              <a:t>Akce1</a:t>
            </a:r>
            <a:r>
              <a:rPr lang="cs-CZ" altLang="cs-CZ" sz="2400" noProof="1">
                <a:latin typeface="CourierPS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noProof="1">
                <a:latin typeface="CourierPS" pitchFamily="49" charset="0"/>
              </a:rPr>
              <a:t>  </a:t>
            </a:r>
            <a:r>
              <a:rPr lang="cs-CZ" altLang="cs-CZ" sz="2400" i="1" noProof="1">
                <a:latin typeface="CourierPS" pitchFamily="49" charset="0"/>
              </a:rPr>
              <a:t>Akce2</a:t>
            </a:r>
            <a:endParaRPr lang="cs-CZ" altLang="cs-CZ" sz="2400" noProof="1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noProof="1">
                <a:latin typeface="CourierPS" pitchFamily="49" charset="0"/>
              </a:rPr>
              <a:t>}while(</a:t>
            </a:r>
            <a:r>
              <a:rPr lang="cs-CZ" altLang="cs-CZ" sz="2400" i="1" noProof="1">
                <a:latin typeface="CourierPS" pitchFamily="49" charset="0"/>
              </a:rPr>
              <a:t>Podmínka</a:t>
            </a:r>
            <a:r>
              <a:rPr lang="cs-CZ" altLang="cs-CZ" sz="2400" b="1" noProof="1">
                <a:latin typeface="CourierPS" pitchFamily="49" charset="0"/>
              </a:rPr>
              <a:t>);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i="1" noProof="1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000">
                <a:solidFill>
                  <a:schemeClr val="accent2"/>
                </a:solidFill>
              </a:rPr>
              <a:t>Význam: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chemeClr val="accent2"/>
                </a:solidFill>
              </a:rPr>
              <a:t>opakuj</a:t>
            </a:r>
            <a:r>
              <a:rPr lang="cs-CZ" altLang="cs-CZ" sz="2000">
                <a:solidFill>
                  <a:schemeClr val="accent2"/>
                </a:solidFill>
              </a:rPr>
              <a:t> </a:t>
            </a:r>
            <a:r>
              <a:rPr lang="cs-CZ" altLang="cs-CZ" sz="2000" i="1"/>
              <a:t>Akci1</a:t>
            </a:r>
            <a:r>
              <a:rPr lang="cs-CZ" altLang="cs-CZ" sz="2000"/>
              <a:t> </a:t>
            </a:r>
            <a:r>
              <a:rPr lang="cs-CZ" altLang="cs-CZ" sz="2000">
                <a:solidFill>
                  <a:schemeClr val="accent2"/>
                </a:solidFill>
              </a:rPr>
              <a:t>a </a:t>
            </a:r>
            <a:r>
              <a:rPr lang="cs-CZ" altLang="cs-CZ" sz="2000" i="1"/>
              <a:t>Akci2</a:t>
            </a:r>
            <a:r>
              <a:rPr lang="cs-CZ" altLang="cs-CZ" sz="2400" b="1">
                <a:latin typeface="Courier New" panose="02070309020205020404" pitchFamily="49" charset="0"/>
              </a:rPr>
              <a:t> 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cs-CZ" altLang="cs-CZ" sz="2000" b="1">
                <a:solidFill>
                  <a:schemeClr val="accent2"/>
                </a:solidFill>
              </a:rPr>
              <a:t>dokud</a:t>
            </a:r>
            <a:r>
              <a:rPr lang="cs-CZ" altLang="cs-CZ" sz="2000">
                <a:solidFill>
                  <a:schemeClr val="accent2"/>
                </a:solidFill>
              </a:rPr>
              <a:t> platí </a:t>
            </a:r>
            <a:r>
              <a:rPr lang="cs-CZ" altLang="cs-CZ" sz="2000" i="1"/>
              <a:t>Podmínka</a:t>
            </a:r>
            <a:endParaRPr lang="cs-CZ" altLang="cs-CZ" sz="24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b="1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000"/>
              <a:t>Akce ve struktuře </a:t>
            </a:r>
            <a:r>
              <a:rPr lang="en-US" altLang="cs-CZ" sz="2000" b="1"/>
              <a:t>do – while </a:t>
            </a:r>
            <a:r>
              <a:rPr lang="cs-CZ" altLang="cs-CZ" sz="2000"/>
              <a:t>se provedou vždy alespoň jednou (podmínka je až za nimi).</a:t>
            </a:r>
            <a:endParaRPr lang="cs-CZ" altLang="cs-CZ" sz="2400">
              <a:latin typeface="Courier New" panose="02070309020205020404" pitchFamily="49" charset="0"/>
            </a:endParaRPr>
          </a:p>
        </p:txBody>
      </p:sp>
      <p:cxnSp>
        <p:nvCxnSpPr>
          <p:cNvPr id="6156" name="AutoShape 10">
            <a:extLst>
              <a:ext uri="{FF2B5EF4-FFF2-40B4-BE49-F238E27FC236}">
                <a16:creationId xmlns:a16="http://schemas.microsoft.com/office/drawing/2014/main" id="{DB184817-AE8C-CC00-0AE7-7BD68AC278E8}"/>
              </a:ext>
            </a:extLst>
          </p:cNvPr>
          <p:cNvCxnSpPr>
            <a:cxnSpLocks noChangeShapeType="1"/>
            <a:stCxn id="6150" idx="2"/>
          </p:cNvCxnSpPr>
          <p:nvPr/>
        </p:nvCxnSpPr>
        <p:spPr bwMode="auto">
          <a:xfrm flipH="1">
            <a:off x="2590800" y="5257800"/>
            <a:ext cx="4763" cy="990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57" name="AutoShape 11">
            <a:extLst>
              <a:ext uri="{FF2B5EF4-FFF2-40B4-BE49-F238E27FC236}">
                <a16:creationId xmlns:a16="http://schemas.microsoft.com/office/drawing/2014/main" id="{A231FF20-9F7F-DA30-581F-CE7FE1EF23F3}"/>
              </a:ext>
            </a:extLst>
          </p:cNvPr>
          <p:cNvCxnSpPr>
            <a:cxnSpLocks noChangeShapeType="1"/>
            <a:endCxn id="6151" idx="0"/>
          </p:cNvCxnSpPr>
          <p:nvPr/>
        </p:nvCxnSpPr>
        <p:spPr bwMode="auto">
          <a:xfrm>
            <a:off x="2590800" y="1143000"/>
            <a:ext cx="0" cy="914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8" name="Rectangle 12">
            <a:extLst>
              <a:ext uri="{FF2B5EF4-FFF2-40B4-BE49-F238E27FC236}">
                <a16:creationId xmlns:a16="http://schemas.microsoft.com/office/drawing/2014/main" id="{DC9F9628-2B78-0189-421E-67E08E90C8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7848600" cy="838200"/>
          </a:xfrm>
        </p:spPr>
        <p:txBody>
          <a:bodyPr/>
          <a:lstStyle/>
          <a:p>
            <a:r>
              <a:rPr lang="en-US" altLang="cs-CZ"/>
              <a:t>Cyklus </a:t>
            </a:r>
            <a:r>
              <a:rPr lang="cs-CZ" altLang="cs-CZ"/>
              <a:t>s </a:t>
            </a:r>
            <a:r>
              <a:rPr lang="en-US" altLang="cs-CZ"/>
              <a:t>po</a:t>
            </a:r>
            <a:r>
              <a:rPr lang="cs-CZ" altLang="cs-CZ"/>
              <a:t>dmínkou na </a:t>
            </a:r>
            <a:r>
              <a:rPr lang="en-US" altLang="cs-CZ"/>
              <a:t>konci</a:t>
            </a:r>
            <a:endParaRPr lang="cs-CZ" altLang="cs-CZ" sz="2800" b="1"/>
          </a:p>
        </p:txBody>
      </p:sp>
      <p:sp>
        <p:nvSpPr>
          <p:cNvPr id="6159" name="AutoShape 13">
            <a:extLst>
              <a:ext uri="{FF2B5EF4-FFF2-40B4-BE49-F238E27FC236}">
                <a16:creationId xmlns:a16="http://schemas.microsoft.com/office/drawing/2014/main" id="{3D671FEC-BE0F-6B42-BBF5-07AA7C6A7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124200"/>
            <a:ext cx="1066800" cy="6096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Akce2</a:t>
            </a:r>
          </a:p>
        </p:txBody>
      </p:sp>
      <p:cxnSp>
        <p:nvCxnSpPr>
          <p:cNvPr id="6160" name="AutoShape 14">
            <a:extLst>
              <a:ext uri="{FF2B5EF4-FFF2-40B4-BE49-F238E27FC236}">
                <a16:creationId xmlns:a16="http://schemas.microsoft.com/office/drawing/2014/main" id="{4CC33DD1-516D-FE7F-2328-C0CB50331881}"/>
              </a:ext>
            </a:extLst>
          </p:cNvPr>
          <p:cNvCxnSpPr>
            <a:cxnSpLocks noChangeShapeType="1"/>
            <a:stCxn id="6151" idx="2"/>
            <a:endCxn id="6159" idx="0"/>
          </p:cNvCxnSpPr>
          <p:nvPr/>
        </p:nvCxnSpPr>
        <p:spPr bwMode="auto">
          <a:xfrm>
            <a:off x="2590800" y="2667000"/>
            <a:ext cx="0" cy="457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1" name="AutoShape 15">
            <a:extLst>
              <a:ext uri="{FF2B5EF4-FFF2-40B4-BE49-F238E27FC236}">
                <a16:creationId xmlns:a16="http://schemas.microsoft.com/office/drawing/2014/main" id="{AC2F1BE3-B1D1-40EA-B9F4-BF9541931881}"/>
              </a:ext>
            </a:extLst>
          </p:cNvPr>
          <p:cNvCxnSpPr>
            <a:cxnSpLocks noChangeShapeType="1"/>
            <a:stCxn id="6159" idx="2"/>
            <a:endCxn id="6150" idx="0"/>
          </p:cNvCxnSpPr>
          <p:nvPr/>
        </p:nvCxnSpPr>
        <p:spPr bwMode="auto">
          <a:xfrm>
            <a:off x="2590800" y="3733800"/>
            <a:ext cx="4763" cy="457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3">
            <a:extLst>
              <a:ext uri="{FF2B5EF4-FFF2-40B4-BE49-F238E27FC236}">
                <a16:creationId xmlns:a16="http://schemas.microsoft.com/office/drawing/2014/main" id="{A8C77C48-2988-6AE4-9BC1-0EAD028C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79D92F-A81E-4BBF-BCE7-59340439A058}" type="slidenum">
              <a:rPr lang="en-CA" altLang="cs-CZ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A26C017-0630-0466-E449-912A4979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1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b="1">
              <a:solidFill>
                <a:schemeClr val="tx2"/>
              </a:solidFill>
            </a:endParaRPr>
          </a:p>
        </p:txBody>
      </p:sp>
      <p:sp>
        <p:nvSpPr>
          <p:cNvPr id="7172" name="AutoShape 4">
            <a:extLst>
              <a:ext uri="{FF2B5EF4-FFF2-40B4-BE49-F238E27FC236}">
                <a16:creationId xmlns:a16="http://schemas.microsoft.com/office/drawing/2014/main" id="{795AFB4D-0B27-FBAB-ABE1-E99A7F1A7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00600"/>
            <a:ext cx="1524000" cy="914400"/>
          </a:xfrm>
          <a:prstGeom prst="flowChartDecision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Zb &gt; 0</a:t>
            </a:r>
            <a:endParaRPr lang="cs-CZ" altLang="cs-CZ" sz="2200"/>
          </a:p>
        </p:txBody>
      </p:sp>
      <p:sp>
        <p:nvSpPr>
          <p:cNvPr id="7173" name="AutoShape 5">
            <a:extLst>
              <a:ext uri="{FF2B5EF4-FFF2-40B4-BE49-F238E27FC236}">
                <a16:creationId xmlns:a16="http://schemas.microsoft.com/office/drawing/2014/main" id="{89235FA9-8506-A4E2-5B50-3D8FDC905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667000"/>
            <a:ext cx="1219200" cy="6096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M = N</a:t>
            </a:r>
            <a:endParaRPr lang="cs-CZ" altLang="cs-CZ" sz="2200"/>
          </a:p>
        </p:txBody>
      </p:sp>
      <p:cxnSp>
        <p:nvCxnSpPr>
          <p:cNvPr id="7174" name="AutoShape 6">
            <a:extLst>
              <a:ext uri="{FF2B5EF4-FFF2-40B4-BE49-F238E27FC236}">
                <a16:creationId xmlns:a16="http://schemas.microsoft.com/office/drawing/2014/main" id="{5BE24B43-A9AF-2D5C-87C9-BB6B65CF0F99}"/>
              </a:ext>
            </a:extLst>
          </p:cNvPr>
          <p:cNvCxnSpPr>
            <a:cxnSpLocks noChangeShapeType="1"/>
            <a:stCxn id="7172" idx="1"/>
            <a:endCxn id="7183" idx="1"/>
          </p:cNvCxnSpPr>
          <p:nvPr/>
        </p:nvCxnSpPr>
        <p:spPr bwMode="auto">
          <a:xfrm rot="10800000">
            <a:off x="1600200" y="1981200"/>
            <a:ext cx="304800" cy="3276600"/>
          </a:xfrm>
          <a:prstGeom prst="bentConnector3">
            <a:avLst>
              <a:gd name="adj1" fmla="val 288537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75" name="Text Box 7">
            <a:extLst>
              <a:ext uri="{FF2B5EF4-FFF2-40B4-BE49-F238E27FC236}">
                <a16:creationId xmlns:a16="http://schemas.microsoft.com/office/drawing/2014/main" id="{305B67CB-4217-3E5B-1694-9D9B1660F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715000"/>
            <a:ext cx="2698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/>
              <a:t>-</a:t>
            </a:r>
            <a:endParaRPr lang="cs-CZ" altLang="cs-CZ" sz="2400"/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4D1D5507-2F76-F726-FFF5-18366ED77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916488"/>
            <a:ext cx="5730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000"/>
              <a:t>+</a:t>
            </a:r>
            <a:endParaRPr lang="cs-CZ" altLang="cs-CZ" sz="2400"/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6DA2ED92-B08A-76A3-9260-56F747141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058863"/>
            <a:ext cx="395763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 u="sng"/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u="sng"/>
              <a:t>Výpočet největšího společného dělitele dvou celých kladných čísel </a:t>
            </a:r>
            <a:r>
              <a:rPr lang="cs-CZ" altLang="cs-CZ" sz="2400" i="1" u="sng"/>
              <a:t>M</a:t>
            </a:r>
            <a:r>
              <a:rPr lang="cs-CZ" altLang="cs-CZ" sz="2400" u="sng"/>
              <a:t> a </a:t>
            </a:r>
            <a:r>
              <a:rPr lang="cs-CZ" altLang="cs-CZ" sz="2400" i="1" u="sng"/>
              <a:t>N</a:t>
            </a:r>
            <a:r>
              <a:rPr lang="cs-CZ" altLang="cs-CZ" sz="2400"/>
              <a:t> :</a:t>
            </a:r>
            <a:endParaRPr lang="cs-CZ" altLang="cs-CZ" sz="2400" b="1" noProof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b="1" noProof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noProof="1">
                <a:latin typeface="CourierPS" pitchFamily="49" charset="0"/>
              </a:rPr>
              <a:t>do{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noProof="1">
                <a:latin typeface="CourierPS" pitchFamily="49" charset="0"/>
              </a:rPr>
              <a:t> </a:t>
            </a:r>
            <a:r>
              <a:rPr lang="cs-CZ" altLang="cs-CZ" sz="2400">
                <a:latin typeface="CourierPS" pitchFamily="49" charset="0"/>
              </a:rPr>
              <a:t>Zb=M </a:t>
            </a:r>
            <a:r>
              <a:rPr lang="en-US" altLang="cs-CZ" sz="2400" b="1">
                <a:latin typeface="CourierPS" pitchFamily="49" charset="0"/>
              </a:rPr>
              <a:t>%</a:t>
            </a:r>
            <a:r>
              <a:rPr lang="cs-CZ" altLang="cs-CZ" sz="2400">
                <a:latin typeface="CourierPS" pitchFamily="49" charset="0"/>
              </a:rPr>
              <a:t> N</a:t>
            </a:r>
            <a:r>
              <a:rPr lang="cs-CZ" altLang="cs-CZ" sz="2400" noProof="1">
                <a:latin typeface="CourierPS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noProof="1">
                <a:latin typeface="CourierPS" pitchFamily="49" charset="0"/>
              </a:rPr>
              <a:t> </a:t>
            </a:r>
            <a:r>
              <a:rPr lang="cs-CZ" altLang="cs-CZ" sz="2400">
                <a:latin typeface="CourierPS" pitchFamily="49" charset="0"/>
              </a:rPr>
              <a:t>M=N;</a:t>
            </a:r>
            <a:endParaRPr lang="cs-CZ" altLang="cs-CZ" sz="2400" noProof="1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noProof="1">
                <a:latin typeface="CourierPS" pitchFamily="49" charset="0"/>
              </a:rPr>
              <a:t> </a:t>
            </a:r>
            <a:r>
              <a:rPr lang="cs-CZ" altLang="cs-CZ" sz="2400">
                <a:latin typeface="CourierPS" pitchFamily="49" charset="0"/>
              </a:rPr>
              <a:t>N=Zb</a:t>
            </a:r>
            <a:r>
              <a:rPr lang="en-US" altLang="cs-CZ" sz="2400">
                <a:latin typeface="CourierPS" pitchFamily="49" charset="0"/>
              </a:rPr>
              <a:t>;</a:t>
            </a:r>
            <a:endParaRPr lang="en-US" altLang="cs-CZ" sz="2400" noProof="1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400" b="1" noProof="1">
                <a:latin typeface="CourierPS" pitchFamily="49" charset="0"/>
              </a:rPr>
              <a:t>}while (</a:t>
            </a:r>
            <a:r>
              <a:rPr lang="cs-CZ" altLang="cs-CZ" sz="2400">
                <a:latin typeface="CourierPS" pitchFamily="49" charset="0"/>
              </a:rPr>
              <a:t>Zb&gt;0</a:t>
            </a:r>
            <a:r>
              <a:rPr lang="en-US" altLang="cs-CZ" sz="2400" b="1">
                <a:latin typeface="CourierPS" pitchFamily="49" charset="0"/>
              </a:rPr>
              <a:t>)</a:t>
            </a:r>
            <a:r>
              <a:rPr lang="cs-CZ" altLang="cs-CZ" sz="2400" b="1">
                <a:latin typeface="CourierPS" pitchFamily="49" charset="0"/>
              </a:rPr>
              <a:t>;</a:t>
            </a:r>
            <a:endParaRPr lang="cs-CZ" altLang="cs-CZ" sz="2400" b="1" i="1" noProof="1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i="1" noProof="1">
              <a:latin typeface="CourierPS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i="1" noProof="1">
                <a:latin typeface="CourierPS" pitchFamily="49" charset="0"/>
              </a:rPr>
              <a:t>nej.spol.děl.</a:t>
            </a:r>
            <a:r>
              <a:rPr lang="cs-CZ" altLang="cs-CZ" sz="2400" i="1">
                <a:latin typeface="CourierPS" pitchFamily="49" charset="0"/>
              </a:rPr>
              <a:t> je v M</a:t>
            </a:r>
            <a:endParaRPr lang="cs-CZ" altLang="cs-CZ" sz="2400" i="1" noProof="1">
              <a:latin typeface="CourierPS" pitchFamily="49" charset="0"/>
            </a:endParaRPr>
          </a:p>
        </p:txBody>
      </p:sp>
      <p:cxnSp>
        <p:nvCxnSpPr>
          <p:cNvPr id="7178" name="AutoShape 10">
            <a:extLst>
              <a:ext uri="{FF2B5EF4-FFF2-40B4-BE49-F238E27FC236}">
                <a16:creationId xmlns:a16="http://schemas.microsoft.com/office/drawing/2014/main" id="{9A1C8E00-2190-9FEA-CB8F-4679DFDB0C13}"/>
              </a:ext>
            </a:extLst>
          </p:cNvPr>
          <p:cNvCxnSpPr>
            <a:cxnSpLocks noChangeShapeType="1"/>
            <a:stCxn id="7172" idx="2"/>
          </p:cNvCxnSpPr>
          <p:nvPr/>
        </p:nvCxnSpPr>
        <p:spPr bwMode="auto">
          <a:xfrm>
            <a:off x="2667000" y="5715000"/>
            <a:ext cx="0" cy="533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79" name="Rectangle 12">
            <a:extLst>
              <a:ext uri="{FF2B5EF4-FFF2-40B4-BE49-F238E27FC236}">
                <a16:creationId xmlns:a16="http://schemas.microsoft.com/office/drawing/2014/main" id="{837DD732-B6BC-4475-81CC-6DB2F73432C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7848600" cy="838200"/>
          </a:xfrm>
        </p:spPr>
        <p:txBody>
          <a:bodyPr/>
          <a:lstStyle/>
          <a:p>
            <a:r>
              <a:rPr lang="cs-CZ" altLang="cs-CZ"/>
              <a:t>Příklad iterace s testem ukončení</a:t>
            </a:r>
            <a:endParaRPr lang="cs-CZ" altLang="cs-CZ" sz="2800" b="1"/>
          </a:p>
        </p:txBody>
      </p:sp>
      <p:sp>
        <p:nvSpPr>
          <p:cNvPr id="7180" name="AutoShape 13">
            <a:extLst>
              <a:ext uri="{FF2B5EF4-FFF2-40B4-BE49-F238E27FC236}">
                <a16:creationId xmlns:a16="http://schemas.microsoft.com/office/drawing/2014/main" id="{F3C52BC4-C356-B0CA-B71C-CC3BB4AB9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733800"/>
            <a:ext cx="1219200" cy="6096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N = Zb</a:t>
            </a:r>
            <a:endParaRPr lang="cs-CZ" altLang="cs-CZ" sz="2200"/>
          </a:p>
        </p:txBody>
      </p:sp>
      <p:cxnSp>
        <p:nvCxnSpPr>
          <p:cNvPr id="7181" name="AutoShape 14">
            <a:extLst>
              <a:ext uri="{FF2B5EF4-FFF2-40B4-BE49-F238E27FC236}">
                <a16:creationId xmlns:a16="http://schemas.microsoft.com/office/drawing/2014/main" id="{A8F27ED4-6616-9546-BAAA-66384309BC88}"/>
              </a:ext>
            </a:extLst>
          </p:cNvPr>
          <p:cNvCxnSpPr>
            <a:cxnSpLocks noChangeShapeType="1"/>
            <a:stCxn id="7173" idx="2"/>
            <a:endCxn id="7180" idx="0"/>
          </p:cNvCxnSpPr>
          <p:nvPr/>
        </p:nvCxnSpPr>
        <p:spPr bwMode="auto">
          <a:xfrm>
            <a:off x="2667000" y="3276600"/>
            <a:ext cx="0" cy="457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2" name="AutoShape 15">
            <a:extLst>
              <a:ext uri="{FF2B5EF4-FFF2-40B4-BE49-F238E27FC236}">
                <a16:creationId xmlns:a16="http://schemas.microsoft.com/office/drawing/2014/main" id="{3A47E90D-D27E-806F-7506-14EED17218BB}"/>
              </a:ext>
            </a:extLst>
          </p:cNvPr>
          <p:cNvCxnSpPr>
            <a:cxnSpLocks noChangeShapeType="1"/>
            <a:stCxn id="7180" idx="2"/>
            <a:endCxn id="7172" idx="0"/>
          </p:cNvCxnSpPr>
          <p:nvPr/>
        </p:nvCxnSpPr>
        <p:spPr bwMode="auto">
          <a:xfrm>
            <a:off x="2667000" y="4343400"/>
            <a:ext cx="0" cy="457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83" name="AutoShape 16">
            <a:extLst>
              <a:ext uri="{FF2B5EF4-FFF2-40B4-BE49-F238E27FC236}">
                <a16:creationId xmlns:a16="http://schemas.microsoft.com/office/drawing/2014/main" id="{9DD29E92-A15A-3FD0-43E9-777CC9B3B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676400"/>
            <a:ext cx="2133600" cy="6096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cs-CZ" altLang="cs-CZ" sz="2400"/>
              <a:t>Zb = M </a:t>
            </a:r>
            <a:r>
              <a:rPr lang="en-US" altLang="cs-CZ" sz="2400" b="1"/>
              <a:t>%</a:t>
            </a:r>
            <a:r>
              <a:rPr lang="cs-CZ" altLang="cs-CZ" sz="2400"/>
              <a:t> N</a:t>
            </a:r>
            <a:endParaRPr lang="cs-CZ" altLang="cs-CZ" sz="2200"/>
          </a:p>
        </p:txBody>
      </p:sp>
      <p:cxnSp>
        <p:nvCxnSpPr>
          <p:cNvPr id="7184" name="AutoShape 17">
            <a:extLst>
              <a:ext uri="{FF2B5EF4-FFF2-40B4-BE49-F238E27FC236}">
                <a16:creationId xmlns:a16="http://schemas.microsoft.com/office/drawing/2014/main" id="{ECA162BB-7D3D-BE22-30EF-3CFF8C627E50}"/>
              </a:ext>
            </a:extLst>
          </p:cNvPr>
          <p:cNvCxnSpPr>
            <a:cxnSpLocks noChangeShapeType="1"/>
            <a:endCxn id="7183" idx="0"/>
          </p:cNvCxnSpPr>
          <p:nvPr/>
        </p:nvCxnSpPr>
        <p:spPr bwMode="auto">
          <a:xfrm>
            <a:off x="2667000" y="990600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5" name="AutoShape 18">
            <a:extLst>
              <a:ext uri="{FF2B5EF4-FFF2-40B4-BE49-F238E27FC236}">
                <a16:creationId xmlns:a16="http://schemas.microsoft.com/office/drawing/2014/main" id="{CAC77EF4-D9C5-E7AA-49C3-44FA5464BE1F}"/>
              </a:ext>
            </a:extLst>
          </p:cNvPr>
          <p:cNvCxnSpPr>
            <a:cxnSpLocks noChangeShapeType="1"/>
            <a:stCxn id="7183" idx="2"/>
            <a:endCxn id="7173" idx="0"/>
          </p:cNvCxnSpPr>
          <p:nvPr/>
        </p:nvCxnSpPr>
        <p:spPr bwMode="auto">
          <a:xfrm>
            <a:off x="2667000" y="22860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86" name="Rectangle 13">
            <a:extLst>
              <a:ext uri="{FF2B5EF4-FFF2-40B4-BE49-F238E27FC236}">
                <a16:creationId xmlns:a16="http://schemas.microsoft.com/office/drawing/2014/main" id="{B777C679-C69E-A350-4664-FD58083C4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924944"/>
            <a:ext cx="2627313" cy="181133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7187" name="Rectangle 13">
            <a:extLst>
              <a:ext uri="{FF2B5EF4-FFF2-40B4-BE49-F238E27FC236}">
                <a16:creationId xmlns:a16="http://schemas.microsoft.com/office/drawing/2014/main" id="{83A7AB13-9F29-4D53-F841-A638CE7B0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1143000"/>
            <a:ext cx="3390900" cy="46323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cxnSp>
        <p:nvCxnSpPr>
          <p:cNvPr id="7188" name="Zakřivená spojnice 2">
            <a:extLst>
              <a:ext uri="{FF2B5EF4-FFF2-40B4-BE49-F238E27FC236}">
                <a16:creationId xmlns:a16="http://schemas.microsoft.com/office/drawing/2014/main" id="{8E46E541-70B0-1CE9-B4E9-772B697BEC2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92588" y="3344863"/>
            <a:ext cx="455612" cy="320675"/>
          </a:xfrm>
          <a:prstGeom prst="curvedConnector3">
            <a:avLst>
              <a:gd name="adj1" fmla="val 50000"/>
            </a:avLst>
          </a:prstGeom>
          <a:noFill/>
          <a:ln w="9525" algn="ctr">
            <a:solidFill>
              <a:srgbClr val="00B05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3">
            <a:extLst>
              <a:ext uri="{FF2B5EF4-FFF2-40B4-BE49-F238E27FC236}">
                <a16:creationId xmlns:a16="http://schemas.microsoft.com/office/drawing/2014/main" id="{A8C77C48-2988-6AE4-9BC1-0EAD028C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679D92F-A81E-4BBF-BCE7-59340439A058}" type="slidenum">
              <a:rPr lang="en-CA" altLang="cs-CZ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1A26C017-0630-0466-E449-912A4979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81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cs-CZ" altLang="cs-CZ" b="1">
              <a:solidFill>
                <a:schemeClr val="tx2"/>
              </a:solidFill>
            </a:endParaRP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6DA2ED92-B08A-76A3-9260-56F747141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926" y="1058863"/>
            <a:ext cx="6467570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Symbol" panose="05050102010706020507" pitchFamily="18" charset="2"/>
              <a:buChar char="·"/>
              <a:defRPr sz="2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 u="sng" dirty="0"/>
          </a:p>
          <a:p>
            <a:pPr>
              <a:spcBef>
                <a:spcPct val="0"/>
              </a:spcBef>
              <a:buFontTx/>
              <a:buNone/>
            </a:pPr>
            <a:r>
              <a:rPr lang="cs-CZ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nic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ializace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odmínka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ter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-výraz)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P</a:t>
            </a:r>
            <a:r>
              <a:rPr lang="cs-CZ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říkaz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noProof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cs-CZ" altLang="cs-CZ" sz="2000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000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000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000" noProof="1">
                <a:latin typeface="Courier New" panose="02070309020205020404" pitchFamily="49" charset="0"/>
                <a:cs typeface="Courier New" panose="02070309020205020404" pitchFamily="49" charset="0"/>
              </a:rPr>
              <a:t>int i</a:t>
            </a:r>
            <a:r>
              <a:rPr lang="en-US" altLang="cs-CZ" sz="2000" noProof="1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 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 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++ 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“\n“;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2000" noProof="1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cs-CZ" altLang="cs-CZ" sz="2000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cs-CZ" sz="2000" noProof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cs-CZ" sz="1800" i="1" noProof="1">
                <a:latin typeface="Courier New" panose="02070309020205020404" pitchFamily="49" charset="0"/>
                <a:cs typeface="Courier New" panose="02070309020205020404" pitchFamily="49" charset="0"/>
              </a:rPr>
              <a:t>po</a:t>
            </a:r>
            <a:r>
              <a:rPr lang="cs-CZ" altLang="cs-CZ" sz="1800" i="1" noProof="1">
                <a:latin typeface="Courier New" panose="02070309020205020404" pitchFamily="49" charset="0"/>
                <a:cs typeface="Courier New" panose="02070309020205020404" pitchFamily="49" charset="0"/>
              </a:rPr>
              <a:t>zn.: označení „předem daný počet opakování“ je tradiční, ale neodpovídá možnostem cyklu (ty jsou širší).</a:t>
            </a:r>
          </a:p>
        </p:txBody>
      </p:sp>
      <p:sp>
        <p:nvSpPr>
          <p:cNvPr id="7179" name="Rectangle 12">
            <a:extLst>
              <a:ext uri="{FF2B5EF4-FFF2-40B4-BE49-F238E27FC236}">
                <a16:creationId xmlns:a16="http://schemas.microsoft.com/office/drawing/2014/main" id="{837DD732-B6BC-4475-81CC-6DB2F73432C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7848600" cy="838200"/>
          </a:xfrm>
        </p:spPr>
        <p:txBody>
          <a:bodyPr>
            <a:noAutofit/>
          </a:bodyPr>
          <a:lstStyle/>
          <a:p>
            <a:r>
              <a:rPr lang="cs-CZ" altLang="cs-CZ" sz="3200"/>
              <a:t>Cyklus s předem daným počtem opakování</a:t>
            </a:r>
            <a:endParaRPr lang="cs-CZ" altLang="cs-CZ" sz="2400" b="1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6FFAF0F-899D-B567-BABE-B84FBB47C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26" y="1232993"/>
            <a:ext cx="2324100" cy="4057650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6A1641E0-15FC-93F1-BFFA-BFA0B142824F}"/>
              </a:ext>
            </a:extLst>
          </p:cNvPr>
          <p:cNvSpPr/>
          <p:nvPr/>
        </p:nvSpPr>
        <p:spPr>
          <a:xfrm>
            <a:off x="772038" y="4077072"/>
            <a:ext cx="135169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-výraz</a:t>
            </a:r>
          </a:p>
        </p:txBody>
      </p:sp>
    </p:spTree>
    <p:extLst>
      <p:ext uri="{BB962C8B-B14F-4D97-AF65-F5344CB8AC3E}">
        <p14:creationId xmlns:p14="http://schemas.microsoft.com/office/powerpoint/2010/main" val="4279028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AC4311D6-6D4A-71EF-0169-2F2EF4969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32656"/>
            <a:ext cx="8534400" cy="41338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9532" y="749576"/>
            <a:ext cx="8424936" cy="576064"/>
          </a:xfrm>
        </p:spPr>
        <p:txBody>
          <a:bodyPr>
            <a:normAutofit/>
          </a:bodyPr>
          <a:lstStyle/>
          <a:p>
            <a:pPr algn="just"/>
            <a:endParaRPr lang="cs-CZ" sz="2000" dirty="0">
              <a:latin typeface="Bookman Old Style" pitchFamily="18" charset="0"/>
              <a:cs typeface="Courier New" pitchFamily="49" charset="0"/>
            </a:endParaRPr>
          </a:p>
          <a:p>
            <a:pPr marL="0" indent="0" algn="just">
              <a:buNone/>
            </a:pPr>
            <a:endParaRPr lang="cs-CZ" sz="2000" dirty="0">
              <a:latin typeface="Bookman Old Style" pitchFamily="18" charset="0"/>
              <a:cs typeface="Courier New" pitchFamily="49" charset="0"/>
            </a:endParaRP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675E59CF-C201-79AC-A21B-62E5E96E2D7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152400"/>
            <a:ext cx="7848600" cy="8382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sz="3200"/>
              <a:t>Cykly </a:t>
            </a:r>
            <a:r>
              <a:rPr lang="cs-CZ" altLang="cs-CZ" sz="3200" b="1"/>
              <a:t>while</a:t>
            </a:r>
            <a:r>
              <a:rPr lang="cs-CZ" altLang="cs-CZ" sz="3200"/>
              <a:t> a </a:t>
            </a:r>
            <a:r>
              <a:rPr lang="cs-CZ" altLang="cs-CZ" sz="3200" b="1"/>
              <a:t>for</a:t>
            </a:r>
            <a:endParaRPr lang="cs-CZ" altLang="cs-CZ" sz="2400" b="1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3B0F67BF-A750-A59B-EB90-6C03DE863E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2240" y="2486514"/>
            <a:ext cx="2324100" cy="405765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DF917E06-FD5A-FBA2-B830-649AA8B3ED2D}"/>
              </a:ext>
            </a:extLst>
          </p:cNvPr>
          <p:cNvSpPr/>
          <p:nvPr/>
        </p:nvSpPr>
        <p:spPr>
          <a:xfrm>
            <a:off x="7259452" y="5330593"/>
            <a:ext cx="135169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-výraz</a:t>
            </a:r>
          </a:p>
        </p:txBody>
      </p:sp>
    </p:spTree>
    <p:extLst>
      <p:ext uri="{BB962C8B-B14F-4D97-AF65-F5344CB8AC3E}">
        <p14:creationId xmlns:p14="http://schemas.microsoft.com/office/powerpoint/2010/main" val="23864470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1631</TotalTime>
  <Words>213</Words>
  <Application>Microsoft Office PowerPoint</Application>
  <PresentationFormat>Předvádění na obrazovce (4:3)</PresentationFormat>
  <Paragraphs>56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3" baseType="lpstr">
      <vt:lpstr>Arial</vt:lpstr>
      <vt:lpstr>Bookman Old Style</vt:lpstr>
      <vt:lpstr>Courier New</vt:lpstr>
      <vt:lpstr>CourierPS</vt:lpstr>
      <vt:lpstr>Franklin Gothic Book</vt:lpstr>
      <vt:lpstr>Perpetua</vt:lpstr>
      <vt:lpstr>Wingdings 2</vt:lpstr>
      <vt:lpstr>Jmění</vt:lpstr>
      <vt:lpstr>Cykly do – while a for </vt:lpstr>
      <vt:lpstr>Cyklus s podmínkou na konci</vt:lpstr>
      <vt:lpstr>Příklad iterace s testem ukončení</vt:lpstr>
      <vt:lpstr>Cyklus s předem daným počtem opakování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6</dc:title>
  <dc:creator>sirka</dc:creator>
  <cp:lastModifiedBy>Jiří Štípek</cp:lastModifiedBy>
  <cp:revision>89</cp:revision>
  <dcterms:created xsi:type="dcterms:W3CDTF">2013-03-27T15:04:09Z</dcterms:created>
  <dcterms:modified xsi:type="dcterms:W3CDTF">2024-02-25T21:01:30Z</dcterms:modified>
</cp:coreProperties>
</file>