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9" r:id="rId9"/>
    <p:sldId id="277" r:id="rId10"/>
    <p:sldId id="274" r:id="rId11"/>
    <p:sldId id="278" r:id="rId12"/>
    <p:sldId id="276" r:id="rId13"/>
    <p:sldId id="260" r:id="rId14"/>
    <p:sldId id="261" r:id="rId15"/>
    <p:sldId id="263" r:id="rId16"/>
    <p:sldId id="262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CD06-B08C-4A45-BA11-70EE6906C2A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7981-C437-4B6B-A976-15B41320C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9CD6-B003-4C53-9735-27EF3943EDAF}" type="datetimeFigureOut">
              <a:rPr lang="en-US"/>
              <a:pPr>
                <a:defRPr/>
              </a:pPr>
              <a:t>10/5/2018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2680-7A6E-423E-BF99-7D0362376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153F-A099-4F83-8D16-01E6C63C012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58E1-E1FE-471C-9815-FAD639D1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B951-17BB-49C2-8370-6937479BEE5E}" type="datetimeFigureOut">
              <a:rPr lang="en-US"/>
              <a:pPr>
                <a:defRPr/>
              </a:pPr>
              <a:t>10/5/2018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BAFE-629C-450B-9B27-6ECA28B54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9A5A-27DA-487C-BFBD-63F2868135C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88F7-4ECF-4DEB-B3C1-89C72F6E7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30F-0A09-4F6B-8AF4-B1605BCB2541}" type="datetimeFigureOut">
              <a:rPr lang="en-US"/>
              <a:pPr>
                <a:defRPr/>
              </a:pPr>
              <a:t>10/5/2018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C4BE-F6F3-4A52-A7FE-4D894BD90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6055-3272-4BC1-88F7-5DD4C5F2BD7A}" type="datetimeFigureOut">
              <a:rPr lang="en-US"/>
              <a:pPr>
                <a:defRPr/>
              </a:pPr>
              <a:t>10/5/2018</a:t>
            </a:fld>
            <a:endParaRPr lang="en-US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FE49-E8AF-4365-9089-6408612FE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272C-B271-47E6-96E7-3E4956A64032}" type="datetimeFigureOut">
              <a:rPr lang="en-US"/>
              <a:pPr>
                <a:defRPr/>
              </a:pPr>
              <a:t>10/5/2018</a:t>
            </a:fld>
            <a:endParaRPr lang="en-US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C644-9656-4D8E-AF55-69128FA6F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5415-7229-4025-9BE6-D92474F31A3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6DE9-1152-4776-AEAF-E6C2939C4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0C12-FC2A-47EF-A2F9-F9115486F76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683-32BB-4470-B914-E15995E14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7D3-D52B-4705-8BF6-6B1701749B43}" type="datetimeFigureOut">
              <a:rPr lang="en-US"/>
              <a:pPr>
                <a:defRPr/>
              </a:pPr>
              <a:t>10/5/2018</a:t>
            </a:fld>
            <a:endParaRPr lang="en-US" dirty="0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dirty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E4E6-5F5B-4EDA-8695-B6DDDDDB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579D682-7A60-48F5-BD2B-359D125E292E}" type="datetimeFigureOut">
              <a:rPr lang="en-US"/>
              <a:pPr>
                <a:defRPr/>
              </a:pPr>
              <a:t>10/5/2018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A57A3D6-480B-42D8-B7FF-9D69BA154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digy.com/images/solutions/Multimedia/1.3_Interactive_walls/Immersive_digital_signange_wall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ynaptics.com/sites/default/files/tech_cps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z/url?sa=i&amp;rct=j&amp;q=smart+table&amp;source=images&amp;cd=&amp;cad=rja&amp;docid=S6fIkRUnfNfrxM&amp;tbnid=mtFP6QjGpid62M:&amp;ved=0CAUQjRw&amp;url=http://creativeimagetech.com/blog/?p%3D138&amp;ei=IJRZUf_IGsfAtAba9YGYAQ&amp;bvm=bv.44442042,d.Yms&amp;psig=AFQjCNGiq52t7LD_SBF3CDsX-MKIA7IHBQ&amp;ust=13649114629825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INTERAKTIVNÍ TECHNIKA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INTERAKTIVNÍ STĚNY</a:t>
            </a:r>
          </a:p>
        </p:txBody>
      </p:sp>
      <p:pic>
        <p:nvPicPr>
          <p:cNvPr id="31747" name="Picture 10" descr="http://www.hammock.com/tshirt/upload/thart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169" y="1358685"/>
            <a:ext cx="360045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endigy.com/im_thumbs/solutions/Multimedia/1.3_Interactive_walls/Immersive_digital_signange_wall.jpg">
            <a:hlinkClick r:id="rId3" tooltip="Interactive wall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1207" y="4775200"/>
            <a:ext cx="37623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CA685-F4C7-41A0-BC07-E1127D5F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PROJEKCE</a:t>
            </a:r>
          </a:p>
        </p:txBody>
      </p:sp>
      <p:pic>
        <p:nvPicPr>
          <p:cNvPr id="5122" name="Picture 2" descr="Výsledek obrázku pro INTERAKTIVNÍ PROJEKTOR">
            <a:extLst>
              <a:ext uri="{FF2B5EF4-FFF2-40B4-BE49-F238E27FC236}">
                <a16:creationId xmlns:a16="http://schemas.microsoft.com/office/drawing/2014/main" id="{0905B739-5892-466D-BDE7-FBDCABA5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96040"/>
            <a:ext cx="3614218" cy="228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INTERAKTIVNÍ PROJEKTOR">
            <a:extLst>
              <a:ext uri="{FF2B5EF4-FFF2-40B4-BE49-F238E27FC236}">
                <a16:creationId xmlns:a16="http://schemas.microsoft.com/office/drawing/2014/main" id="{E4C8AD83-7AFF-4734-89FD-81B2F07B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936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projektor v telefonu">
            <a:extLst>
              <a:ext uri="{FF2B5EF4-FFF2-40B4-BE49-F238E27FC236}">
                <a16:creationId xmlns:a16="http://schemas.microsoft.com/office/drawing/2014/main" id="{714C39B3-DF93-4507-8B18-0CF51170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40203"/>
            <a:ext cx="3630221" cy="22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INTERAKCE (NE)DOTYKEM</a:t>
            </a:r>
          </a:p>
        </p:txBody>
      </p:sp>
      <p:pic>
        <p:nvPicPr>
          <p:cNvPr id="4" name="Picture 12" descr="http://cdn3.sbnation.com/entry_photo_images/4476160/Still_for_article-hero_large_verge_medium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4866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INTERAKTIVNÍ TECHNIKA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odporové (</a:t>
            </a:r>
            <a:r>
              <a:rPr lang="cs-CZ" sz="3000" dirty="0" err="1"/>
              <a:t>rezistivní</a:t>
            </a:r>
            <a:r>
              <a:rPr lang="cs-CZ" sz="3000" dirty="0"/>
              <a:t>) technologie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kapacitní technologie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elektromagnetické technologie (indukce)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 err="1"/>
              <a:t>bluetooth</a:t>
            </a:r>
            <a:r>
              <a:rPr lang="cs-CZ" sz="3000" dirty="0"/>
              <a:t> technologie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systémy s optickým snímáním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infračervené technologie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ultrazvukové technologie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ultrazvuková + infračervená technologie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000" dirty="0"/>
              <a:t>rozpoznání akustického, resp. mechanického pulzu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3000" dirty="0"/>
              <a:t>in-cell technologie – snímače dotyku v </a:t>
            </a:r>
            <a:r>
              <a:rPr lang="cs-CZ" altLang="cs-CZ" sz="3000" dirty="0" err="1"/>
              <a:t>pixelech</a:t>
            </a:r>
            <a:endParaRPr lang="cs-CZ" altLang="cs-CZ" sz="30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sz="30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ODPOROVÉ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Dvě vodivé plochy jsou odděleny mezerou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Dochází k uzavření el. obvodu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Dotyk je možný prstem i nevodivým předmětem (</a:t>
            </a:r>
            <a:r>
              <a:rPr lang="cs-CZ" sz="2400" dirty="0" err="1">
                <a:solidFill>
                  <a:schemeClr val="bg1"/>
                </a:solidFill>
              </a:rPr>
              <a:t>stylusem</a:t>
            </a:r>
            <a:r>
              <a:rPr lang="cs-CZ" sz="2400" dirty="0"/>
              <a:t>)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Nové displeje též </a:t>
            </a:r>
            <a:r>
              <a:rPr lang="cs-CZ" sz="2400" dirty="0" err="1"/>
              <a:t>multidotykové</a:t>
            </a:r>
            <a:r>
              <a:rPr lang="cs-CZ" sz="2400" dirty="0"/>
              <a:t> (</a:t>
            </a:r>
            <a:r>
              <a:rPr lang="cs-CZ" sz="2400" dirty="0" err="1">
                <a:solidFill>
                  <a:schemeClr val="bg1"/>
                </a:solidFill>
              </a:rPr>
              <a:t>multi</a:t>
            </a:r>
            <a:r>
              <a:rPr lang="cs-CZ" sz="2400" dirty="0">
                <a:solidFill>
                  <a:schemeClr val="bg1"/>
                </a:solidFill>
              </a:rPr>
              <a:t>-</a:t>
            </a:r>
            <a:r>
              <a:rPr lang="cs-CZ" sz="2400" dirty="0" err="1">
                <a:solidFill>
                  <a:schemeClr val="bg1"/>
                </a:solidFill>
              </a:rPr>
              <a:t>touch</a:t>
            </a:r>
            <a:r>
              <a:rPr lang="cs-CZ" sz="2400" dirty="0"/>
              <a:t>) ovládání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429000"/>
            <a:ext cx="5000625" cy="324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ELEKTROMAGNETICKÁ TECH.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Tvrdý povrch</a:t>
            </a:r>
          </a:p>
          <a:p>
            <a:pPr marL="651383" lvl="1" indent="-358775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2000" dirty="0"/>
              <a:t>jemná mřížka vodičů pod malým napětím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Dotyk se prování pasivním </a:t>
            </a:r>
            <a:r>
              <a:rPr lang="cs-CZ" sz="2400" dirty="0" err="1"/>
              <a:t>stylusem</a:t>
            </a:r>
            <a:r>
              <a:rPr lang="cs-CZ" sz="2400" dirty="0"/>
              <a:t> (hrot-cívka)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Možný </a:t>
            </a:r>
            <a:r>
              <a:rPr lang="cs-CZ" sz="2400" dirty="0" err="1"/>
              <a:t>multi</a:t>
            </a:r>
            <a:r>
              <a:rPr lang="cs-CZ" sz="2400" dirty="0"/>
              <a:t>-</a:t>
            </a:r>
            <a:r>
              <a:rPr lang="cs-CZ" sz="2400" dirty="0" err="1"/>
              <a:t>touch</a:t>
            </a:r>
            <a:endParaRPr lang="cs-CZ" sz="24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357563"/>
            <a:ext cx="2943225" cy="3067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0484" name="Picture 11" descr="http://www.empoweredlearning.com.au/public/image/Products/ActivBoard+2%20Fixed%20300%20Pro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214688"/>
            <a:ext cx="28638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KAPACITNÍ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Za povrchem je soustava vodičů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Při dotyku ovlivnění el. pole plochy a ke změně kapacity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Dotyk možný pouze prstem nebo vodivým předmětem 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Přesnější a trvanlivější než odporová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Umožňuje </a:t>
            </a:r>
            <a:r>
              <a:rPr lang="cs-CZ" sz="2400" dirty="0" err="1"/>
              <a:t>multi</a:t>
            </a:r>
            <a:r>
              <a:rPr lang="cs-CZ" sz="2400" dirty="0"/>
              <a:t>-</a:t>
            </a:r>
            <a:r>
              <a:rPr lang="cs-CZ" sz="2400" dirty="0" err="1"/>
              <a:t>touch</a:t>
            </a:r>
            <a:endParaRPr lang="cs-CZ" sz="24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  <p:pic>
        <p:nvPicPr>
          <p:cNvPr id="1945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857625"/>
            <a:ext cx="4170363" cy="2727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88" y="3586163"/>
            <a:ext cx="4168775" cy="312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BLUETOOTH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Pod tvrdým povrchem je jemná pasivní mřížka vodičů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Aktivní stylus (hrot – cívka napájená baterií a v těle </a:t>
            </a:r>
            <a:r>
              <a:rPr lang="cs-CZ" sz="2400" dirty="0" err="1"/>
              <a:t>bluetooth</a:t>
            </a:r>
            <a:r>
              <a:rPr lang="cs-CZ" sz="2400" dirty="0"/>
              <a:t> vysílač 2,4 </a:t>
            </a:r>
            <a:r>
              <a:rPr lang="cs-CZ" sz="2400" dirty="0" err="1"/>
              <a:t>GHz</a:t>
            </a:r>
            <a:r>
              <a:rPr lang="cs-CZ" sz="2400" dirty="0"/>
              <a:t>) 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2400" dirty="0"/>
              <a:t>V daném místě dotyku je stylus aktivován a </a:t>
            </a:r>
            <a:r>
              <a:rPr lang="cs-CZ" sz="2400" dirty="0" err="1"/>
              <a:t>bluetooth</a:t>
            </a:r>
            <a:r>
              <a:rPr lang="cs-CZ" sz="2400" dirty="0"/>
              <a:t> vysílač předá bezdrátově informaci o poloze dotyku do počítače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1507" name="Picture 8" descr="http://www.electrobeans.de/bilder/20090217-eno-whiteboard-polyvision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714750"/>
            <a:ext cx="26955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357688"/>
            <a:ext cx="1471612" cy="109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1509" name="TextovéPole 9"/>
          <p:cNvSpPr txBox="1">
            <a:spLocks noChangeArrowheads="1"/>
          </p:cNvSpPr>
          <p:nvPr/>
        </p:nvSpPr>
        <p:spPr bwMode="auto">
          <a:xfrm>
            <a:off x="2214563" y="6286500"/>
            <a:ext cx="193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orbel" pitchFamily="34" charset="0"/>
              </a:rPr>
              <a:t>PolyVision Eno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SYSTÉMY S OPTICKÝM SNÍMÁNÍM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Obraz promítaný na libovolnou plochu je snímán kamerou nebo více kamerami, které vyhodnocují pohyby rukou nebo těla</a:t>
            </a:r>
          </a:p>
        </p:txBody>
      </p:sp>
      <p:pic>
        <p:nvPicPr>
          <p:cNvPr id="22531" name="Picture 2" descr="Microsoft 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500438"/>
            <a:ext cx="3675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6" descr="http://www.v-rich.com/manager/filedata/pic/singap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500438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INFRAČERVENÁ TECHNOLOGIE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V rozích plochy tabule jsou vysílače a snímače infračerveného laserového paprsku</a:t>
            </a:r>
          </a:p>
          <a:p>
            <a:r>
              <a:rPr lang="cs-CZ" sz="2800"/>
              <a:t>Rotující zrcadlové plochy promítají paprsky po celé ploše obdobně jako světelný maják</a:t>
            </a:r>
          </a:p>
          <a:p>
            <a:r>
              <a:rPr lang="cs-CZ" sz="2800"/>
              <a:t>Prst nebo reflektor na stylusu</a:t>
            </a:r>
          </a:p>
        </p:txBody>
      </p:sp>
      <p:pic>
        <p:nvPicPr>
          <p:cNvPr id="23555" name="Picture 12" descr="Infrared Interactive White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762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3786188" cy="2422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INTERAKCE vs. INTERAKTIVITA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 sociálního chování</a:t>
            </a:r>
          </a:p>
          <a:p>
            <a:r>
              <a:rPr lang="cs-CZ" dirty="0"/>
              <a:t>Vzájemná výměna hodnot</a:t>
            </a:r>
          </a:p>
          <a:p>
            <a:r>
              <a:rPr lang="cs-CZ" dirty="0"/>
              <a:t>Střídání rolí</a:t>
            </a:r>
          </a:p>
          <a:p>
            <a:r>
              <a:rPr lang="cs-CZ" dirty="0"/>
              <a:t>Obsahem je vzájemná komunikace – tj. výměna informací prostřednictvím  způsobů chování (např. řeč)</a:t>
            </a:r>
          </a:p>
          <a:p>
            <a:endParaRPr lang="cs-CZ" dirty="0"/>
          </a:p>
          <a:p>
            <a:r>
              <a:rPr lang="cs-CZ" dirty="0"/>
              <a:t>Reciproční efekty: člověk - neorganický prvek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INFRAČERVENÁ TECHNOLOGIE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Systém je tvořen hustou sítí infračervených paprsků, která se vsunutím jakéhokoli předmětu na určitém místě přeruší</a:t>
            </a:r>
          </a:p>
          <a:p>
            <a:endParaRPr lang="cs-CZ"/>
          </a:p>
        </p:txBody>
      </p:sp>
      <p:pic>
        <p:nvPicPr>
          <p:cNvPr id="24579" name="Picture 8" descr="http://upload.ecvv.com/upload/Product/20091/China_57_inch_Infrared_touch_display_Advertising_Touch_Screen20091317351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786063"/>
            <a:ext cx="47498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ovéPole 9"/>
          <p:cNvSpPr txBox="1">
            <a:spLocks noChangeArrowheads="1"/>
          </p:cNvSpPr>
          <p:nvPr/>
        </p:nvSpPr>
        <p:spPr bwMode="auto">
          <a:xfrm>
            <a:off x="4786313" y="6286500"/>
            <a:ext cx="307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orbel" pitchFamily="34" charset="0"/>
              </a:rPr>
              <a:t>Panasonic Plasma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INFRAČERVENÁ TECHNOLOGIE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/>
              <a:t>Na libovolnou plochu až je promítán obraz z projektoru</a:t>
            </a:r>
          </a:p>
          <a:p>
            <a:r>
              <a:rPr lang="cs-CZ" sz="2400"/>
              <a:t>Obraz je snímán IR kamerou nebo speciálním IR snímačem</a:t>
            </a:r>
          </a:p>
        </p:txBody>
      </p:sp>
      <p:pic>
        <p:nvPicPr>
          <p:cNvPr id="25603" name="Picture 4" descr="http://www.onfinity.cz/~info/on_cz/files/obrazky/schema_c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275" y="3429000"/>
            <a:ext cx="55467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500438"/>
            <a:ext cx="3221038" cy="218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ULTRAZVUKOVÁ TECHNOLOGIE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/>
              <a:t>Systém = základová stanice snímající dvěma mikrofony ultrazvukové signály jednotlivých stylusů – vysílačů ultrazvuku</a:t>
            </a:r>
          </a:p>
          <a:p>
            <a:pPr>
              <a:buFont typeface="Wingdings 2" pitchFamily="18" charset="2"/>
              <a:buNone/>
            </a:pPr>
            <a:endParaRPr lang="cs-CZ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495800" cy="304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2392363" cy="2236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194" name="AutoShape 2" descr="data:image/jpeg;base64,/9j/4AAQSkZJRgABAQAAAQABAAD/2wCEAAkGBxQTEhUUEhIUFRQXFBQUFhUWFxUUFBUUFBQWFhQUFxQYHCggGBolHRQUITEhJSkrLi4uFx8zODMsNygtLiwBCgoKDg0OGxAQGywkICYsLSwsLCwsLC8rLC4sNzQsNDctLCwsLCwsLCwvNywsLCwsLC8sLiw4LCwsKywsNywsK//AABEIAKoBKAMBIgACEQEDEQH/xAAcAAEAAgMBAQEAAAAAAAAAAAAABQYCAwQBBwj/xABCEAABAwEFBQUFBQYGAgMAAAABAAIDEQQFEiExBlFhcYEiMkFSkRNCkqGxBzNiwdEVU2Ny4fAUI4Ky0vFDoiSDk//EABkBAQEBAQEBAAAAAAAAAAAAAAABAgMEBf/EACURAQACAQQBAwUBAAAAAAAAAAABEQIDEiExBAVRYRNBgbHBFP/aAAwDAQACEQMRAD8A+4oiICIiAiIgIiICIiAiIgIiICIiAiIgIiICIiAiIgIiICLTabUyMVe9rRxNK8t64HXq5/3MTj+OSsbOgIxH0HNWkmYSq5JryiaaOkbXyg1d8IzUe6yPk++lcR5Gf5bOtO0epXRBZ2MFGta0cAAlJctn7Xi3v/8Azl/4rNt6RH3wP5gWf7gF4vC0K1By7GPBFQQRvGY9Vkoh9hbqwmN3mZlnxGjuoKxjvR8Tg200wk0bM0UZU6B7fcPHTkpS37plERRRERAREQEREBERAREQEREBERAREQEREBERAREQERc1qt8ceTnCvg0dpx5NGaDpXhKjXW2V/wB2wMHmkzPRjT9T0Wk2HFnK50nB2TPgGStJfs6ZL2ZpHWU/gzHV57PzWiR079XNibuZ23/G4UHQdV0NAGQFBwXqqOWCwMacVMTvO4lzviOa66JhXoahTFe0WS8caZk0HFB4cvCq8idUAlpaSK0NKjgaEj0KxM1e6K8dB/XosSwnU9BkP1KDaCtc8TXtLXgFrgQQfEFZhcl73nFZonzTvDImCrnH5ADxcdABmUEdsDeT3stFmlOKSyWh8GLzxZPhceOBwH+lWpUj7LbNI6K02yZpY+2Wl84YciyIANia7jQfNXdZlYEREVjjCYlw/ssfvJPUfovDde6WQdQfyQSFV6o4WCQaTnq2v5rz2NoGjo3cwWoJJFG/4mZvehr/ACuB+RQ3sB32SN5tNPVBJIuKK9InaPb60XU2UHQ/mgzReVXqAiIgIiICIsS5BlVYlyj570Y04al7tzKOI4GmTepC0umnfoGwt49t/wDxHzVpLhJTzBraucGjeTQfNR5vfF91G5/E9hnxHXoCtP8AhI2kOkJe/wAC8lzug8OmS6mvJ0YadAtbUuWgxSv+8lwjyRVb6v7x6Eclts9kYzutA3nxPEnxKyc8jVh6UP1ovYZA7unMajQjmDmrU0nDNAsw1erKscC9ARxAzJoN5yWszV7orxOQ/qg2rB8oGWp3DM/0WpzSdT0GQ/UrY1gGgogwc9x0o35n9B80bENTmd5z/wCui2KMtV+xNJawmV492PtAH8T+63qULSdFotlvjiH+Y8NroNXHk0ZnoFCS2yeXVwhbuj7T+shGXQdVrgsjWmoHaOrjVzjzccyhyhdtNvZrOWNs9nAMgcRJOSKYSAaQtzPeGrm8lQI7XNbJ2vtUrpnA1aDQRsP4Im0a08aE8VIfaXNitjWDPBCwUHgXOe4/IsUNdrnNcKZGo4nVQff7geGwsZuaFLKrbOSEsFVZ2aKNMkREBERAREQEREGmWyMd3mNPMD6rjfckXu4mH8Lj9DUKSRBEm7ZW9yevB7a/MfosDNamaxB43scP9rqKZRBCi/2jKRrmH8TS350XXFe8TtHj1C7X0pnSnjXRQtpdZnHswNld+BjadX6elVUmaSRvCPzD1C0SXzEPfHQ1+QUU65mv70cUY3NGJ3xO/IBd9ju2OPuMHPU+pVpLliy8ZHVEcdRXJ8nYFP5dT8kdY3P++kc78Lewz0GZ6krsKVSyvdriha0Ua0AcBRab0tfsYnSeIGQ4nIf3wXWGlcN+2IywPY3vZEDeQa065jqt6e3fG7q+UyvbNN932ajQ52byASTxS02sDIOAGYL8Qo0jVv8APSpp4AEnjGXRe4tDBG2QRzsoJGEdohuTqA79/gdVvsGz0cZBNXU0b7jSQAS1vCmVScIJDaA0TUxyxymMjCYmOGmK9CMMMEcjy1paHyk07JLQXuJLsy0CrsyDiGIAkdrrM9zKuoJRUtc3smmoBFTn4HMg0r40UgyMAAAAAAAAZAAZALivW8GxN17ZHZb4nwrTdX9FMLvhcqrksVvD42u8SM2jM1GRyW0yOOgwjjmfTQfNctyWYshaHamrj1XbRM63TSY9ctYiGpzO85/9dFsaFx2y9YozRzqu8je0/wBBp1oo2W8ppO4BE3eaPk9O635rK2m7RaGRjE9zWjeSAomW+ycoYy78b6sZ0Hed6LjZYxXE6r3eZ5xO6VyHSiW21xwtxSvaxvmcQByz1PBSzljNE+T755cPIOxH8IzPUlZRwgDQADwGQA/JVm8NuWios8Zf/EkqxnRned1w81VLyvSWf76QvHk7sY/+sZH/AFVPFCoXm8NrbPFkwmZw8I6FoPGQ9n0qeCql57VWiWoDhE3yxVDqcZT2vhwqLs1lfIaMaTy0VmunYl76GU0G4Iqosic40aCSTzJO8nxKtuzGyTy4PkFNwV5ujZmOIdlg5qwQWMBQpy3ZYsAClAEAovUUREQavaJjWuiUQbfaL3GtNF6g3Y0xLUsZJA0VcQBvJoEHRiSqi33jXKNhfxPZb6nM9AtZhlf35C0eWPs+rtT6q0lu+1XhHHk5wr5R2nfCM1yOt0r/ALtgYPNJmejAfz6LKz2RjO60D6nmtxV4Tlyf4HFnK50h3Hu9GjL5LrawDICnJKr0NRaeFehZYV6gxwb16vVpNoHujFy0+LRBuWD5Q3U57tSeQ1WrtHU04N/N36UWbIgNBT+/EoIm+rjjtVC5pY9vdkDi17TvAB+eq5Y7st8eUdsDx4e1aCfUgk+qseBaLTbGRir3Abh4nk0Zlb+plMVPLnsxib6QTruvF+T7Yxjf4bG19aV9CF23fcccNXvcXu1L3nx8xJ1PElYy3tI7KKPCPPJ+TBn6kLkdZcZrK50h/F3RyYMgpvnojGO3fPfjdIWmU7x2Yx/rOvQFcUgmk+8kLW+SKrB1f3j8lvoGipoAPE0AA5+Crd6bb2eOrYq2h4/d09mDxlPZ+GpWLbr3T0NkawUa0AcPz3rgvXaCz2fKSQY/3be3J8AzA4mgVDvTae0z1Bk9kzyQ1aabnSntHph5KHiZ4NGueWpO87yoqzXntrM+ohaIW+Z1JJTyHcZ/7KtzSF7sb3Oe/wAzyXO5AnQcBQKZuzZiab3cI3lXS59iY2ULhiPFB8/sN0SzHssNN50VuujYUZGU14eCv1kutrRkAF3shAQpC3dcTIwA1oCl4rKAtUt5Ma7Cat4ua4N9SF1AV8a/RYx1MMpmMZiZjv4anGY7gqAvc+SVosHSLaMwFi59FzyWhcU1rVpEwCi57ueSwE8fqiit+FMCyRBhgXj6AEk0A1J0C2KDnkM8hb/4mGh/G/8AQKxFpM02Otr5DSEYW/vHDM/ytP1PovWWEVxOq929xqem7pRdTW00XtVUr3eAbl7VeBqyworxehq9JQIAC9Wp040HaO4Z+p0CwLnHU4RwzPUlQbXyBupp9eg8VrMrj3RTi78m/rRGRAaDPfqT1K2AKjT7KveJdz0+HRbgFjNK1oq5waN5IA9SoyS+a/csLvxOqxnSuZ6BEuktRcFpvaNhwgl7vKwYiOZ0HUqOka+T7x5I8jeyzqBmepWyGANFAABwS4OXk1rmf4iJu5vaf1ech0C1wWNrTWlXeLjUuPMnNcF8bTWazZSSgv8A3bP8yTlhbp1oqjeW2tolqIWts7PM6kkx407rPmpZS93heEUDcc0jI273GleQ1J5Ko3lt/XKyQl38WarG82xjtO60VOkZicXvc6R51e8l7vU6dF1WO7pJTRjSePgotsLxtstoNbRK6TxDO7EOUbcupqVqggc80Y0ngArpdGwxNDKegV1uzZ+OMUawBB87unYuWShk7I3eKu10bJxRaNqd5VoisoC3ZBFckFhAXSGgLLM8PqgFEHlTyXoahctL5UHtpia9pa4VB/uo4qJu60mKQwPNRqw8Naen0K7JLSq/f89HRSDUPA5itafX1Xh8zDZXkY94zF/OM9x/Y+XbSyu8J6n9rHLaVxy2paHk6k0A1JyChbbtAxvZhHtXb9GDr73T1XvcEy9+RLjQDMkmgCiTtBFjDWBzxWheB2Ry8SuSC6rRaiDM44dQ3Ro5N/Mq1XXs/HENKnegkLDJVoypki6GtA0RRXqIiDTbH4WOI1DXEeii7lZSFtPHETzxEfkpeVmIEHQgj1FFB3O/Diid3muJHI5mnWp6rUdMz2k15VeoivJmFzSGuLSQaOFCRXxFQR6hG9loxOrQAYjQEkeJpQVPBYGIcRyJH0KCEVrTPeak+pQDOT3W9TkPTUrExk94k8NG+nj1W0L05IPGsWVFwWi9WNybV5/Dp8WnpVRk9ulkyrhG5uXq7X0oiWmLVbo4+84V8ozd6BRs17SOyjbgHmd2ndBoPmuSKzAeCxt1vigbjmkZG3e4gV5DUngFLOWwWapxPJe7e41pyGg6LoNAKkgAak5AcyqHef2jVq2xwl/8WWrI+bWDtOHoqleNtmtBraZnSbmdyIcoxkeZUWn0O9tvLPES2EG0P3R/dj+aU5elVUL02ntdoqHSeyYf/HDVtR+KQ9o9KBRMERNGsbyAH5BWS6djppaFwwN+aCuQRhuTRT6nmdSpq7bgmmOTSBvOS+g3NsbFHQ4cR3lWiz3eGjQIUo90bDMbQydo7vBXCw3S1go1oAUoyMBe4tyKwjgAWddyU3r1B5Q/9fqvQKLFz1zyWhB0OetMk64pbUuZ0pKqOuW1LlfOSua0zsjGKV4aOJ15DxUHatpq5WeMk+d+Q6N1PWiCwSOoC5xDWjMkmgHUqs3pf8b3NbCPa4XYidGFw0APiOSwjuW0WogzOcRuPdHJoyCtF0bKRRZ0qeK5auG+Ns9NYzXMK7Hd9ptRrK44fLo0cm+PVWe6tm2R0JFSpyOIN0CzXRGLIwMgFkiICIiAiIgKv3rGPa0BwvpiHgSK5kb6EjlUb1YFWdrWtLKuxDCcTXMNHsPmad/A5HQ6qwkwpcH2rGOV7LXZXCMPc0Swu9o4YXFp9pEQN2rfQq13bt5d0wGC2wAn3ZHiF1d2GTCar5DtTgdPI6Nwexzg8OApVz2hz6t904i7JVmeMHUA8xVB+nP2tBSvt4ab/ax09aqKt+293w1x22z1GrWPEr+WCOpr0X5u/wAMzyN+Fq2NAGgpyyQfXL9+19gBbYrO6R3hLNWKMcQwdt/LsqkSbX2yaeOWe1Po2RrvZs/yoQ0OBcDG3vZAirqqvNXuAvBa0EkgjLQV3nRB+iDGom+do7NZcpZRj8I29uU7uwNOtFQL12rtc4wmQQMpQthPbO/FMc/hAUHHG1vdGZ1OrjzJzKCz3pt3aZaizsbZ2ed9HzHiG91vWqrMkeJ2ORzpZPF8hLnb/FSt23FPMeww03nIK6XN9n4FDMcR3eCgoVlsckhoxpdyVtufYR76GU4RuGq+j3dcccYoxgHRS0dnAQVy6Nl4ogMLBXedVYIrIAqftp9o8FiqyNhmkzzBpEwjXE8VJI3AHiQvmt3fbfaWzgysbLAXdpjWhjmt/hHxI3OJrvGqK/QIACV3Ku23bKyxtYWv9o94Dmsb3gDpjr93yOfBRdpvaefR2BvlYafE/U9Kclz1dXDSx36kxEe8rjE5TULPb73hiye+rvI3tO6gadaKCtu08h+7aIxvPad6aD5qKFjoMnAHll13qkXnfcgkLaULXUI4tP0Xm8X1DQ8qco0ZuY/H7b1NHPTqco7X916WpgxNeXeOEkEnhSlPQqZ2e2kbaocYGFzXFj27nAA5cCCP7CqH7ZY5mPGKUrT3q7qb137F2FzIpJHDD7aQyUOVG+B+Z6UXj9J8vytec418ar4r8O3k6WnhWyVpltS0FxKh7btBDHkysrtze71dp6VURLeFptBo2rG+VmXq7X6L7TyLDbrzhh+8fV3kb2neg06qEnv+aU4YGezG/vP/AEHzXXdWyROb/wC+qtdhuaOMZNCgptg2YkldjlJJPi41d6q13ds/HH4CqmWtA0XqKwZGBoFmiICIiAiIgIiICIiAoi+rH7RhG8KXWEjKoPz/ALQ3K6J5q00qq9LYa6OI5iv6L9E3pczJRRzQVS7y+z5riSwkIj5IbsPnb6Fetuw+Mg6N/MlfQZPs9l8Hj0WUP2dynvSegQUKOwMGtXfzHL4RQeq7bPA5/ZY0ncAMgvpF3/Z5E3N5LvorZd1wRxijGAdFR8vurYieShf2B6lXa5tiIY6EtxHeVcorIAuhrAFFpwWW7mtGQAHBdrIgFsRBptNobG3E40Cqt77XCpjhY50lO6KAgHIOcTk1ta67l7etsFokwg9ltcPHe7LfT06qItxfCDgk/wDkP90UDjE05hpPdoHVqKUzRLV+87jxPL530kIyiYK8QHuOdOGQzqKr5ztq2GzOa2zMaAQcTg0Yqk90uoNKHIUGmVQVe7dtDFF2YyJ5CchGSYgTpWT3zwbl+JUfa2xzvDpJ4hG5wDmsoI3ACna9mTi8KYnZnGKErOMz91mEfslfbmyYHGoI7NdQW+Hpl0C+y7OXsJIB5mktP1B9CvgVgs7mva/ShBpyzX127LqkDcRk9hG73nEgvG9jG9p3PTivD6n4P+zR+nE1MTcO3j630s9yy229GM7zs9wzd6KuMuuSd7psIZG419pIcLKeFCe8cvCq7rOyKP7qLG795MAc97YtBzdUqQguuad2J5c473aDkPAclz9O9Lw8O8om8p4XyPJy1ePs4rLDBD3Gm0SD3njDCDwZq7qu8xWi0ntucR5R2WDoNVZbs2WaKF2asdmsLWDIL6jz0qt17JjIv9PBWeyXYxgyAXaiK8AXqIgIiICIiAiIgIiICIiAiIgIiIPCFg6ILYiDQbOF6LOFuRBrEQWYC9RAREQFqndlTetq1z4aVdoEFXvDBFJVrBV9dfBwpp9fVcMheSHYW55OGLwrnWgyyG8rj2ovVrpAGU7NeIz4dFwftdwaBQEDwVZc9osk0NWQQ2eyM09qCMbxvFMUlOQAVXtFjgL3+1tLnO9m9xzABpR2gru1JHLxExbJJbQ6gDqV0FaLW/7N5JgDUM4f0CztW1I2fszXvbQAgFpJOQNDmANSvqljuyS0PL3VJcakn6DcFu2a+zRkJBeS4+g9F9DsVgbGAAFRB3Zsy1tC4V5qfgsjW6BdCIoiIgIiICIiAiIgIiICIiAiIgIiICIiAiIgIiICIiAiIgIiIC1zxBwoVsRBDjZ6Lyj0WTbgiHuj0UsiCPhuiNujR6LtZEBoFm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jpeg;base64,/9j/4AAQSkZJRgABAQAAAQABAAD/2wCEAAkGBxQTEhUUEhIUFRQXFBQUFhUWFxUUFBUUFBQWFhQUFxQYHCggGBolHRQUITEhJSkrLi4uFx8zODMsNygtLiwBCgoKDg0OGxAQGywkICYsLSwsLCwsLC8rLC4sNzQsNDctLCwsLCwsLCwvNywsLCwsLC8sLiw4LCwsKywsNywsK//AABEIAKoBKAMBIgACEQEDEQH/xAAcAAEAAgMBAQEAAAAAAAAAAAAABQYCAwQBBwj/xABCEAABAwEFBQUFBQYGAgMAAAABAAIDEQQFEiExBlFhcYEiMkFSkRNCkqGxBzNiwdEVU2Ny4fAUI4Ky0vFDoiSDk//EABkBAQEBAQEBAAAAAAAAAAAAAAABAgMEBf/EACURAQACAQQBAwUBAAAAAAAAAAABEQIDEiExBAVRYRNBgbHBFP/aAAwDAQACEQMRAD8A+4oiICIiAiIgIiICIiAiIgIiICIiAiIgIiICIiAiIgIiICLTabUyMVe9rRxNK8t64HXq5/3MTj+OSsbOgIxH0HNWkmYSq5JryiaaOkbXyg1d8IzUe6yPk++lcR5Gf5bOtO0epXRBZ2MFGta0cAAlJctn7Xi3v/8Azl/4rNt6RH3wP5gWf7gF4vC0K1By7GPBFQQRvGY9Vkoh9hbqwmN3mZlnxGjuoKxjvR8Tg200wk0bM0UZU6B7fcPHTkpS37plERRRERAREQEREBERAREQEREBERAREQEREBERAREQERc1qt8ceTnCvg0dpx5NGaDpXhKjXW2V/wB2wMHmkzPRjT9T0Wk2HFnK50nB2TPgGStJfs6ZL2ZpHWU/gzHV57PzWiR079XNibuZ23/G4UHQdV0NAGQFBwXqqOWCwMacVMTvO4lzviOa66JhXoahTFe0WS8caZk0HFB4cvCq8idUAlpaSK0NKjgaEj0KxM1e6K8dB/XosSwnU9BkP1KDaCtc8TXtLXgFrgQQfEFZhcl73nFZonzTvDImCrnH5ADxcdABmUEdsDeT3stFmlOKSyWh8GLzxZPhceOBwH+lWpUj7LbNI6K02yZpY+2Wl84YciyIANia7jQfNXdZlYEREVjjCYlw/ssfvJPUfovDde6WQdQfyQSFV6o4WCQaTnq2v5rz2NoGjo3cwWoJJFG/4mZvehr/ACuB+RQ3sB32SN5tNPVBJIuKK9InaPb60XU2UHQ/mgzReVXqAiIgIiICIsS5BlVYlyj570Y04al7tzKOI4GmTepC0umnfoGwt49t/wDxHzVpLhJTzBraucGjeTQfNR5vfF91G5/E9hnxHXoCtP8AhI2kOkJe/wAC8lzug8OmS6mvJ0YadAtbUuWgxSv+8lwjyRVb6v7x6Eclts9kYzutA3nxPEnxKyc8jVh6UP1ovYZA7unMajQjmDmrU0nDNAsw1erKscC9ARxAzJoN5yWszV7orxOQ/qg2rB8oGWp3DM/0WpzSdT0GQ/UrY1gGgogwc9x0o35n9B80bENTmd5z/wCui2KMtV+xNJawmV492PtAH8T+63qULSdFotlvjiH+Y8NroNXHk0ZnoFCS2yeXVwhbuj7T+shGXQdVrgsjWmoHaOrjVzjzccyhyhdtNvZrOWNs9nAMgcRJOSKYSAaQtzPeGrm8lQI7XNbJ2vtUrpnA1aDQRsP4Im0a08aE8VIfaXNitjWDPBCwUHgXOe4/IsUNdrnNcKZGo4nVQff7geGwsZuaFLKrbOSEsFVZ2aKNMkREBERAREQEREGmWyMd3mNPMD6rjfckXu4mH8Lj9DUKSRBEm7ZW9yevB7a/MfosDNamaxB43scP9rqKZRBCi/2jKRrmH8TS350XXFe8TtHj1C7X0pnSnjXRQtpdZnHswNld+BjadX6elVUmaSRvCPzD1C0SXzEPfHQ1+QUU65mv70cUY3NGJ3xO/IBd9ju2OPuMHPU+pVpLliy8ZHVEcdRXJ8nYFP5dT8kdY3P++kc78Lewz0GZ6krsKVSyvdriha0Ua0AcBRab0tfsYnSeIGQ4nIf3wXWGlcN+2IywPY3vZEDeQa065jqt6e3fG7q+UyvbNN932ajQ52byASTxS02sDIOAGYL8Qo0jVv8APSpp4AEnjGXRe4tDBG2QRzsoJGEdohuTqA79/gdVvsGz0cZBNXU0b7jSQAS1vCmVScIJDaA0TUxyxymMjCYmOGmK9CMMMEcjy1paHyk07JLQXuJLsy0CrsyDiGIAkdrrM9zKuoJRUtc3smmoBFTn4HMg0r40UgyMAAAAAAAAZAAZALivW8GxN17ZHZb4nwrTdX9FMLvhcqrksVvD42u8SM2jM1GRyW0yOOgwjjmfTQfNctyWYshaHamrj1XbRM63TSY9ctYiGpzO85/9dFsaFx2y9YozRzqu8je0/wBBp1oo2W8ppO4BE3eaPk9O635rK2m7RaGRjE9zWjeSAomW+ycoYy78b6sZ0Hed6LjZYxXE6r3eZ5xO6VyHSiW21xwtxSvaxvmcQByz1PBSzljNE+T755cPIOxH8IzPUlZRwgDQADwGQA/JVm8NuWios8Zf/EkqxnRned1w81VLyvSWf76QvHk7sY/+sZH/AFVPFCoXm8NrbPFkwmZw8I6FoPGQ9n0qeCql57VWiWoDhE3yxVDqcZT2vhwqLs1lfIaMaTy0VmunYl76GU0G4Iqosic40aCSTzJO8nxKtuzGyTy4PkFNwV5ujZmOIdlg5qwQWMBQpy3ZYsAClAEAovUUREQavaJjWuiUQbfaL3GtNF6g3Y0xLUsZJA0VcQBvJoEHRiSqi33jXKNhfxPZb6nM9AtZhlf35C0eWPs+rtT6q0lu+1XhHHk5wr5R2nfCM1yOt0r/ALtgYPNJmejAfz6LKz2RjO60D6nmtxV4Tlyf4HFnK50h3Hu9GjL5LrawDICnJKr0NRaeFehZYV6gxwb16vVpNoHujFy0+LRBuWD5Q3U57tSeQ1WrtHU04N/N36UWbIgNBT+/EoIm+rjjtVC5pY9vdkDi17TvAB+eq5Y7st8eUdsDx4e1aCfUgk+qseBaLTbGRir3Abh4nk0Zlb+plMVPLnsxib6QTruvF+T7Yxjf4bG19aV9CF23fcccNXvcXu1L3nx8xJ1PElYy3tI7KKPCPPJ+TBn6kLkdZcZrK50h/F3RyYMgpvnojGO3fPfjdIWmU7x2Yx/rOvQFcUgmk+8kLW+SKrB1f3j8lvoGipoAPE0AA5+Crd6bb2eOrYq2h4/d09mDxlPZ+GpWLbr3T0NkawUa0AcPz3rgvXaCz2fKSQY/3be3J8AzA4mgVDvTae0z1Bk9kzyQ1aabnSntHph5KHiZ4NGueWpO87yoqzXntrM+ohaIW+Z1JJTyHcZ/7KtzSF7sb3Oe/wAzyXO5AnQcBQKZuzZiab3cI3lXS59iY2ULhiPFB8/sN0SzHssNN50VuujYUZGU14eCv1kutrRkAF3shAQpC3dcTIwA1oCl4rKAtUt5Ma7Cat4ua4N9SF1AV8a/RYx1MMpmMZiZjv4anGY7gqAvc+SVosHSLaMwFi59FzyWhcU1rVpEwCi57ueSwE8fqiit+FMCyRBhgXj6AEk0A1J0C2KDnkM8hb/4mGh/G/8AQKxFpM02Otr5DSEYW/vHDM/ytP1PovWWEVxOq929xqem7pRdTW00XtVUr3eAbl7VeBqyworxehq9JQIAC9Wp040HaO4Z+p0CwLnHU4RwzPUlQbXyBupp9eg8VrMrj3RTi78m/rRGRAaDPfqT1K2AKjT7KveJdz0+HRbgFjNK1oq5waN5IA9SoyS+a/csLvxOqxnSuZ6BEuktRcFpvaNhwgl7vKwYiOZ0HUqOka+T7x5I8jeyzqBmepWyGANFAABwS4OXk1rmf4iJu5vaf1ech0C1wWNrTWlXeLjUuPMnNcF8bTWazZSSgv8A3bP8yTlhbp1oqjeW2tolqIWts7PM6kkx407rPmpZS93heEUDcc0jI273GleQ1J5Ko3lt/XKyQl38WarG82xjtO60VOkZicXvc6R51e8l7vU6dF1WO7pJTRjSePgotsLxtstoNbRK6TxDO7EOUbcupqVqggc80Y0ngArpdGwxNDKegV1uzZ+OMUawBB87unYuWShk7I3eKu10bJxRaNqd5VoisoC3ZBFckFhAXSGgLLM8PqgFEHlTyXoahctL5UHtpia9pa4VB/uo4qJu60mKQwPNRqw8Naen0K7JLSq/f89HRSDUPA5itafX1Xh8zDZXkY94zF/OM9x/Y+XbSyu8J6n9rHLaVxy2paHk6k0A1JyChbbtAxvZhHtXb9GDr73T1XvcEy9+RLjQDMkmgCiTtBFjDWBzxWheB2Ry8SuSC6rRaiDM44dQ3Ro5N/Mq1XXs/HENKnegkLDJVoypki6GtA0RRXqIiDTbH4WOI1DXEeii7lZSFtPHETzxEfkpeVmIEHQgj1FFB3O/Diid3muJHI5mnWp6rUdMz2k15VeoivJmFzSGuLSQaOFCRXxFQR6hG9loxOrQAYjQEkeJpQVPBYGIcRyJH0KCEVrTPeak+pQDOT3W9TkPTUrExk94k8NG+nj1W0L05IPGsWVFwWi9WNybV5/Dp8WnpVRk9ulkyrhG5uXq7X0oiWmLVbo4+84V8ozd6BRs17SOyjbgHmd2ndBoPmuSKzAeCxt1vigbjmkZG3e4gV5DUngFLOWwWapxPJe7e41pyGg6LoNAKkgAak5AcyqHef2jVq2xwl/8WWrI+bWDtOHoqleNtmtBraZnSbmdyIcoxkeZUWn0O9tvLPES2EG0P3R/dj+aU5elVUL02ntdoqHSeyYf/HDVtR+KQ9o9KBRMERNGsbyAH5BWS6djppaFwwN+aCuQRhuTRT6nmdSpq7bgmmOTSBvOS+g3NsbFHQ4cR3lWiz3eGjQIUo90bDMbQydo7vBXCw3S1go1oAUoyMBe4tyKwjgAWddyU3r1B5Q/9fqvQKLFz1zyWhB0OetMk64pbUuZ0pKqOuW1LlfOSua0zsjGKV4aOJ15DxUHatpq5WeMk+d+Q6N1PWiCwSOoC5xDWjMkmgHUqs3pf8b3NbCPa4XYidGFw0APiOSwjuW0WogzOcRuPdHJoyCtF0bKRRZ0qeK5auG+Ns9NYzXMK7Hd9ptRrK44fLo0cm+PVWe6tm2R0JFSpyOIN0CzXRGLIwMgFkiICIiAiIgKv3rGPa0BwvpiHgSK5kb6EjlUb1YFWdrWtLKuxDCcTXMNHsPmad/A5HQ6qwkwpcH2rGOV7LXZXCMPc0Swu9o4YXFp9pEQN2rfQq13bt5d0wGC2wAn3ZHiF1d2GTCar5DtTgdPI6Nwexzg8OApVz2hz6t904i7JVmeMHUA8xVB+nP2tBSvt4ab/ax09aqKt+293w1x22z1GrWPEr+WCOpr0X5u/wAMzyN+Fq2NAGgpyyQfXL9+19gBbYrO6R3hLNWKMcQwdt/LsqkSbX2yaeOWe1Po2RrvZs/yoQ0OBcDG3vZAirqqvNXuAvBa0EkgjLQV3nRB+iDGom+do7NZcpZRj8I29uU7uwNOtFQL12rtc4wmQQMpQthPbO/FMc/hAUHHG1vdGZ1OrjzJzKCz3pt3aZaizsbZ2ed9HzHiG91vWqrMkeJ2ORzpZPF8hLnb/FSt23FPMeww03nIK6XN9n4FDMcR3eCgoVlsckhoxpdyVtufYR76GU4RuGq+j3dcccYoxgHRS0dnAQVy6Nl4ogMLBXedVYIrIAqftp9o8FiqyNhmkzzBpEwjXE8VJI3AHiQvmt3fbfaWzgysbLAXdpjWhjmt/hHxI3OJrvGqK/QIACV3Ku23bKyxtYWv9o94Dmsb3gDpjr93yOfBRdpvaefR2BvlYafE/U9Kclz1dXDSx36kxEe8rjE5TULPb73hiye+rvI3tO6gadaKCtu08h+7aIxvPad6aD5qKFjoMnAHll13qkXnfcgkLaULXUI4tP0Xm8X1DQ8qco0ZuY/H7b1NHPTqco7X916WpgxNeXeOEkEnhSlPQqZ2e2kbaocYGFzXFj27nAA5cCCP7CqH7ZY5mPGKUrT3q7qb137F2FzIpJHDD7aQyUOVG+B+Z6UXj9J8vytec418ar4r8O3k6WnhWyVpltS0FxKh7btBDHkysrtze71dp6VURLeFptBo2rG+VmXq7X6L7TyLDbrzhh+8fV3kb2neg06qEnv+aU4YGezG/vP/AEHzXXdWyROb/wC+qtdhuaOMZNCgptg2YkldjlJJPi41d6q13ds/HH4CqmWtA0XqKwZGBoFmiICIiAiIgIiICIiAoi+rH7RhG8KXWEjKoPz/ALQ3K6J5q00qq9LYa6OI5iv6L9E3pczJRRzQVS7y+z5riSwkIj5IbsPnb6Fetuw+Mg6N/MlfQZPs9l8Hj0WUP2dynvSegQUKOwMGtXfzHL4RQeq7bPA5/ZY0ncAMgvpF3/Z5E3N5LvorZd1wRxijGAdFR8vurYieShf2B6lXa5tiIY6EtxHeVcorIAuhrAFFpwWW7mtGQAHBdrIgFsRBptNobG3E40Cqt77XCpjhY50lO6KAgHIOcTk1ta67l7etsFokwg9ltcPHe7LfT06qItxfCDgk/wDkP90UDjE05hpPdoHVqKUzRLV+87jxPL530kIyiYK8QHuOdOGQzqKr5ztq2GzOa2zMaAQcTg0Yqk90uoNKHIUGmVQVe7dtDFF2YyJ5CchGSYgTpWT3zwbl+JUfa2xzvDpJ4hG5wDmsoI3ACna9mTi8KYnZnGKErOMz91mEfslfbmyYHGoI7NdQW+Hpl0C+y7OXsJIB5mktP1B9CvgVgs7mva/ShBpyzX127LqkDcRk9hG73nEgvG9jG9p3PTivD6n4P+zR+nE1MTcO3j630s9yy229GM7zs9wzd6KuMuuSd7psIZG419pIcLKeFCe8cvCq7rOyKP7qLG795MAc97YtBzdUqQguuad2J5c473aDkPAclz9O9Lw8O8om8p4XyPJy1ePs4rLDBD3Gm0SD3njDCDwZq7qu8xWi0ntucR5R2WDoNVZbs2WaKF2asdmsLWDIL6jz0qt17JjIv9PBWeyXYxgyAXaiK8AXqIgIiICIiAiIgIiICIiAiIgIiIPCFg6ILYiDQbOF6LOFuRBrEQWYC9RAREQFqndlTetq1z4aVdoEFXvDBFJVrBV9dfBwpp9fVcMheSHYW55OGLwrnWgyyG8rj2ovVrpAGU7NeIz4dFwftdwaBQEDwVZc9osk0NWQQ2eyM09qCMbxvFMUlOQAVXtFjgL3+1tLnO9m9xzABpR2gru1JHLxExbJJbQ6gDqV0FaLW/7N5JgDUM4f0CztW1I2fszXvbQAgFpJOQNDmANSvqljuyS0PL3VJcakn6DcFu2a+zRkJBeS4+g9F9DsVgbGAAFRB3Zsy1tC4V5qfgsjW6BdCIoiIgIiICIiAiIgIiICIiAiIgIiICIiAiIgIiICIiAiIgIiIC1zxBwoVsRBDjZ6Lyj0WTbgiHuj0UsiCPhuiNujR6LtZEBoFm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jpeg;base64,/9j/4AAQSkZJRgABAQAAAQABAAD/2wCEAAkGBxQTEhUUEhIUFRQXFBQUFhUWFxUUFBUUFBQWFhQUFxQYHCggGBolHRQUITEhJSkrLi4uFx8zODMsNygtLiwBCgoKDg0OGxAQGywkICYsLSwsLCwsLC8rLC4sNzQsNDctLCwsLCwsLCwvNywsLCwsLC8sLiw4LCwsKywsNywsK//AABEIAKoBKAMBIgACEQEDEQH/xAAcAAEAAgMBAQEAAAAAAAAAAAAABQYCAwQBBwj/xABCEAABAwEFBQUFBQYGAgMAAAABAAIDEQQFEiExBlFhcYEiMkFSkRNCkqGxBzNiwdEVU2Ny4fAUI4Ky0vFDoiSDk//EABkBAQEBAQEBAAAAAAAAAAAAAAABAgMEBf/EACURAQACAQQBAwUBAAAAAAAAAAABEQIDEiExBAVRYRNBgbHBFP/aAAwDAQACEQMRAD8A+4oiICIiAiIgIiICIiAiIgIiICIiAiIgIiICIiAiIgIiICLTabUyMVe9rRxNK8t64HXq5/3MTj+OSsbOgIxH0HNWkmYSq5JryiaaOkbXyg1d8IzUe6yPk++lcR5Gf5bOtO0epXRBZ2MFGta0cAAlJctn7Xi3v/8Azl/4rNt6RH3wP5gWf7gF4vC0K1By7GPBFQQRvGY9Vkoh9hbqwmN3mZlnxGjuoKxjvR8Tg200wk0bM0UZU6B7fcPHTkpS37plERRRERAREQEREBERAREQEREBERAREQEREBERAREQERc1qt8ceTnCvg0dpx5NGaDpXhKjXW2V/wB2wMHmkzPRjT9T0Wk2HFnK50nB2TPgGStJfs6ZL2ZpHWU/gzHV57PzWiR079XNibuZ23/G4UHQdV0NAGQFBwXqqOWCwMacVMTvO4lzviOa66JhXoahTFe0WS8caZk0HFB4cvCq8idUAlpaSK0NKjgaEj0KxM1e6K8dB/XosSwnU9BkP1KDaCtc8TXtLXgFrgQQfEFZhcl73nFZonzTvDImCrnH5ADxcdABmUEdsDeT3stFmlOKSyWh8GLzxZPhceOBwH+lWpUj7LbNI6K02yZpY+2Wl84YciyIANia7jQfNXdZlYEREVjjCYlw/ssfvJPUfovDde6WQdQfyQSFV6o4WCQaTnq2v5rz2NoGjo3cwWoJJFG/4mZvehr/ACuB+RQ3sB32SN5tNPVBJIuKK9InaPb60XU2UHQ/mgzReVXqAiIgIiICIsS5BlVYlyj570Y04al7tzKOI4GmTepC0umnfoGwt49t/wDxHzVpLhJTzBraucGjeTQfNR5vfF91G5/E9hnxHXoCtP8AhI2kOkJe/wAC8lzug8OmS6mvJ0YadAtbUuWgxSv+8lwjyRVb6v7x6Eclts9kYzutA3nxPEnxKyc8jVh6UP1ovYZA7unMajQjmDmrU0nDNAsw1erKscC9ARxAzJoN5yWszV7orxOQ/qg2rB8oGWp3DM/0WpzSdT0GQ/UrY1gGgogwc9x0o35n9B80bENTmd5z/wCui2KMtV+xNJawmV492PtAH8T+63qULSdFotlvjiH+Y8NroNXHk0ZnoFCS2yeXVwhbuj7T+shGXQdVrgsjWmoHaOrjVzjzccyhyhdtNvZrOWNs9nAMgcRJOSKYSAaQtzPeGrm8lQI7XNbJ2vtUrpnA1aDQRsP4Im0a08aE8VIfaXNitjWDPBCwUHgXOe4/IsUNdrnNcKZGo4nVQff7geGwsZuaFLKrbOSEsFVZ2aKNMkREBERAREQEREGmWyMd3mNPMD6rjfckXu4mH8Lj9DUKSRBEm7ZW9yevB7a/MfosDNamaxB43scP9rqKZRBCi/2jKRrmH8TS350XXFe8TtHj1C7X0pnSnjXRQtpdZnHswNld+BjadX6elVUmaSRvCPzD1C0SXzEPfHQ1+QUU65mv70cUY3NGJ3xO/IBd9ju2OPuMHPU+pVpLliy8ZHVEcdRXJ8nYFP5dT8kdY3P++kc78Lewz0GZ6krsKVSyvdriha0Ua0AcBRab0tfsYnSeIGQ4nIf3wXWGlcN+2IywPY3vZEDeQa065jqt6e3fG7q+UyvbNN932ajQ52byASTxS02sDIOAGYL8Qo0jVv8APSpp4AEnjGXRe4tDBG2QRzsoJGEdohuTqA79/gdVvsGz0cZBNXU0b7jSQAS1vCmVScIJDaA0TUxyxymMjCYmOGmK9CMMMEcjy1paHyk07JLQXuJLsy0CrsyDiGIAkdrrM9zKuoJRUtc3smmoBFTn4HMg0r40UgyMAAAAAAAAZAAZALivW8GxN17ZHZb4nwrTdX9FMLvhcqrksVvD42u8SM2jM1GRyW0yOOgwjjmfTQfNctyWYshaHamrj1XbRM63TSY9ctYiGpzO85/9dFsaFx2y9YozRzqu8je0/wBBp1oo2W8ppO4BE3eaPk9O635rK2m7RaGRjE9zWjeSAomW+ycoYy78b6sZ0Hed6LjZYxXE6r3eZ5xO6VyHSiW21xwtxSvaxvmcQByz1PBSzljNE+T755cPIOxH8IzPUlZRwgDQADwGQA/JVm8NuWios8Zf/EkqxnRned1w81VLyvSWf76QvHk7sY/+sZH/AFVPFCoXm8NrbPFkwmZw8I6FoPGQ9n0qeCql57VWiWoDhE3yxVDqcZT2vhwqLs1lfIaMaTy0VmunYl76GU0G4Iqosic40aCSTzJO8nxKtuzGyTy4PkFNwV5ujZmOIdlg5qwQWMBQpy3ZYsAClAEAovUUREQavaJjWuiUQbfaL3GtNF6g3Y0xLUsZJA0VcQBvJoEHRiSqi33jXKNhfxPZb6nM9AtZhlf35C0eWPs+rtT6q0lu+1XhHHk5wr5R2nfCM1yOt0r/ALtgYPNJmejAfz6LKz2RjO60D6nmtxV4Tlyf4HFnK50h3Hu9GjL5LrawDICnJKr0NRaeFehZYV6gxwb16vVpNoHujFy0+LRBuWD5Q3U57tSeQ1WrtHU04N/N36UWbIgNBT+/EoIm+rjjtVC5pY9vdkDi17TvAB+eq5Y7st8eUdsDx4e1aCfUgk+qseBaLTbGRir3Abh4nk0Zlb+plMVPLnsxib6QTruvF+T7Yxjf4bG19aV9CF23fcccNXvcXu1L3nx8xJ1PElYy3tI7KKPCPPJ+TBn6kLkdZcZrK50h/F3RyYMgpvnojGO3fPfjdIWmU7x2Yx/rOvQFcUgmk+8kLW+SKrB1f3j8lvoGipoAPE0AA5+Crd6bb2eOrYq2h4/d09mDxlPZ+GpWLbr3T0NkawUa0AcPz3rgvXaCz2fKSQY/3be3J8AzA4mgVDvTae0z1Bk9kzyQ1aabnSntHph5KHiZ4NGueWpO87yoqzXntrM+ohaIW+Z1JJTyHcZ/7KtzSF7sb3Oe/wAzyXO5AnQcBQKZuzZiab3cI3lXS59iY2ULhiPFB8/sN0SzHssNN50VuujYUZGU14eCv1kutrRkAF3shAQpC3dcTIwA1oCl4rKAtUt5Ma7Cat4ua4N9SF1AV8a/RYx1MMpmMZiZjv4anGY7gqAvc+SVosHSLaMwFi59FzyWhcU1rVpEwCi57ueSwE8fqiit+FMCyRBhgXj6AEk0A1J0C2KDnkM8hb/4mGh/G/8AQKxFpM02Otr5DSEYW/vHDM/ytP1PovWWEVxOq929xqem7pRdTW00XtVUr3eAbl7VeBqyworxehq9JQIAC9Wp040HaO4Z+p0CwLnHU4RwzPUlQbXyBupp9eg8VrMrj3RTi78m/rRGRAaDPfqT1K2AKjT7KveJdz0+HRbgFjNK1oq5waN5IA9SoyS+a/csLvxOqxnSuZ6BEuktRcFpvaNhwgl7vKwYiOZ0HUqOka+T7x5I8jeyzqBmepWyGANFAABwS4OXk1rmf4iJu5vaf1ech0C1wWNrTWlXeLjUuPMnNcF8bTWazZSSgv8A3bP8yTlhbp1oqjeW2tolqIWts7PM6kkx407rPmpZS93heEUDcc0jI273GleQ1J5Ko3lt/XKyQl38WarG82xjtO60VOkZicXvc6R51e8l7vU6dF1WO7pJTRjSePgotsLxtstoNbRK6TxDO7EOUbcupqVqggc80Y0ngArpdGwxNDKegV1uzZ+OMUawBB87unYuWShk7I3eKu10bJxRaNqd5VoisoC3ZBFckFhAXSGgLLM8PqgFEHlTyXoahctL5UHtpia9pa4VB/uo4qJu60mKQwPNRqw8Naen0K7JLSq/f89HRSDUPA5itafX1Xh8zDZXkY94zF/OM9x/Y+XbSyu8J6n9rHLaVxy2paHk6k0A1JyChbbtAxvZhHtXb9GDr73T1XvcEy9+RLjQDMkmgCiTtBFjDWBzxWheB2Ry8SuSC6rRaiDM44dQ3Ro5N/Mq1XXs/HENKnegkLDJVoypki6GtA0RRXqIiDTbH4WOI1DXEeii7lZSFtPHETzxEfkpeVmIEHQgj1FFB3O/Diid3muJHI5mnWp6rUdMz2k15VeoivJmFzSGuLSQaOFCRXxFQR6hG9loxOrQAYjQEkeJpQVPBYGIcRyJH0KCEVrTPeak+pQDOT3W9TkPTUrExk94k8NG+nj1W0L05IPGsWVFwWi9WNybV5/Dp8WnpVRk9ulkyrhG5uXq7X0oiWmLVbo4+84V8ozd6BRs17SOyjbgHmd2ndBoPmuSKzAeCxt1vigbjmkZG3e4gV5DUngFLOWwWapxPJe7e41pyGg6LoNAKkgAak5AcyqHef2jVq2xwl/8WWrI+bWDtOHoqleNtmtBraZnSbmdyIcoxkeZUWn0O9tvLPES2EG0P3R/dj+aU5elVUL02ntdoqHSeyYf/HDVtR+KQ9o9KBRMERNGsbyAH5BWS6djppaFwwN+aCuQRhuTRT6nmdSpq7bgmmOTSBvOS+g3NsbFHQ4cR3lWiz3eGjQIUo90bDMbQydo7vBXCw3S1go1oAUoyMBe4tyKwjgAWddyU3r1B5Q/9fqvQKLFz1zyWhB0OetMk64pbUuZ0pKqOuW1LlfOSua0zsjGKV4aOJ15DxUHatpq5WeMk+d+Q6N1PWiCwSOoC5xDWjMkmgHUqs3pf8b3NbCPa4XYidGFw0APiOSwjuW0WogzOcRuPdHJoyCtF0bKRRZ0qeK5auG+Ns9NYzXMK7Hd9ptRrK44fLo0cm+PVWe6tm2R0JFSpyOIN0CzXRGLIwMgFkiICIiAiIgKv3rGPa0BwvpiHgSK5kb6EjlUb1YFWdrWtLKuxDCcTXMNHsPmad/A5HQ6qwkwpcH2rGOV7LXZXCMPc0Swu9o4YXFp9pEQN2rfQq13bt5d0wGC2wAn3ZHiF1d2GTCar5DtTgdPI6Nwexzg8OApVz2hz6t904i7JVmeMHUA8xVB+nP2tBSvt4ab/ax09aqKt+293w1x22z1GrWPEr+WCOpr0X5u/wAMzyN+Fq2NAGgpyyQfXL9+19gBbYrO6R3hLNWKMcQwdt/LsqkSbX2yaeOWe1Po2RrvZs/yoQ0OBcDG3vZAirqqvNXuAvBa0EkgjLQV3nRB+iDGom+do7NZcpZRj8I29uU7uwNOtFQL12rtc4wmQQMpQthPbO/FMc/hAUHHG1vdGZ1OrjzJzKCz3pt3aZaizsbZ2ed9HzHiG91vWqrMkeJ2ORzpZPF8hLnb/FSt23FPMeww03nIK6XN9n4FDMcR3eCgoVlsckhoxpdyVtufYR76GU4RuGq+j3dcccYoxgHRS0dnAQVy6Nl4ogMLBXedVYIrIAqftp9o8FiqyNhmkzzBpEwjXE8VJI3AHiQvmt3fbfaWzgysbLAXdpjWhjmt/hHxI3OJrvGqK/QIACV3Ku23bKyxtYWv9o94Dmsb3gDpjr93yOfBRdpvaefR2BvlYafE/U9Kclz1dXDSx36kxEe8rjE5TULPb73hiye+rvI3tO6gadaKCtu08h+7aIxvPad6aD5qKFjoMnAHll13qkXnfcgkLaULXUI4tP0Xm8X1DQ8qco0ZuY/H7b1NHPTqco7X916WpgxNeXeOEkEnhSlPQqZ2e2kbaocYGFzXFj27nAA5cCCP7CqH7ZY5mPGKUrT3q7qb137F2FzIpJHDD7aQyUOVG+B+Z6UXj9J8vytec418ar4r8O3k6WnhWyVpltS0FxKh7btBDHkysrtze71dp6VURLeFptBo2rG+VmXq7X6L7TyLDbrzhh+8fV3kb2neg06qEnv+aU4YGezG/vP/AEHzXXdWyROb/wC+qtdhuaOMZNCgptg2YkldjlJJPi41d6q13ds/HH4CqmWtA0XqKwZGBoFmiICIiAiIgIiICIiAoi+rH7RhG8KXWEjKoPz/ALQ3K6J5q00qq9LYa6OI5iv6L9E3pczJRRzQVS7y+z5riSwkIj5IbsPnb6Fetuw+Mg6N/MlfQZPs9l8Hj0WUP2dynvSegQUKOwMGtXfzHL4RQeq7bPA5/ZY0ncAMgvpF3/Z5E3N5LvorZd1wRxijGAdFR8vurYieShf2B6lXa5tiIY6EtxHeVcorIAuhrAFFpwWW7mtGQAHBdrIgFsRBptNobG3E40Cqt77XCpjhY50lO6KAgHIOcTk1ta67l7etsFokwg9ltcPHe7LfT06qItxfCDgk/wDkP90UDjE05hpPdoHVqKUzRLV+87jxPL530kIyiYK8QHuOdOGQzqKr5ztq2GzOa2zMaAQcTg0Yqk90uoNKHIUGmVQVe7dtDFF2YyJ5CchGSYgTpWT3zwbl+JUfa2xzvDpJ4hG5wDmsoI3ACna9mTi8KYnZnGKErOMz91mEfslfbmyYHGoI7NdQW+Hpl0C+y7OXsJIB5mktP1B9CvgVgs7mva/ShBpyzX127LqkDcRk9hG73nEgvG9jG9p3PTivD6n4P+zR+nE1MTcO3j630s9yy229GM7zs9wzd6KuMuuSd7psIZG419pIcLKeFCe8cvCq7rOyKP7qLG795MAc97YtBzdUqQguuad2J5c473aDkPAclz9O9Lw8O8om8p4XyPJy1ePs4rLDBD3Gm0SD3njDCDwZq7qu8xWi0ntucR5R2WDoNVZbs2WaKF2asdmsLWDIL6jz0qt17JjIv9PBWeyXYxgyAXaiK8AXqIgIiICIiAiIgIiICIiAiIgIiIPCFg6ILYiDQbOF6LOFuRBrEQWYC9RAREQFqndlTetq1z4aVdoEFXvDBFJVrBV9dfBwpp9fVcMheSHYW55OGLwrnWgyyG8rj2ovVrpAGU7NeIz4dFwftdwaBQEDwVZc9osk0NWQQ2eyM09qCMbxvFMUlOQAVXtFjgL3+1tLnO9m9xzABpR2gru1JHLxExbJJbQ6gDqV0FaLW/7N5JgDUM4f0CztW1I2fszXvbQAgFpJOQNDmANSvqljuyS0PL3VJcakn6DcFu2a+zRkJBeS4+g9F9DsVgbGAAFRB3Zsy1tC4V5qfgsjW6BdCIoiIgIiICIiAiIgIiICIiAiIgIiICIiAiIgIiICIiAiIgIiIC1zxBwoVsRBDjZ6Lyj0WTbgiHuj0UsiCPhuiNujR6LtZEBoFm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jpeg;base64,/9j/4AAQSkZJRgABAQAAAQABAAD/2wCEAAkGBg8PDw8PDw8PDQ8NDQ0MDQ0PDw8PDw8NFBAVFBQQEhQXHCYeFxkjGRQUHy8gJCcpLCwsFR4xNTAqNSYrLSkBCQoKDgwOFA8PFikcFBgsNSopKSkpKSkpKSo1NTUrNSkpKSkpLCkpKS4tKSopNSwpKSkpKSk1LzUpLCoqLCo1Nf/AABEIAJ4BPwMBIgACEQEDEQH/xAAcAAACAgMBAQAAAAAAAAAAAAAAAQIFAwQGBwj/xABAEAACAgEBBQUEBQsCBwAAAAAAAQIDEQQFEiExQVFhcYGRBhMiMgdCUqHRFCMzQ1NicoKSscFj8RUkg7LS4fD/xAAYAQEBAQEBAAAAAAAAAAAAAAAAAQIDBP/EACIRAQEBAQACAgICAwAAAAAAAAABEQIDEiExQWFRcQQTIv/aAAwDAQACEQMRAD8A9xAAIEwAAAAAgUnwfgYdFDFce9bz72+LZnMVHBbv2G4+XT7i/gK+fRGKEBy4snFEDSGABAAAUAhiZAgAMEUhYGJgIQ2JlCExsTKoIkhAITJEWACYxFCYAACExgBEMgACYDEEIEMCi3EMRkAABAMAAIDDZ8MlLpLEZePR/wCDMRnFNNPk0Bha4jRji38r4uOOPaujMiCpAIYQCGACyACABMYiKBMbEyhCGIKTEMTKAQxAIQwAiwGIoQAACEMGBEABgJgAAIYAiotgADAAAAADRu2mk3Gte8kubTxBPvZgepvf1ow7oxz97LiLUCq/KLl+sT7pQX+MGWvabX6SDX70MzXmua9GMGzfVniua5fgyEJ5/wArsZkp1MLFmElLtw+K8V0MV9ePiXn4EVlTGYq7E1w/2MiAYsgAQMQxBQIYiBCGBQhMYmVSEMTABDEwEIYgEAAUJiGDAQAACExiAQBkAAEAIotgADmgKX2q2lOiuhQwnqdZRpHJ5+GE8uT8WotLvki6Kf2q2etRpLa3vJpRthOLxOuyElKNkX0aaTLoKoKKSXJIm3w4Yb7M46nC7M+kuuD9zr4uqyPw/lNcJTos/elFZlW+1Ya7zs6bYWRUoSU4ySkpJ9Gsp9xv7RnaE0R4rrnx/EFcuvD+3qBCymLecfEuUlwkvBriSjfdDlJWr7NnB+U1/lMnwff3kXHsAxS2govecZVP6ylxh5SXD1wWGn1UZpNNPwefQ0mu01no453oZqk+coPdz4rk/NExV6BUQ1t9fBpXLPOLUJpeD4P1RsVbZrk1HO7N/UmnCXknz8skyo3gIq5eHiSIpAMRAhMkRZQgACqQhiABMAAQmMQCABFAIMgACGJgIAABAAFCGhAgLcAAwgIyimsPinwa7iQs4CPKfbb6MrnOV2jxbCWW9O3u2R7oN8JLxw/Esdh7Ur91RTa3Tqa6aq7Kp5quUoxSeM4bXDmso9EeGVu09iU6iO5dVC2PZOKeO9Po+9EaVUNZYuqsXZL4Zeq/Az17Qg+Es1vsnwT8JcmU93sdfRl6LVSiua02q3r6vCM/nj6s07NsXaf4dbprKI9dRXnUaZrvlFZgv4kjWmOqcezh3r/7iG/JdN7w4MpNHrITirKLU4Pk65RnU/Ll6YN5a+S+eG8vtV8fWL4+jZrYmN9Wp9z7HwYrZJJt8EjDVqK7F8MlLHNdV4xfFeYrt2K3pZcYtSxzxjrg1PtBCze6wi84Sk05Z7MZ5hbQ5LElXbF/Va4P1yhS0tGpSsju2Y4xtrfFPh1Xh1MH5PKmUXZbXKCl8PvoKNiWMPckub59OoE46eUf0VkoY/Vz/OVruSbzHyaM1W1Jw/SVtLrOrM4ecfmX3mOhOU5zT+GTW72ckv8ABsOLHU/CRv6bWQtW9CUZLrh5afY10MuSks0sJPLWJLlOLcZrwkuJKF98OCkror6tnwz8px5+a8zHqq5EV9e2a+VilQ+X5zCg/Ca+H1aN5PPHo+T7V3ExTEAgoEMQAIGDAQAJgDENkSgBgIAAQAAgAAABFAwQhoItwATMIMlXqtoYscekXjzLM0dds6MszTw+b65EqxCvWJmxDU+ZQZw8KXFdOvoSjrGuZr4q4v53RxmTUV1b5epF0qSymmn1Rz1OvVt0s8YUNQjHo7MZcn4ZwW1erXbg5cdXvbPr6n7Wz1z+VZtH2M01knZGD01z/X6Z+5sb/e3eE/5kyss2dtDT/K69fBduNPqMf9k3/SdfDUdvH+5PEZfgbxNcJXtuiyartUqLlyq1EXTb/I3z8YtlnXqbYfLNWL7NvPHdNcfVMvddsqq6LhbXC2D5wnBSj6M53Uex0q+Okvsox+pszfQ+5KT3ofyy8hoxW6LR2S3rafyeyXOxNwUv+pDh64NzS7C09b3oQWX9fOZNfxPiysu1OpoX/MaeW6ud2nzfXjtlFL3kf6Wu8lpNXXOPvNPakm/mqkpQz2OPy57sZNzus+sdDFyXY16P1JK5Puff+JV1bSsXzwVi+3Xwl5wf+H5G3p9bXZlQkm1zg+E14xfFF0bbRFxMag1yeO7p6D941zXmvwKHJdvoasdFucaZyoectV49233wfwv0ybUZp8nkMARhtO6H6StWr7dPwy865Pj5PyNvS7Tpt4Qmt7rXLMLF4wlxNZow3aWFixOKl2ZXFeD6GcXVyIp9Lqp0zjCyTsqskq65yeZ12P5YSf1ovkm+KeOeeFwRSFkAIEAMWQAQCKHkQgABAGQBgAigABBACAEBcCADCAUllABBUa/ZUZ9MPo+TRUX6S6vl+dj2S+b1OslEwWUJ9A3K4fT6iEJTjNuqU7Z2R3uCe9jryN9Wyj1yXGr2TCecxT8imv2DOHGqbh+7zj6PgZ4npM/DVy/LZq2k1zN6raCZzc7rYcLam19uv/xf4kqdVGXyT4/ZfCXozpOmcddXq+/PczMrIvnwOWr1so8zJrNrTVNjhnfUG445+XfjJfhl0kqMlPtH2Y090t+Ve7b+2qcqrvOccN+Dyu45DT+0qS/MW2Qsa5uUpR3v3lJtS9DpNke010or8prrl2WVSw2u1wfD7/I8E/zfHOPfyy+Obn/Xxrt/qu5z8/00r9i6ynLrnHVQ6QsxVcl2b8VuS81HxNOW0Ib0a9RCVNn1I3R3Hn/Tnyf8sjsa9oUT4KyKeM7snuSx4MWp0NdscSjGyElyaUoyXhyZ6+ep1J1zdlc7M+K52vV2w+SzfX7O7L9LF8S8942q9sw/Wp098uNf9a4euDDqvZRRy9PZPTvpB/naf6JPMf5WiuvWop/S0uUVztozbHHfDG+vRrvN+1THSYjLDWH2ST/s0NOS/e8eD9TjNRtSNdF9+nnuyqqtsSg1uOcYOSU4cunZkpdj/TDhKOtob/1tNjD75VSfDyk/A1Kzj0x28U/jWM/Ckmn4/wC6JQk3ltYXRdTlK/pS2S1l6mUO6VF6f3RZX7S+mPQVpqiN2qn0Sg6a898p8fSLKOp9pLlGlL61ltMYfxKalnyUW/It6NoKfFPnxPPaNrWaz3F018VtanGC+SqLw3GPa8c3/bgjoaLXDBfUldVGzJLeKzSanKN2MzGNM2SLYkwyA8iDIAAmwFkADICyAwEBUGQEGQAaI5GmBcCbDIsnNAAmwAeRMWQyBGUTFOtGVsTCtG7RxfNFRrvZ2ufHd49GuZ0TRCUBjUri7tnair5Je8j9mfxcPHmYVr0uFkJVPt+aPqjs7KEzR1Wy4y5pD5iuR1mxNPqPjS3ZPj72pqMs9+OD80V/5DrtP+inHUwzwi8RmvJvHo/I6PU+z+63KtuD7VwNT3l1TW/HfSa4rgzl5fH4/Nz6+TmWftebebvNcD9LG35U1VaPEoam+EbdQ+KcKHnEF/E089y7zS+j72h1Wz3XH310q5t+8onvSoh3KL5S9DR+kemd21rNR8W7KWn93lYShGuCXo0zPsLZ128pR+J2Nb1tVqfN8ZWVy4/cdfHzzxzOeJkn0z1bbte87L29TqUt14lKO8k+T/hfX/0b06EzzrYlyg48HCWcVbrS3cPhhrpzfqeh6fUqcU+vXxN2M6p9r+yum1Kn7yv4pwlCVkG67HFrDTnHDax0eUeb7c+hq2OXo71NfstR8Ml4TisPzS8T2QxygRXzlqPo62pB4em81bU1/cz7O+jTWSkndKuiPXDdk8dyWF957/Zp0+hpW7Oi+hqYmOZ2NsiGnrjFOU3GEa9+by92K4JY4JdyLDGTf/4cZK9Fg3qYWhg0ixgzDXVgzRRitMqY8kEPJBLIZI5DIEsiEBQxALIQwEwyA8iFkMgNsEyI0yi3yLIt4WTkJZE2RbE2BLIZI5EUSyRyLIshTYhZFkobIOJLJHIVilUjVv0UX0N4i0MNcZ7QexdeqWJLDi8xabTi+1NFFo/ZCenkvi3oxeUpJS/uemSga1unTERy2n00YuLccuLyuLwnjBfaTWrCS4LsRG3QrsNV6Vp8Df2i8r1GTKplRppM34TJYrYyRcSKkPeIIuAtwkAEcDDIAAZARRLIMjkAiWQyRyGQJZFkjkMgSyLIsiyUPI8kciyBLI0yGRplFrvCYhZOSpNiyRDIDbDJHImwqTYskchkolki2RyLIEsiyLIshEmyORZEA2yMgyJsoxyiYZ1mwyDA11XgyxBoZRJMeSIASyGSIZAeR5IsWQiWQyRyDAlkWSORNgT3gyQyBcEsiyLIgJZDJHIZKJZFkWRZAnkEyOQi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jpeg;base64,/9j/4AAQSkZJRgABAQAAAQABAAD/2wCEAAkGBg8PDw8PDw8PDQ8NDQ0MDQ0PDw8PDw8NFBAVFBQQEhQXHCYeFxkjGRQUHy8gJCcpLCwsFR4xNTAqNSYrLSkBCQoKDgwOFA8PFikcFBgsNSopKSkpKSkpKSo1NTUrNSkpKSkpLCkpKS4tKSopNSwpKSkpKSk1LzUpLCoqLCo1Nf/AABEIAJ4BPwMBIgACEQEDEQH/xAAcAAACAgMBAQAAAAAAAAAAAAAAAQIFAwQGBwj/xABAEAACAgEBBQUEBQsCBwAAAAAAAQIDEQQFEiExQVFhcYGRBhMiMgdCUqHRFCMzQ1NicoKSscFj8RUkg7LS4fD/xAAYAQEBAQEBAAAAAAAAAAAAAAAAAQIDBP/EACIRAQEBAQACAgICAwAAAAAAAAABEQIDEiExQWFRcQQTIv/aAAwDAQACEQMRAD8A9xAAIEwAAAAAgUnwfgYdFDFce9bz72+LZnMVHBbv2G4+XT7i/gK+fRGKEBy4snFEDSGABAAAUAhiZAgAMEUhYGJgIQ2JlCExsTKoIkhAITJEWACYxFCYAACExgBEMgACYDEEIEMCi3EMRkAABAMAAIDDZ8MlLpLEZePR/wCDMRnFNNPk0Bha4jRji38r4uOOPaujMiCpAIYQCGACyACABMYiKBMbEyhCGIKTEMTKAQxAIQwAiwGIoQAACEMGBEABgJgAAIYAiotgADAAAAADRu2mk3Gte8kubTxBPvZgepvf1ow7oxz97LiLUCq/KLl+sT7pQX+MGWvabX6SDX70MzXmua9GMGzfVniua5fgyEJ5/wArsZkp1MLFmElLtw+K8V0MV9ePiXn4EVlTGYq7E1w/2MiAYsgAQMQxBQIYiBCGBQhMYmVSEMTABDEwEIYgEAAUJiGDAQAACExiAQBkAAEAIotgADmgKX2q2lOiuhQwnqdZRpHJ5+GE8uT8WotLvki6Kf2q2etRpLa3vJpRthOLxOuyElKNkX0aaTLoKoKKSXJIm3w4Yb7M46nC7M+kuuD9zr4uqyPw/lNcJTos/elFZlW+1Ya7zs6bYWRUoSU4ySkpJ9Gsp9xv7RnaE0R4rrnx/EFcuvD+3qBCymLecfEuUlwkvBriSjfdDlJWr7NnB+U1/lMnwff3kXHsAxS2govecZVP6ylxh5SXD1wWGn1UZpNNPwefQ0mu01no453oZqk+coPdz4rk/NExV6BUQ1t9fBpXLPOLUJpeD4P1RsVbZrk1HO7N/UmnCXknz8skyo3gIq5eHiSIpAMRAhMkRZQgACqQhiABMAAQmMQCABFAIMgACGJgIAABAAFCGhAgLcAAwgIyimsPinwa7iQs4CPKfbb6MrnOV2jxbCWW9O3u2R7oN8JLxw/Esdh7Ur91RTa3Tqa6aq7Kp5quUoxSeM4bXDmso9EeGVu09iU6iO5dVC2PZOKeO9Po+9EaVUNZYuqsXZL4Zeq/Az17Qg+Es1vsnwT8JcmU93sdfRl6LVSiua02q3r6vCM/nj6s07NsXaf4dbprKI9dRXnUaZrvlFZgv4kjWmOqcezh3r/7iG/JdN7w4MpNHrITirKLU4Pk65RnU/Ll6YN5a+S+eG8vtV8fWL4+jZrYmN9Wp9z7HwYrZJJt8EjDVqK7F8MlLHNdV4xfFeYrt2K3pZcYtSxzxjrg1PtBCze6wi84Sk05Z7MZ5hbQ5LElXbF/Va4P1yhS0tGpSsju2Y4xtrfFPh1Xh1MH5PKmUXZbXKCl8PvoKNiWMPckub59OoE46eUf0VkoY/Vz/OVruSbzHyaM1W1Jw/SVtLrOrM4ecfmX3mOhOU5zT+GTW72ckv8ABsOLHU/CRv6bWQtW9CUZLrh5afY10MuSks0sJPLWJLlOLcZrwkuJKF98OCkror6tnwz8px5+a8zHqq5EV9e2a+VilQ+X5zCg/Ca+H1aN5PPHo+T7V3ExTEAgoEMQAIGDAQAJgDENkSgBgIAAQAAgAAABFAwQhoItwATMIMlXqtoYscekXjzLM0dds6MszTw+b65EqxCvWJmxDU+ZQZw8KXFdOvoSjrGuZr4q4v53RxmTUV1b5epF0qSymmn1Rz1OvVt0s8YUNQjHo7MZcn4ZwW1erXbg5cdXvbPr6n7Wz1z+VZtH2M01knZGD01z/X6Z+5sb/e3eE/5kyss2dtDT/K69fBduNPqMf9k3/SdfDUdvH+5PEZfgbxNcJXtuiyartUqLlyq1EXTb/I3z8YtlnXqbYfLNWL7NvPHdNcfVMvddsqq6LhbXC2D5wnBSj6M53Uex0q+Okvsox+pszfQ+5KT3ofyy8hoxW6LR2S3rafyeyXOxNwUv+pDh64NzS7C09b3oQWX9fOZNfxPiysu1OpoX/MaeW6ud2nzfXjtlFL3kf6Wu8lpNXXOPvNPakm/mqkpQz2OPy57sZNzus+sdDFyXY16P1JK5Puff+JV1bSsXzwVi+3Xwl5wf+H5G3p9bXZlQkm1zg+E14xfFF0bbRFxMag1yeO7p6D941zXmvwKHJdvoasdFucaZyoectV49233wfwv0ybUZp8nkMARhtO6H6StWr7dPwy865Pj5PyNvS7Tpt4Qmt7rXLMLF4wlxNZow3aWFixOKl2ZXFeD6GcXVyIp9Lqp0zjCyTsqskq65yeZ12P5YSf1ovkm+KeOeeFwRSFkAIEAMWQAQCKHkQgABAGQBgAigABBACAEBcCADCAUllABBUa/ZUZ9MPo+TRUX6S6vl+dj2S+b1OslEwWUJ9A3K4fT6iEJTjNuqU7Z2R3uCe9jryN9Wyj1yXGr2TCecxT8imv2DOHGqbh+7zj6PgZ4npM/DVy/LZq2k1zN6raCZzc7rYcLam19uv/xf4kqdVGXyT4/ZfCXozpOmcddXq+/PczMrIvnwOWr1so8zJrNrTVNjhnfUG445+XfjJfhl0kqMlPtH2Y090t+Ve7b+2qcqrvOccN+Dyu45DT+0qS/MW2Qsa5uUpR3v3lJtS9DpNke010or8prrl2WVSw2u1wfD7/I8E/zfHOPfyy+Obn/Xxrt/qu5z8/00r9i6ynLrnHVQ6QsxVcl2b8VuS81HxNOW0Ib0a9RCVNn1I3R3Hn/Tnyf8sjsa9oUT4KyKeM7snuSx4MWp0NdscSjGyElyaUoyXhyZ6+ep1J1zdlc7M+K52vV2w+SzfX7O7L9LF8S8942q9sw/Wp098uNf9a4euDDqvZRRy9PZPTvpB/naf6JPMf5WiuvWop/S0uUVztozbHHfDG+vRrvN+1THSYjLDWH2ST/s0NOS/e8eD9TjNRtSNdF9+nnuyqqtsSg1uOcYOSU4cunZkpdj/TDhKOtob/1tNjD75VSfDyk/A1Kzj0x28U/jWM/Ckmn4/wC6JQk3ltYXRdTlK/pS2S1l6mUO6VF6f3RZX7S+mPQVpqiN2qn0Sg6a898p8fSLKOp9pLlGlL61ltMYfxKalnyUW/It6NoKfFPnxPPaNrWaz3F018VtanGC+SqLw3GPa8c3/bgjoaLXDBfUldVGzJLeKzSanKN2MzGNM2SLYkwyA8iDIAAmwFkADICyAwEBUGQEGQAaI5GmBcCbDIsnNAAmwAeRMWQyBGUTFOtGVsTCtG7RxfNFRrvZ2ufHd49GuZ0TRCUBjUri7tnair5Je8j9mfxcPHmYVr0uFkJVPt+aPqjs7KEzR1Wy4y5pD5iuR1mxNPqPjS3ZPj72pqMs9+OD80V/5DrtP+inHUwzwi8RmvJvHo/I6PU+z+63KtuD7VwNT3l1TW/HfSa4rgzl5fH4/Nz6+TmWftebebvNcD9LG35U1VaPEoam+EbdQ+KcKHnEF/E089y7zS+j72h1Wz3XH310q5t+8onvSoh3KL5S9DR+kemd21rNR8W7KWn93lYShGuCXo0zPsLZ128pR+J2Nb1tVqfN8ZWVy4/cdfHzzxzOeJkn0z1bbte87L29TqUt14lKO8k+T/hfX/0b06EzzrYlyg48HCWcVbrS3cPhhrpzfqeh6fUqcU+vXxN2M6p9r+yum1Kn7yv4pwlCVkG67HFrDTnHDax0eUeb7c+hq2OXo71NfstR8Ml4TisPzS8T2QxygRXzlqPo62pB4em81bU1/cz7O+jTWSkndKuiPXDdk8dyWF957/Zp0+hpW7Oi+hqYmOZ2NsiGnrjFOU3GEa9+by92K4JY4JdyLDGTf/4cZK9Fg3qYWhg0ixgzDXVgzRRitMqY8kEPJBLIZI5DIEsiEBQxALIQwEwyA8iFkMgNsEyI0yi3yLIt4WTkJZE2RbE2BLIZI5EUSyRyLIshTYhZFkobIOJLJHIVilUjVv0UX0N4i0MNcZ7QexdeqWJLDi8xabTi+1NFFo/ZCenkvi3oxeUpJS/uemSga1unTERy2n00YuLccuLyuLwnjBfaTWrCS4LsRG3QrsNV6Vp8Df2i8r1GTKplRppM34TJYrYyRcSKkPeIIuAtwkAEcDDIAAZARRLIMjkAiWQyRyGQJZFkjkMgSyLIsiyUPI8kciyBLI0yGRplFrvCYhZOSpNiyRDIDbDJHImwqTYskchkolki2RyLIEsiyLIshEmyORZEA2yMgyJsoxyiYZ1mwyDA11XgyxBoZRJMeSIASyGSIZAeR5IsWQiWQyRyDAlkWSORNgT3gyQyBcEsiyLIgJZDJHIZKJZFkWRZAnkEyOQi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DRUHY INTERAKTIVNÍ TECHNIKY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Menší mobilní dotyková zařízení</a:t>
            </a:r>
          </a:p>
          <a:p>
            <a:pPr lvl="1"/>
            <a:r>
              <a:rPr lang="cs-CZ" dirty="0"/>
              <a:t>Mobilní telefon</a:t>
            </a:r>
          </a:p>
          <a:p>
            <a:pPr lvl="1"/>
            <a:r>
              <a:rPr lang="cs-CZ" dirty="0"/>
              <a:t>Tablet, </a:t>
            </a:r>
            <a:r>
              <a:rPr lang="cs-CZ" dirty="0" err="1"/>
              <a:t>phablet</a:t>
            </a:r>
            <a:endParaRPr lang="cs-CZ" dirty="0"/>
          </a:p>
          <a:p>
            <a:pPr lvl="1"/>
            <a:r>
              <a:rPr lang="cs-CZ" dirty="0"/>
              <a:t>Další menší dotyková zařízení</a:t>
            </a:r>
          </a:p>
          <a:p>
            <a:r>
              <a:rPr lang="cs-CZ" dirty="0"/>
              <a:t>Interaktivní monitory</a:t>
            </a:r>
          </a:p>
          <a:p>
            <a:r>
              <a:rPr lang="cs-CZ" dirty="0"/>
              <a:t>Interaktivní tabule</a:t>
            </a:r>
          </a:p>
          <a:p>
            <a:r>
              <a:rPr lang="cs-CZ" dirty="0"/>
              <a:t>Interaktivní stoly</a:t>
            </a:r>
          </a:p>
          <a:p>
            <a:r>
              <a:rPr lang="cs-CZ" dirty="0"/>
              <a:t>Interaktivní koberce</a:t>
            </a:r>
          </a:p>
          <a:p>
            <a:r>
              <a:rPr lang="cs-CZ" dirty="0"/>
              <a:t>Interaktivní stěny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MENŠÍ DOTYKOVÁ ZAŘÍZENÍ</a:t>
            </a:r>
          </a:p>
        </p:txBody>
      </p:sp>
      <p:pic>
        <p:nvPicPr>
          <p:cNvPr id="28674" name="Picture 6" descr="http://www.pclaunches.com/entry_images/0909/15/fujitsu_lifebook-t5010-multi-touch-thumb-450x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6215"/>
            <a:ext cx="3168352" cy="23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www.mshop.cz/shop/foto/iPodTouch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16673"/>
            <a:ext cx="22129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1274"/>
            <a:ext cx="3182814" cy="22194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6" name="Picture 2" descr="Výsledek obrázku pro menší dotyková zařízení">
            <a:extLst>
              <a:ext uri="{FF2B5EF4-FFF2-40B4-BE49-F238E27FC236}">
                <a16:creationId xmlns:a16="http://schemas.microsoft.com/office/drawing/2014/main" id="{03CDA57D-7D69-4B73-9B0E-119B5DD8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537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ČTEČKA">
            <a:extLst>
              <a:ext uri="{FF2B5EF4-FFF2-40B4-BE49-F238E27FC236}">
                <a16:creationId xmlns:a16="http://schemas.microsoft.com/office/drawing/2014/main" id="{1ACC6E33-B383-4456-9288-2B8BB1FD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99" y="4597226"/>
            <a:ext cx="2473457" cy="18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chytré hodinky">
            <a:extLst>
              <a:ext uri="{FF2B5EF4-FFF2-40B4-BE49-F238E27FC236}">
                <a16:creationId xmlns:a16="http://schemas.microsoft.com/office/drawing/2014/main" id="{DEFB88BB-73EB-4C0C-BBDE-1373D424C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12388"/>
            <a:ext cx="1800200" cy="19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INTERAKTIVNÍ MONITORY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14500"/>
            <a:ext cx="2389187" cy="4403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137" y="1714500"/>
            <a:ext cx="2519362" cy="2185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666874"/>
            <a:ext cx="3286125" cy="2249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0" name="Picture 2" descr="Výsledek obrázku pro interaktivní monitor">
            <a:extLst>
              <a:ext uri="{FF2B5EF4-FFF2-40B4-BE49-F238E27FC236}">
                <a16:creationId xmlns:a16="http://schemas.microsoft.com/office/drawing/2014/main" id="{72DCF9F9-A5E7-4F6C-B3EC-8EF23F07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36" y="4293096"/>
            <a:ext cx="2671564" cy="21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interaktivní monitor">
            <a:extLst>
              <a:ext uri="{FF2B5EF4-FFF2-40B4-BE49-F238E27FC236}">
                <a16:creationId xmlns:a16="http://schemas.microsoft.com/office/drawing/2014/main" id="{CF381E75-4670-4A4A-B17F-376A1492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37" y="4388558"/>
            <a:ext cx="2768687" cy="17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INTERAKTIVNÍ TABULE</a:t>
            </a:r>
          </a:p>
        </p:txBody>
      </p:sp>
      <p:pic>
        <p:nvPicPr>
          <p:cNvPr id="3074" name="Picture 2" descr="Výsledek obrázku pro interaktivní tabule smart">
            <a:extLst>
              <a:ext uri="{FF2B5EF4-FFF2-40B4-BE49-F238E27FC236}">
                <a16:creationId xmlns:a16="http://schemas.microsoft.com/office/drawing/2014/main" id="{1AFA9F99-1C46-4C64-B030-E04E31760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3384376" cy="22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interaktivní tabule activ">
            <a:extLst>
              <a:ext uri="{FF2B5EF4-FFF2-40B4-BE49-F238E27FC236}">
                <a16:creationId xmlns:a16="http://schemas.microsoft.com/office/drawing/2014/main" id="{8A4CC89B-99F4-48DD-9F61-93B0D304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0737"/>
            <a:ext cx="50196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STOLY</a:t>
            </a:r>
          </a:p>
        </p:txBody>
      </p:sp>
      <p:pic>
        <p:nvPicPr>
          <p:cNvPr id="4" name="Picture 4" descr="http://creativeimagetech.com/blog/wp-content/uploads/2013/02/New-SMART-Table-442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34067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he Displax Oqtopus - a 10 independent multi-touch interactive flat surface table with a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339883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g.ihned.cz/attachment.php/410/20436410/EHIwoKGhnNav98sBjVmiSJ0kQCPfq4eW/microsoft_surface_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93096"/>
            <a:ext cx="31273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CF1E2-F719-4D4E-A94C-983C1B5C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PANELY</a:t>
            </a:r>
          </a:p>
        </p:txBody>
      </p:sp>
      <p:pic>
        <p:nvPicPr>
          <p:cNvPr id="1026" name="Picture 2" descr="VÃ½sledek obrÃ¡zku pro INTERAKTIVNÃ panel">
            <a:extLst>
              <a:ext uri="{FF2B5EF4-FFF2-40B4-BE49-F238E27FC236}">
                <a16:creationId xmlns:a16="http://schemas.microsoft.com/office/drawing/2014/main" id="{7B443507-E0A7-46C9-805C-DEA17C30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8371"/>
            <a:ext cx="3322763" cy="24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INTERAKTIVNÃ panel">
            <a:extLst>
              <a:ext uri="{FF2B5EF4-FFF2-40B4-BE49-F238E27FC236}">
                <a16:creationId xmlns:a16="http://schemas.microsoft.com/office/drawing/2014/main" id="{3A7A16FB-23EC-4195-AB05-3CB59C76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3" y="4653136"/>
            <a:ext cx="22479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INTERAKTIVNÃ panel">
            <a:extLst>
              <a:ext uri="{FF2B5EF4-FFF2-40B4-BE49-F238E27FC236}">
                <a16:creationId xmlns:a16="http://schemas.microsoft.com/office/drawing/2014/main" id="{1E64E3E2-6CF6-4B01-BD2D-9CFAED61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00" y="1958820"/>
            <a:ext cx="5581600" cy="41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1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1903F-ADE3-4865-8475-BE87E757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KOBERCE</a:t>
            </a:r>
          </a:p>
        </p:txBody>
      </p:sp>
      <p:pic>
        <p:nvPicPr>
          <p:cNvPr id="4098" name="Picture 2" descr="Výsledek obrázku pro 3BOX BOXED">
            <a:extLst>
              <a:ext uri="{FF2B5EF4-FFF2-40B4-BE49-F238E27FC236}">
                <a16:creationId xmlns:a16="http://schemas.microsoft.com/office/drawing/2014/main" id="{E2B65956-5C90-4AB6-8373-445E7EBC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32751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MAGIC BOX INTERAKTIVNÍ">
            <a:extLst>
              <a:ext uri="{FF2B5EF4-FFF2-40B4-BE49-F238E27FC236}">
                <a16:creationId xmlns:a16="http://schemas.microsoft.com/office/drawing/2014/main" id="{63826B2C-28C8-4298-90AC-3C4C4159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79"/>
            <a:ext cx="412845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48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145</TotalTime>
  <Words>368</Words>
  <Application>Microsoft Office PowerPoint</Application>
  <PresentationFormat>Předvádění na obrazovce (4:3)</PresentationFormat>
  <Paragraphs>73</Paragraphs>
  <Slides>22</Slides>
  <Notes>0</Notes>
  <HiddenSlides>10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Corbel</vt:lpstr>
      <vt:lpstr>Wingdings</vt:lpstr>
      <vt:lpstr>Wingdings 2</vt:lpstr>
      <vt:lpstr>Wingdings 3</vt:lpstr>
      <vt:lpstr>Module</vt:lpstr>
      <vt:lpstr>INTERAKTIVNÍ TECHNIKA</vt:lpstr>
      <vt:lpstr>INTERAKCE vs. INTERAKTIVITA</vt:lpstr>
      <vt:lpstr>DRUHY INTERAKTIVNÍ TECHNIKY</vt:lpstr>
      <vt:lpstr>MENŠÍ DOTYKOVÁ ZAŘÍZENÍ</vt:lpstr>
      <vt:lpstr>INTERAKTIVNÍ MONITORY</vt:lpstr>
      <vt:lpstr>INTERAKTIVNÍ TABULE</vt:lpstr>
      <vt:lpstr>INTERAKTIVNÍ STOLY</vt:lpstr>
      <vt:lpstr>INTERAKTIVNÍ PANELY</vt:lpstr>
      <vt:lpstr>INTERAKTIVNÍ KOBERCE</vt:lpstr>
      <vt:lpstr>INTERAKTIVNÍ STĚNY</vt:lpstr>
      <vt:lpstr>INTERAKTIVNÍ PROJEKCE</vt:lpstr>
      <vt:lpstr>INTERAKCE (NE)DOTYKEM</vt:lpstr>
      <vt:lpstr>INTERAKTIVNÍ TECHNIKA</vt:lpstr>
      <vt:lpstr>ODPOROVÉ TECHNOLOGIE</vt:lpstr>
      <vt:lpstr>ELEKTROMAGNETICKÁ TECH.</vt:lpstr>
      <vt:lpstr>KAPACITNÍ TECHNOLOGIE</vt:lpstr>
      <vt:lpstr>BLUETOOTH TECHNOLOGIE</vt:lpstr>
      <vt:lpstr>SYSTÉMY S OPTICKÝM SNÍMÁNÍM</vt:lpstr>
      <vt:lpstr>INFRAČERVENÁ TECHNOLOGIE</vt:lpstr>
      <vt:lpstr>INFRAČERVENÁ TECHNOLOGIE</vt:lpstr>
      <vt:lpstr>INFRAČERVENÁ TECHNOLOGIE</vt:lpstr>
      <vt:lpstr>ULTRAZVUKOVÁ TECHNOLOGIE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INTERAKTIVNÍ TECHNIKA</dc:title>
  <dc:creator>Petra</dc:creator>
  <cp:lastModifiedBy>Vaňková Petra</cp:lastModifiedBy>
  <cp:revision>17</cp:revision>
  <dcterms:created xsi:type="dcterms:W3CDTF">2011-10-09T19:37:03Z</dcterms:created>
  <dcterms:modified xsi:type="dcterms:W3CDTF">2018-10-05T09:51:36Z</dcterms:modified>
</cp:coreProperties>
</file>