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66" r:id="rId4"/>
    <p:sldId id="269" r:id="rId5"/>
    <p:sldId id="267" r:id="rId6"/>
    <p:sldId id="27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059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1919BC-9A27-4638-9C61-2AB0FB1C74EB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Algoritmizace 7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812360" y="630932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verze 2017</a:t>
            </a:r>
          </a:p>
        </p:txBody>
      </p:sp>
    </p:spTree>
    <p:extLst>
      <p:ext uri="{BB962C8B-B14F-4D97-AF65-F5344CB8AC3E}">
        <p14:creationId xmlns:p14="http://schemas.microsoft.com/office/powerpoint/2010/main" val="165090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Typová konverze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8147248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i="1" dirty="0">
                <a:latin typeface="Bookman Old Style" pitchFamily="18" charset="0"/>
                <a:cs typeface="Courier New" pitchFamily="49" charset="0"/>
              </a:rPr>
              <a:t>Implicitní typová konverze</a:t>
            </a:r>
          </a:p>
          <a:p>
            <a:pPr marL="0" indent="0">
              <a:buNone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Implicitní neboli automatická typová konverze se uplatňuje typicky při řešení výrazů, které jsou složeny z proměnných a konstant různých typů. Výsledkem implicitní konverze je pak typ výsledné hodnoty.</a:t>
            </a:r>
          </a:p>
          <a:p>
            <a:pPr marL="0" indent="0">
              <a:buNone/>
            </a:pPr>
            <a:r>
              <a:rPr lang="cs-CZ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+ 2</a:t>
            </a:r>
            <a:r>
              <a:rPr lang="cs-CZ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71 	= 5.71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int + double 	→ double</a:t>
            </a:r>
            <a:endParaRPr lang="cs-CZ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b="1" i="1" dirty="0">
              <a:latin typeface="Bookman Old Style" pitchFamily="18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cs-CZ" sz="2800" b="1" i="1" dirty="0">
                <a:latin typeface="Bookman Old Style" pitchFamily="18" charset="0"/>
                <a:cs typeface="Courier New" pitchFamily="49" charset="0"/>
              </a:rPr>
              <a:t>Explicitní typová konverze</a:t>
            </a:r>
          </a:p>
          <a:p>
            <a:pPr marL="0" indent="0" algn="just">
              <a:buNone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Explicitní neboli vynucená typová konverze je obvykle označována jako přetypování (operátor přetypování) a její použití záleží výhradně na programátorovi.</a:t>
            </a:r>
          </a:p>
        </p:txBody>
      </p:sp>
    </p:spTree>
    <p:extLst>
      <p:ext uri="{BB962C8B-B14F-4D97-AF65-F5344CB8AC3E}">
        <p14:creationId xmlns:p14="http://schemas.microsoft.com/office/powerpoint/2010/main" val="1672594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576064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Typová konverze - implicitní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620688"/>
            <a:ext cx="8291264" cy="59766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Protože se výraz může skládat z proměnných a konstant různých typů, nastává společně s řešením výrazu i „řešení“ výsledného typu, a to konvertováním hodnot jednoho typu na jiný.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cs-CZ" sz="2000" b="1" i="1" dirty="0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Implicitní typová konverze probíhá ve třech fázích: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Před první operací - </a:t>
            </a:r>
            <a:r>
              <a:rPr lang="cs-CZ" sz="2000" b="1" dirty="0">
                <a:latin typeface="Bookman Old Style" pitchFamily="18" charset="0"/>
                <a:cs typeface="Courier New" pitchFamily="49" charset="0"/>
              </a:rPr>
              <a:t>„zjednodušení typové rozmanitosti“</a:t>
            </a:r>
          </a:p>
          <a:p>
            <a:pPr marL="534988" lvl="1" indent="-261938" algn="just"/>
            <a:r>
              <a:rPr lang="cs-CZ" sz="1800" b="1" dirty="0" err="1">
                <a:latin typeface="Courier New" pitchFamily="49" charset="0"/>
                <a:cs typeface="Courier New" pitchFamily="49" charset="0"/>
              </a:rPr>
              <a:t>char</a:t>
            </a:r>
            <a:r>
              <a:rPr lang="cs-CZ" sz="1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cs-CZ" sz="1800" b="1" dirty="0" err="1">
                <a:latin typeface="Courier New" pitchFamily="49" charset="0"/>
                <a:cs typeface="Courier New" pitchFamily="49" charset="0"/>
              </a:rPr>
              <a:t>short</a:t>
            </a:r>
            <a:r>
              <a:rPr lang="cs-CZ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800" b="1" dirty="0">
                <a:latin typeface="Courier New" pitchFamily="49" charset="0"/>
                <a:cs typeface="Courier New" pitchFamily="49" charset="0"/>
              </a:rPr>
              <a:t> -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int</a:t>
            </a:r>
          </a:p>
          <a:p>
            <a:pPr marL="534988" lvl="1" indent="-261938" algn="just"/>
            <a:r>
              <a:rPr lang="en-US" sz="1800" b="1">
                <a:latin typeface="Courier New" pitchFamily="49" charset="0"/>
                <a:cs typeface="Courier New" pitchFamily="49" charset="0"/>
              </a:rPr>
              <a:t>unsigned char, unsigned short -&gt; </a:t>
            </a:r>
            <a:r>
              <a:rPr lang="en-US" sz="18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unsigned int</a:t>
            </a:r>
          </a:p>
          <a:p>
            <a:pPr marL="534988" lvl="1" indent="-261938" algn="just"/>
            <a:r>
              <a:rPr lang="en-US" sz="1800" b="1">
                <a:latin typeface="Courier New" pitchFamily="49" charset="0"/>
                <a:cs typeface="Courier New" pitchFamily="49" charset="0"/>
              </a:rPr>
              <a:t>float -&gt; </a:t>
            </a:r>
            <a:r>
              <a:rPr lang="en-US" sz="18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Při řešení operace –</a:t>
            </a:r>
            <a:r>
              <a:rPr lang="cs-CZ" sz="2000" b="1" dirty="0">
                <a:latin typeface="Bookman Old Style" pitchFamily="18" charset="0"/>
                <a:cs typeface="Courier New" pitchFamily="49" charset="0"/>
              </a:rPr>
              <a:t> sjednocení </a:t>
            </a:r>
            <a:r>
              <a:rPr lang="cs-CZ" sz="2000" b="1">
                <a:latin typeface="Bookman Old Style" pitchFamily="18" charset="0"/>
                <a:cs typeface="Courier New" pitchFamily="49" charset="0"/>
              </a:rPr>
              <a:t>typů </a:t>
            </a:r>
            <a:endParaRPr lang="en-US" sz="2000" b="1" dirty="0">
              <a:latin typeface="Bookman Old Style" pitchFamily="18" charset="0"/>
              <a:cs typeface="Courier New" pitchFamily="49" charset="0"/>
            </a:endParaRPr>
          </a:p>
          <a:p>
            <a:pPr marL="534988" lvl="1" indent="0" algn="just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int</a:t>
            </a:r>
          </a:p>
          <a:p>
            <a:pPr marL="534988" lvl="1" indent="0" algn="just">
              <a:buNone/>
            </a:pP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unsigned int</a:t>
            </a:r>
          </a:p>
          <a:p>
            <a:pPr marL="534988" lvl="1" indent="0" algn="just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long</a:t>
            </a:r>
          </a:p>
          <a:p>
            <a:pPr marL="534988" lvl="1" indent="0" algn="just">
              <a:buNone/>
            </a:pP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unsigned long</a:t>
            </a:r>
          </a:p>
          <a:p>
            <a:pPr marL="534988" lvl="1" indent="0" algn="just"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double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34988" lvl="1" indent="0" algn="just">
              <a:buNone/>
            </a:pPr>
            <a:r>
              <a:rPr lang="en-US" sz="1800" b="1">
                <a:latin typeface="Courier New" pitchFamily="49" charset="0"/>
                <a:cs typeface="Courier New" pitchFamily="49" charset="0"/>
              </a:rPr>
              <a:t>long double</a:t>
            </a:r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V přiřazovacím příkazu – závěrečná </a:t>
            </a:r>
            <a:r>
              <a:rPr lang="cs-CZ" sz="2000" b="1" dirty="0">
                <a:latin typeface="Bookman Old Style" pitchFamily="18" charset="0"/>
                <a:cs typeface="Courier New" pitchFamily="49" charset="0"/>
              </a:rPr>
              <a:t>konverze výsledku na typ proměnné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na levé straně (může nastat i ztráta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informace)</a:t>
            </a: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20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576064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Typová konverze - implicitní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764704"/>
            <a:ext cx="8291264" cy="58326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i="1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Implicitní </a:t>
            </a:r>
            <a:r>
              <a:rPr lang="cs-CZ" sz="2000" b="1" i="1" dirty="0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typová </a:t>
            </a:r>
            <a:r>
              <a:rPr lang="cs-CZ" sz="2000" b="1" i="1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konverze zjednodušeně (a bez unsigned):</a:t>
            </a:r>
            <a:endParaRPr lang="cs-CZ" sz="2000" b="1" i="1" dirty="0">
              <a:solidFill>
                <a:srgbClr val="C00000"/>
              </a:solidFill>
              <a:latin typeface="Bookman Old Style" pitchFamily="18" charset="0"/>
              <a:cs typeface="Courier New" pitchFamily="49" charset="0"/>
            </a:endParaRPr>
          </a:p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Při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řešení operace –</a:t>
            </a:r>
            <a:r>
              <a:rPr lang="cs-CZ" sz="2000" b="1" dirty="0">
                <a:latin typeface="Bookman Old Style" pitchFamily="18" charset="0"/>
                <a:cs typeface="Courier New" pitchFamily="49" charset="0"/>
              </a:rPr>
              <a:t> sjednocení </a:t>
            </a:r>
            <a:r>
              <a:rPr lang="cs-CZ" sz="2000" b="1">
                <a:latin typeface="Bookman Old Style" pitchFamily="18" charset="0"/>
                <a:cs typeface="Courier New" pitchFamily="49" charset="0"/>
              </a:rPr>
              <a:t>typů </a:t>
            </a:r>
            <a:endParaRPr lang="cs-CZ" sz="2000" b="1" dirty="0">
              <a:latin typeface="Bookman Old Style" pitchFamily="18" charset="0"/>
              <a:cs typeface="Courier New" pitchFamily="49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cs-CZ"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char → short →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→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long</a:t>
            </a:r>
            <a:r>
              <a:rPr lang="cs-CZ"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→ float →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double</a:t>
            </a:r>
            <a:r>
              <a:rPr lang="cs-CZ"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→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long double</a:t>
            </a:r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457200" indent="-457200" algn="just">
              <a:spcBef>
                <a:spcPts val="1200"/>
              </a:spcBef>
              <a:buFont typeface="+mj-lt"/>
              <a:buAutoNum type="arabicPeriod" startAt="2"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V přiřazovacím příkazu – závěrečná </a:t>
            </a:r>
            <a:r>
              <a:rPr lang="cs-CZ" sz="2000" b="1" dirty="0">
                <a:latin typeface="Bookman Old Style" pitchFamily="18" charset="0"/>
                <a:cs typeface="Courier New" pitchFamily="49" charset="0"/>
              </a:rPr>
              <a:t>konverze výsledku na typ proměnné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na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levé straně</a:t>
            </a:r>
          </a:p>
          <a:p>
            <a:pPr marL="0" indent="0" algn="just">
              <a:spcBef>
                <a:spcPts val="1200"/>
              </a:spcBef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B4CF176-E7D4-44E7-B170-3DEA03129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068960"/>
            <a:ext cx="7728430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7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233" y="116632"/>
            <a:ext cx="9001000" cy="562074"/>
          </a:xfrm>
        </p:spPr>
        <p:txBody>
          <a:bodyPr>
            <a:noAutofit/>
          </a:bodyPr>
          <a:lstStyle/>
          <a:p>
            <a:r>
              <a:rPr lang="cs-CZ" sz="3600" dirty="0">
                <a:latin typeface="Bookman Old Style" pitchFamily="18" charset="0"/>
              </a:rPr>
              <a:t>Typová konverze – explicitní a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8147248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Bookman Old Style" pitchFamily="18" charset="0"/>
                <a:cs typeface="Courier New" pitchFamily="49" charset="0"/>
              </a:rPr>
              <a:t>Explicitn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í typová konverze – přetypování má formu:</a:t>
            </a:r>
          </a:p>
          <a:p>
            <a:pPr marL="0" indent="0">
              <a:buNone/>
            </a:pPr>
            <a:r>
              <a:rPr lang="cs-CZ" sz="2400" dirty="0">
                <a:latin typeface="Courier New" pitchFamily="49" charset="0"/>
                <a:cs typeface="Courier New" pitchFamily="49" charset="0"/>
              </a:rPr>
              <a:t>(typ)výraz</a:t>
            </a:r>
          </a:p>
          <a:p>
            <a:pPr marL="0" indent="0" algn="just">
              <a:buNone/>
            </a:pPr>
            <a:r>
              <a:rPr lang="cs-CZ" sz="2000" dirty="0">
                <a:latin typeface="Bookman Old Style" pitchFamily="18" charset="0"/>
                <a:cs typeface="Courier New" pitchFamily="49" charset="0"/>
              </a:rPr>
              <a:t>která znamená, že výraz nebo proměnná je konvertována na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požadovaný typ. </a:t>
            </a:r>
          </a:p>
          <a:p>
            <a:pPr marL="0" indent="0" algn="just">
              <a:buNone/>
            </a:pPr>
            <a:r>
              <a:rPr lang="cs-CZ" sz="2000">
                <a:latin typeface="Bookman Old Style" pitchFamily="18" charset="0"/>
                <a:cs typeface="Courier New" pitchFamily="49" charset="0"/>
              </a:rPr>
              <a:t>U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proměnné platí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konverze </a:t>
            </a:r>
            <a:r>
              <a:rPr lang="cs-CZ" sz="2000" b="1">
                <a:latin typeface="Bookman Old Style" pitchFamily="18" charset="0"/>
                <a:cs typeface="Courier New" pitchFamily="49" charset="0"/>
              </a:rPr>
              <a:t>její hodnoty 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pouze 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v místě přetypování. V dalších částech programu má svůj původní typ</a:t>
            </a:r>
            <a:r>
              <a:rPr lang="cs-CZ" sz="2000">
                <a:latin typeface="Bookman Old Style" pitchFamily="18" charset="0"/>
                <a:cs typeface="Courier New" pitchFamily="49" charset="0"/>
              </a:rPr>
              <a:t>. </a:t>
            </a:r>
          </a:p>
          <a:p>
            <a:pPr marL="0" indent="0" algn="just">
              <a:buNone/>
            </a:pPr>
            <a:r>
              <a:rPr lang="cs-CZ" sz="2000" i="1">
                <a:latin typeface="Bookman Old Style" pitchFamily="18" charset="0"/>
                <a:cs typeface="Courier New" pitchFamily="49" charset="0"/>
              </a:rPr>
              <a:t>Pozn 1: může dojít ke ztrátě informace (při přetypování reálného čísla na celé je odříznuta desetiná část)</a:t>
            </a:r>
          </a:p>
          <a:p>
            <a:pPr marL="0" indent="0" algn="just">
              <a:buNone/>
            </a:pPr>
            <a:endParaRPr lang="cs-CZ" sz="2000" i="1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CEF09AE-CF5C-49D0-86D7-529362DB4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3861048"/>
            <a:ext cx="7654290" cy="155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47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233" y="116632"/>
            <a:ext cx="9001000" cy="562074"/>
          </a:xfrm>
        </p:spPr>
        <p:txBody>
          <a:bodyPr>
            <a:noAutofit/>
          </a:bodyPr>
          <a:lstStyle/>
          <a:p>
            <a:r>
              <a:rPr lang="cs-CZ" sz="3600" dirty="0">
                <a:latin typeface="Bookman Old Style" pitchFamily="18" charset="0"/>
              </a:rPr>
              <a:t>Typová konverze – explicitní a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8147248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i="1">
                <a:latin typeface="Bookman Old Style" pitchFamily="18" charset="0"/>
                <a:cs typeface="Courier New" pitchFamily="49" charset="0"/>
              </a:rPr>
              <a:t>Pozn 2: u přiřazení opět platí, že je výsledný typ pravé strany následně konvertován na typ proměnné, která je na levé straně (proběhne implicitní konverze).</a:t>
            </a:r>
          </a:p>
          <a:p>
            <a:pPr marL="0" indent="0" algn="just">
              <a:buNone/>
            </a:pPr>
            <a:endParaRPr lang="cs-CZ" sz="2000" i="1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2FA4A1F-263D-4C5B-8D69-B0D06D3AA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248453"/>
            <a:ext cx="8154652" cy="3960258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5F1A1CE7-716D-4C33-6A5E-2B97B9B9E1DF}"/>
              </a:ext>
            </a:extLst>
          </p:cNvPr>
          <p:cNvSpPr/>
          <p:nvPr/>
        </p:nvSpPr>
        <p:spPr>
          <a:xfrm>
            <a:off x="7380312" y="4941168"/>
            <a:ext cx="36004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0746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1276</TotalTime>
  <Words>342</Words>
  <Application>Microsoft Office PowerPoint</Application>
  <PresentationFormat>Předvádění na obrazovce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Bookman Old Style</vt:lpstr>
      <vt:lpstr>Courier New</vt:lpstr>
      <vt:lpstr>Franklin Gothic Book</vt:lpstr>
      <vt:lpstr>Perpetua</vt:lpstr>
      <vt:lpstr>Wingdings 2</vt:lpstr>
      <vt:lpstr>Jmění</vt:lpstr>
      <vt:lpstr>Algoritmizace 7</vt:lpstr>
      <vt:lpstr>Typová konverze</vt:lpstr>
      <vt:lpstr>Typová konverze - implicitní</vt:lpstr>
      <vt:lpstr>Typová konverze - implicitní</vt:lpstr>
      <vt:lpstr>Typová konverze – explicitní a příklady</vt:lpstr>
      <vt:lpstr>Typová konverze – explicitní a příklady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6</dc:title>
  <dc:creator>sirka</dc:creator>
  <cp:lastModifiedBy>Jiří Štípek</cp:lastModifiedBy>
  <cp:revision>52</cp:revision>
  <dcterms:created xsi:type="dcterms:W3CDTF">2013-03-27T15:04:09Z</dcterms:created>
  <dcterms:modified xsi:type="dcterms:W3CDTF">2023-03-16T08:30:52Z</dcterms:modified>
</cp:coreProperties>
</file>