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7" r:id="rId1"/>
  </p:sldMasterIdLst>
  <p:notesMasterIdLst>
    <p:notesMasterId r:id="rId11"/>
  </p:notesMasterIdLst>
  <p:sldIdLst>
    <p:sldId id="256" r:id="rId2"/>
    <p:sldId id="289" r:id="rId3"/>
    <p:sldId id="290" r:id="rId4"/>
    <p:sldId id="291" r:id="rId5"/>
    <p:sldId id="292" r:id="rId6"/>
    <p:sldId id="293" r:id="rId7"/>
    <p:sldId id="294" r:id="rId8"/>
    <p:sldId id="265" r:id="rId9"/>
    <p:sldId id="29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2ACC9"/>
    <a:srgbClr val="001484"/>
    <a:srgbClr val="7AFFFF"/>
    <a:srgbClr val="9282FF"/>
    <a:srgbClr val="0C00BF"/>
    <a:srgbClr val="34D1EC"/>
    <a:srgbClr val="EA09DB"/>
    <a:srgbClr val="5B0005"/>
    <a:srgbClr val="FF37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 varScale="1">
        <p:scale>
          <a:sx n="58" d="100"/>
          <a:sy n="58" d="100"/>
        </p:scale>
        <p:origin x="21" y="2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2A01C1-0C09-478D-A4F8-760F0BC7C3C3}" type="datetimeFigureOut">
              <a:rPr lang="cs-CZ" smtClean="0"/>
              <a:t>05.12.2019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136B39-304C-44D4-9A45-DE93AA4DF0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1402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4447847811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4447847811_0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currículo</a:t>
            </a:r>
            <a:endParaRPr sz="1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Desarrollo de alfabetización digital (economica, linguistica) </a:t>
            </a:r>
            <a:endParaRPr sz="1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Marco nacional / contexto nacional</a:t>
            </a:r>
            <a:endParaRPr sz="1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Practica en escuela</a:t>
            </a:r>
            <a:endParaRPr sz="18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08B9EBBA-996F-894A-B54A-D6246ED52CEA}" type="datetimeFigureOut">
              <a:rPr lang="en-US" smtClean="0"/>
              <a:pPr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126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4053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9B482E8-6E0E-1B4F-B1FD-C69DB9E858D9}" type="datetimeFigureOut">
              <a:rPr lang="en-US" smtClean="0"/>
              <a:pPr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93119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9B482E8-6E0E-1B4F-B1FD-C69DB9E858D9}" type="datetimeFigureOut">
              <a:rPr lang="en-US" smtClean="0"/>
              <a:pPr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493938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9B482E8-6E0E-1B4F-B1FD-C69DB9E858D9}" type="datetimeFigureOut">
              <a:rPr lang="en-US" smtClean="0"/>
              <a:pPr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16230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12/5/2019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08855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12/5/2019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256999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9129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62726E-379B-B349-9EED-81ED093FA806}" type="datetimeFigureOut">
              <a:rPr lang="en-US" smtClean="0"/>
              <a:pPr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350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67" y="2706125"/>
            <a:ext cx="12192000" cy="41517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415600" y="1086400"/>
            <a:ext cx="11428400" cy="125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2679673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otky – na výšk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 názvu"/>
          <p:cNvSpPr txBox="1">
            <a:spLocks noGrp="1"/>
          </p:cNvSpPr>
          <p:nvPr>
            <p:ph type="title"/>
          </p:nvPr>
        </p:nvSpPr>
        <p:spPr>
          <a:xfrm>
            <a:off x="1739899" y="1703387"/>
            <a:ext cx="5111751" cy="599183"/>
          </a:xfrm>
          <a:prstGeom prst="rect">
            <a:avLst/>
          </a:prstGeom>
        </p:spPr>
        <p:txBody>
          <a:bodyPr anchor="b"/>
          <a:lstStyle/>
          <a:p>
            <a:r>
              <a:t>Text názvu</a:t>
            </a:r>
          </a:p>
        </p:txBody>
      </p:sp>
      <p:sp>
        <p:nvSpPr>
          <p:cNvPr id="53" name="Text úrovně 1…"/>
          <p:cNvSpPr txBox="1">
            <a:spLocks noGrp="1"/>
          </p:cNvSpPr>
          <p:nvPr>
            <p:ph type="body" sz="quarter" idx="1"/>
          </p:nvPr>
        </p:nvSpPr>
        <p:spPr>
          <a:xfrm>
            <a:off x="1739900" y="2806700"/>
            <a:ext cx="5111750" cy="2863850"/>
          </a:xfrm>
          <a:prstGeom prst="rect">
            <a:avLst/>
          </a:prstGeom>
        </p:spPr>
        <p:txBody>
          <a:bodyPr/>
          <a:lstStyle>
            <a:lvl1pPr algn="l">
              <a:defRPr sz="2700" i="0"/>
            </a:lvl1pPr>
            <a:lvl2pPr marL="0" indent="0" algn="l">
              <a:buSzTx/>
              <a:buNone/>
              <a:defRPr sz="2700" i="0"/>
            </a:lvl2pPr>
            <a:lvl3pPr marL="0" indent="0" algn="l">
              <a:buSzTx/>
              <a:buNone/>
              <a:defRPr sz="2700" i="0"/>
            </a:lvl3pPr>
            <a:lvl4pPr marL="0" indent="0" algn="l">
              <a:buSzTx/>
              <a:buNone/>
              <a:defRPr sz="2700" i="0"/>
            </a:lvl4pPr>
            <a:lvl5pPr marL="0" indent="0" algn="l">
              <a:buSzTx/>
              <a:buNone/>
              <a:defRPr sz="2700" i="0"/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pic>
        <p:nvPicPr>
          <p:cNvPr id="54" name="Obrázek" descr="Obrázek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4659" y="-1992558"/>
            <a:ext cx="4081883" cy="4696315"/>
          </a:xfrm>
          <a:prstGeom prst="rect">
            <a:avLst/>
          </a:prstGeom>
          <a:ln w="12700">
            <a:miter lim="400000"/>
          </a:ln>
        </p:spPr>
      </p:pic>
      <p:pic>
        <p:nvPicPr>
          <p:cNvPr id="55" name="Obrázek" descr="Obrázek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36341" y="4459043"/>
            <a:ext cx="4081882" cy="4696315"/>
          </a:xfrm>
          <a:prstGeom prst="rect">
            <a:avLst/>
          </a:prstGeom>
          <a:ln w="12700">
            <a:miter lim="400000"/>
          </a:ln>
        </p:spPr>
      </p:pic>
      <p:pic>
        <p:nvPicPr>
          <p:cNvPr id="56" name="Obrázek" descr="Obrázek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67832" y="437883"/>
            <a:ext cx="569924" cy="645777"/>
          </a:xfrm>
          <a:prstGeom prst="rect">
            <a:avLst/>
          </a:prstGeom>
          <a:ln w="12700">
            <a:miter lim="400000"/>
          </a:ln>
        </p:spPr>
      </p:pic>
      <p:pic>
        <p:nvPicPr>
          <p:cNvPr id="57" name="Obrázek" descr="Obrázek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1" y="524800"/>
            <a:ext cx="976800" cy="509492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5572387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92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DFA1846-DA80-1C48-A609-854EA85C59AD}" type="datetimeFigureOut">
              <a:rPr lang="en-US" smtClean="0"/>
              <a:pPr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313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281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12/5/2019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588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12/5/2019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388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12/5/2019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46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542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01097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47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  <p:sldLayoutId id="2147483776" r:id="rId19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clanky.rvp.cz/wp-content/upload/obrazky/19361/full/4.png?081843000000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igigram.cz/" TargetMode="External"/><Relationship Id="rId2" Type="http://schemas.openxmlformats.org/officeDocument/2006/relationships/hyperlink" Target="https://www.youtube.com/watch?v=YVEUOHw3Qb8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pages.pedf.cuni.cz/gramotnost/files/2019/01/02_Mazacova.pdf" TargetMode="External"/><Relationship Id="rId5" Type="http://schemas.openxmlformats.org/officeDocument/2006/relationships/hyperlink" Target="https://www.youtube.com/watch?v=DT4GdiH2O-Y" TargetMode="External"/><Relationship Id="rId4" Type="http://schemas.openxmlformats.org/officeDocument/2006/relationships/hyperlink" Target="https://imysleni.cz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40ABF5-76C2-481E-A780-B2E6FCFE2E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553" y="1762299"/>
            <a:ext cx="11504814" cy="2425926"/>
          </a:xfrm>
        </p:spPr>
        <p:txBody>
          <a:bodyPr>
            <a:normAutofit fontScale="90000"/>
          </a:bodyPr>
          <a:lstStyle/>
          <a:p>
            <a:pPr algn="ctr" fontAlgn="t"/>
            <a:br>
              <a:rPr lang="cs-CZ" dirty="0"/>
            </a:br>
            <a:r>
              <a:rPr lang="cs-CZ" b="1" dirty="0"/>
              <a:t>Algoritmické myšlení a další pojmy</a:t>
            </a:r>
            <a:endParaRPr lang="cs-CZ" sz="44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4D0F5C8-4159-4EC4-BF24-2176FF1BA8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2901" y="5399737"/>
            <a:ext cx="8419458" cy="1347168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r"/>
            <a:r>
              <a:rPr lang="cs-CZ" dirty="0"/>
              <a:t>Petra Vaňková, </a:t>
            </a:r>
          </a:p>
          <a:p>
            <a:pPr algn="r"/>
            <a:r>
              <a:rPr lang="cs-CZ" dirty="0"/>
              <a:t>Department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Information</a:t>
            </a:r>
            <a:r>
              <a:rPr lang="cs-CZ" dirty="0"/>
              <a:t> technology and </a:t>
            </a:r>
            <a:r>
              <a:rPr lang="cs-CZ" dirty="0" err="1"/>
              <a:t>education</a:t>
            </a:r>
            <a:r>
              <a:rPr lang="cs-CZ" dirty="0"/>
              <a:t>, </a:t>
            </a:r>
          </a:p>
          <a:p>
            <a:pPr algn="r"/>
            <a:r>
              <a:rPr lang="cs-CZ" dirty="0" err="1"/>
              <a:t>Faculty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Education</a:t>
            </a:r>
            <a:r>
              <a:rPr lang="cs-CZ" dirty="0"/>
              <a:t>, Charles University, Prague, Czech Republic</a:t>
            </a:r>
          </a:p>
        </p:txBody>
      </p:sp>
    </p:spTree>
    <p:extLst>
      <p:ext uri="{BB962C8B-B14F-4D97-AF65-F5344CB8AC3E}">
        <p14:creationId xmlns:p14="http://schemas.microsoft.com/office/powerpoint/2010/main" val="67832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40B752-E584-4CB1-A667-8B40CDECF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9384" y="154773"/>
            <a:ext cx="8610600" cy="1293028"/>
          </a:xfrm>
        </p:spPr>
        <p:txBody>
          <a:bodyPr/>
          <a:lstStyle/>
          <a:p>
            <a:r>
              <a:rPr lang="cs-CZ" dirty="0" err="1"/>
              <a:t>úVODEM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277629E-1224-4525-B3B3-B9F009D76F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t"/>
            <a:r>
              <a:rPr lang="cs-CZ" sz="2800" dirty="0"/>
              <a:t>Proč je dne tak důležitá oblast Informačních a komunikačních technologií?</a:t>
            </a:r>
          </a:p>
          <a:p>
            <a:pPr fontAlgn="t"/>
            <a:r>
              <a:rPr lang="cs-CZ" sz="2800" dirty="0"/>
              <a:t>Kam směřují současné technologie a vývoj IT?</a:t>
            </a:r>
          </a:p>
          <a:p>
            <a:pPr marL="0" indent="0" fontAlgn="t">
              <a:buNone/>
            </a:pPr>
            <a:endParaRPr lang="cs-CZ" sz="2800" dirty="0"/>
          </a:p>
          <a:p>
            <a:pPr fontAlgn="t"/>
            <a:r>
              <a:rPr lang="cs-CZ" sz="2800" dirty="0"/>
              <a:t>Orientace v terminologii?</a:t>
            </a:r>
          </a:p>
          <a:p>
            <a:pPr marL="0" indent="0">
              <a:buNone/>
            </a:pPr>
            <a:endParaRPr lang="cs-CZ" sz="2800" dirty="0"/>
          </a:p>
        </p:txBody>
      </p:sp>
      <p:cxnSp>
        <p:nvCxnSpPr>
          <p:cNvPr id="4" name="Přímá spojnice se šipkou 3">
            <a:extLst>
              <a:ext uri="{FF2B5EF4-FFF2-40B4-BE49-F238E27FC236}">
                <a16:creationId xmlns:a16="http://schemas.microsoft.com/office/drawing/2014/main" id="{47B80E3D-C8F8-4120-94D1-02D2FCF2C052}"/>
              </a:ext>
            </a:extLst>
          </p:cNvPr>
          <p:cNvCxnSpPr>
            <a:cxnSpLocks/>
          </p:cNvCxnSpPr>
          <p:nvPr/>
        </p:nvCxnSpPr>
        <p:spPr>
          <a:xfrm>
            <a:off x="0" y="1430708"/>
            <a:ext cx="12258502" cy="0"/>
          </a:xfrm>
          <a:prstGeom prst="straightConnector1">
            <a:avLst/>
          </a:prstGeom>
          <a:ln>
            <a:gradFill>
              <a:gsLst>
                <a:gs pos="100000">
                  <a:schemeClr val="accent1">
                    <a:lumMod val="60000"/>
                    <a:lumOff val="40000"/>
                  </a:schemeClr>
                </a:gs>
                <a:gs pos="100000">
                  <a:srgbClr val="00B0F0"/>
                </a:gs>
                <a:gs pos="100000">
                  <a:srgbClr val="0070C0">
                    <a:lumMod val="99000"/>
                    <a:lumOff val="1000"/>
                  </a:srgbClr>
                </a:gs>
                <a:gs pos="100000">
                  <a:srgbClr val="00B0F0"/>
                </a:gs>
              </a:gsLst>
              <a:lin ang="5400000" scaled="1"/>
            </a:gradFill>
          </a:ln>
          <a:effectLst>
            <a:reflection blurRad="6350" stA="50000" endA="300" endPos="55000" dir="5400000" sy="-100000" algn="bl" rotWithShape="0"/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25400" h="12700" prst="angle"/>
          </a:sp3d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5479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15140FD1-5571-49BB-AA6C-CB5B773BBB73}"/>
              </a:ext>
            </a:extLst>
          </p:cNvPr>
          <p:cNvSpPr/>
          <p:nvPr/>
        </p:nvSpPr>
        <p:spPr>
          <a:xfrm>
            <a:off x="3901440" y="6488668"/>
            <a:ext cx="92105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i="1" dirty="0">
                <a:solidFill>
                  <a:srgbClr val="0070A8"/>
                </a:solidFill>
                <a:latin typeface="Helvetica Neue"/>
                <a:hlinkClick r:id="rId2"/>
              </a:rPr>
              <a:t>https://clanky.rvp.cz/wp-content/upload/obrazky/19361/full/4.png?081843000000</a:t>
            </a:r>
            <a:r>
              <a:rPr lang="cs-CZ" i="1" dirty="0">
                <a:solidFill>
                  <a:srgbClr val="333333"/>
                </a:solidFill>
                <a:latin typeface="Helvetica Neue"/>
              </a:rPr>
              <a:t> </a:t>
            </a:r>
            <a:endParaRPr lang="cs-CZ" dirty="0"/>
          </a:p>
        </p:txBody>
      </p:sp>
      <p:pic>
        <p:nvPicPr>
          <p:cNvPr id="15" name="Obrázek 14">
            <a:extLst>
              <a:ext uri="{FF2B5EF4-FFF2-40B4-BE49-F238E27FC236}">
                <a16:creationId xmlns:a16="http://schemas.microsoft.com/office/drawing/2014/main" id="{284B58ED-CA56-4C68-8A41-A937B7878D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499" y="1069570"/>
            <a:ext cx="6362284" cy="450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293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ástupný obsah 22">
            <a:extLst>
              <a:ext uri="{FF2B5EF4-FFF2-40B4-BE49-F238E27FC236}">
                <a16:creationId xmlns:a16="http://schemas.microsoft.com/office/drawing/2014/main" id="{5F258C37-C005-42B3-9725-A444B1A037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3123" y="2071787"/>
            <a:ext cx="4356776" cy="40241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800" b="1" dirty="0"/>
              <a:t>Funkční gramotnost:</a:t>
            </a:r>
          </a:p>
          <a:p>
            <a:r>
              <a:rPr lang="cs-CZ" sz="2400" dirty="0"/>
              <a:t>1958 (UNESCO)</a:t>
            </a:r>
          </a:p>
          <a:p>
            <a:r>
              <a:rPr lang="cs-CZ" sz="2400" dirty="0"/>
              <a:t>Záleží na společnost</a:t>
            </a:r>
          </a:p>
          <a:p>
            <a:r>
              <a:rPr lang="cs-CZ" sz="2400" dirty="0"/>
              <a:t>Zahrnuje všechny aktivity, které jsou důležité pro a efektivní pro fungování člověka v konkrétní sociální skupině</a:t>
            </a:r>
          </a:p>
          <a:p>
            <a:pPr lvl="1"/>
            <a:r>
              <a:rPr lang="cs-CZ" sz="2400" dirty="0"/>
              <a:t>Původně čtení a psaní</a:t>
            </a:r>
          </a:p>
          <a:p>
            <a:pPr lvl="1"/>
            <a:r>
              <a:rPr lang="cs-CZ" sz="2400" dirty="0"/>
              <a:t>Počítání </a:t>
            </a:r>
          </a:p>
          <a:p>
            <a:pPr lvl="1"/>
            <a:r>
              <a:rPr lang="cs-CZ" sz="2400" dirty="0"/>
              <a:t>Komunikace</a:t>
            </a:r>
          </a:p>
        </p:txBody>
      </p:sp>
      <p:pic>
        <p:nvPicPr>
          <p:cNvPr id="15" name="Obrázek 14">
            <a:extLst>
              <a:ext uri="{FF2B5EF4-FFF2-40B4-BE49-F238E27FC236}">
                <a16:creationId xmlns:a16="http://schemas.microsoft.com/office/drawing/2014/main" id="{DDB51892-964E-4A7C-9499-7BD5E4E6FE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499" y="1069570"/>
            <a:ext cx="6362284" cy="450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482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ástupný obsah 22">
            <a:extLst>
              <a:ext uri="{FF2B5EF4-FFF2-40B4-BE49-F238E27FC236}">
                <a16:creationId xmlns:a16="http://schemas.microsoft.com/office/drawing/2014/main" id="{5F258C37-C005-42B3-9725-A444B1A037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3123" y="2071787"/>
            <a:ext cx="4356776" cy="4024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/>
              <a:t>Informační gramotnost:</a:t>
            </a:r>
          </a:p>
          <a:p>
            <a:r>
              <a:rPr lang="cs-CZ" sz="2400" dirty="0"/>
              <a:t>Práce s informacemi</a:t>
            </a:r>
          </a:p>
          <a:p>
            <a:pPr lvl="1"/>
            <a:r>
              <a:rPr lang="cs-CZ" sz="2400" dirty="0"/>
              <a:t>Identifikace potřeby</a:t>
            </a:r>
          </a:p>
          <a:p>
            <a:pPr lvl="1"/>
            <a:r>
              <a:rPr lang="cs-CZ" sz="2400" dirty="0"/>
              <a:t>Nalezení </a:t>
            </a:r>
          </a:p>
          <a:p>
            <a:pPr lvl="1"/>
            <a:r>
              <a:rPr lang="cs-CZ" sz="2400" dirty="0"/>
              <a:t>Využití</a:t>
            </a:r>
          </a:p>
          <a:p>
            <a:pPr lvl="1"/>
            <a:r>
              <a:rPr lang="cs-CZ" sz="2400" dirty="0"/>
              <a:t>Hodnocení </a:t>
            </a:r>
          </a:p>
          <a:p>
            <a:pPr lvl="1"/>
            <a:r>
              <a:rPr lang="cs-CZ" sz="2400" dirty="0"/>
              <a:t>Zpracování</a:t>
            </a:r>
          </a:p>
          <a:p>
            <a:pPr lvl="1"/>
            <a:r>
              <a:rPr lang="cs-CZ" sz="2400" dirty="0"/>
              <a:t>Využití technologií</a:t>
            </a:r>
          </a:p>
          <a:p>
            <a:pPr lvl="1"/>
            <a:r>
              <a:rPr lang="cs-CZ" sz="2400" dirty="0" err="1"/>
              <a:t>moralní</a:t>
            </a:r>
            <a:r>
              <a:rPr lang="cs-CZ" sz="2400" dirty="0"/>
              <a:t> a právní aspekty</a:t>
            </a:r>
          </a:p>
        </p:txBody>
      </p:sp>
      <p:pic>
        <p:nvPicPr>
          <p:cNvPr id="15" name="Obrázek 14">
            <a:extLst>
              <a:ext uri="{FF2B5EF4-FFF2-40B4-BE49-F238E27FC236}">
                <a16:creationId xmlns:a16="http://schemas.microsoft.com/office/drawing/2014/main" id="{2967B2F3-D951-4865-BF95-8B4580F86E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499" y="1069570"/>
            <a:ext cx="6362284" cy="450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039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ástupný obsah 22">
            <a:extLst>
              <a:ext uri="{FF2B5EF4-FFF2-40B4-BE49-F238E27FC236}">
                <a16:creationId xmlns:a16="http://schemas.microsoft.com/office/drawing/2014/main" id="{5F258C37-C005-42B3-9725-A444B1A037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3123" y="2071787"/>
            <a:ext cx="4356776" cy="46667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800" b="1" dirty="0"/>
              <a:t>Informatické myšlení:</a:t>
            </a:r>
          </a:p>
          <a:p>
            <a:r>
              <a:rPr lang="cs-CZ" sz="2400" dirty="0"/>
              <a:t>řešení problémů</a:t>
            </a:r>
          </a:p>
          <a:p>
            <a:pPr lvl="1"/>
            <a:r>
              <a:rPr lang="cs-CZ" sz="2200" dirty="0"/>
              <a:t>představení problému</a:t>
            </a:r>
          </a:p>
          <a:p>
            <a:pPr lvl="1"/>
            <a:r>
              <a:rPr lang="cs-CZ" sz="2200" dirty="0"/>
              <a:t>Vysvětlení a </a:t>
            </a:r>
            <a:r>
              <a:rPr lang="cs-CZ" sz="2200" dirty="0" err="1"/>
              <a:t>interpetace</a:t>
            </a:r>
            <a:endParaRPr lang="cs-CZ" sz="2200" dirty="0"/>
          </a:p>
          <a:p>
            <a:pPr lvl="1"/>
            <a:r>
              <a:rPr lang="cs-CZ" sz="2200" dirty="0"/>
              <a:t>Design problému a jeho řešení</a:t>
            </a:r>
          </a:p>
          <a:p>
            <a:pPr lvl="1"/>
            <a:r>
              <a:rPr lang="cs-CZ" sz="2200" dirty="0"/>
              <a:t>Rozložení problémů na menší části </a:t>
            </a:r>
          </a:p>
          <a:p>
            <a:r>
              <a:rPr lang="cs-CZ" sz="2400" dirty="0"/>
              <a:t>abstrakce (formulace) – analýza (provedení, hodnocení) – automatizace (vysvětlení)</a:t>
            </a:r>
          </a:p>
          <a:p>
            <a:r>
              <a:rPr lang="cs-CZ" sz="2400" dirty="0"/>
              <a:t>Vytváření efektivního postupu – </a:t>
            </a:r>
            <a:r>
              <a:rPr lang="cs-CZ" sz="2400" b="1" dirty="0"/>
              <a:t>algoritmické myšlení</a:t>
            </a:r>
          </a:p>
        </p:txBody>
      </p:sp>
      <p:pic>
        <p:nvPicPr>
          <p:cNvPr id="15" name="Obrázek 14">
            <a:extLst>
              <a:ext uri="{FF2B5EF4-FFF2-40B4-BE49-F238E27FC236}">
                <a16:creationId xmlns:a16="http://schemas.microsoft.com/office/drawing/2014/main" id="{E860053E-CBE2-48DE-860D-9A5031A746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499" y="1069570"/>
            <a:ext cx="6362284" cy="450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625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ástupný obsah 22">
            <a:extLst>
              <a:ext uri="{FF2B5EF4-FFF2-40B4-BE49-F238E27FC236}">
                <a16:creationId xmlns:a16="http://schemas.microsoft.com/office/drawing/2014/main" id="{5F258C37-C005-42B3-9725-A444B1A037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3123" y="2071787"/>
            <a:ext cx="4356776" cy="4024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/>
              <a:t>Digitální gramotnost:</a:t>
            </a:r>
          </a:p>
          <a:p>
            <a:r>
              <a:rPr lang="cs-CZ" sz="2400" dirty="0"/>
              <a:t>Informační a datová gramotnost</a:t>
            </a:r>
          </a:p>
          <a:p>
            <a:r>
              <a:rPr lang="cs-CZ" sz="2400" dirty="0"/>
              <a:t>Komunikace a spolupráce</a:t>
            </a:r>
          </a:p>
          <a:p>
            <a:r>
              <a:rPr lang="cs-CZ" sz="2400" dirty="0"/>
              <a:t>Vytváření digitálního obsahu </a:t>
            </a:r>
          </a:p>
          <a:p>
            <a:r>
              <a:rPr lang="cs-CZ" sz="2400" dirty="0"/>
              <a:t>Bezpečnost</a:t>
            </a:r>
          </a:p>
          <a:p>
            <a:r>
              <a:rPr lang="cs-CZ" sz="2400" dirty="0"/>
              <a:t>Řešení problémů</a:t>
            </a:r>
          </a:p>
        </p:txBody>
      </p:sp>
      <p:pic>
        <p:nvPicPr>
          <p:cNvPr id="15" name="Obrázek 14">
            <a:extLst>
              <a:ext uri="{FF2B5EF4-FFF2-40B4-BE49-F238E27FC236}">
                <a16:creationId xmlns:a16="http://schemas.microsoft.com/office/drawing/2014/main" id="{A9B0CFFA-060B-4217-9729-AC0A0C5608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499" y="1069570"/>
            <a:ext cx="6362284" cy="450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673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Přímá spojnice se šipkou 14">
            <a:extLst>
              <a:ext uri="{FF2B5EF4-FFF2-40B4-BE49-F238E27FC236}">
                <a16:creationId xmlns:a16="http://schemas.microsoft.com/office/drawing/2014/main" id="{7DBD38AF-E2E4-41E1-B0D3-E8A6FAF5F8F2}"/>
              </a:ext>
            </a:extLst>
          </p:cNvPr>
          <p:cNvCxnSpPr>
            <a:cxnSpLocks/>
            <a:stCxn id="161" idx="2"/>
            <a:endCxn id="26" idx="1"/>
          </p:cNvCxnSpPr>
          <p:nvPr/>
        </p:nvCxnSpPr>
        <p:spPr>
          <a:xfrm flipH="1" flipV="1">
            <a:off x="3022810" y="2588809"/>
            <a:ext cx="930465" cy="116420"/>
          </a:xfrm>
          <a:prstGeom prst="straightConnector1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0" name="Přímá spojnice se šipkou 29">
            <a:extLst>
              <a:ext uri="{FF2B5EF4-FFF2-40B4-BE49-F238E27FC236}">
                <a16:creationId xmlns:a16="http://schemas.microsoft.com/office/drawing/2014/main" id="{214E02E0-3E21-4617-BEF6-8A0853228DC5}"/>
              </a:ext>
            </a:extLst>
          </p:cNvPr>
          <p:cNvCxnSpPr>
            <a:cxnSpLocks/>
          </p:cNvCxnSpPr>
          <p:nvPr/>
        </p:nvCxnSpPr>
        <p:spPr>
          <a:xfrm flipV="1">
            <a:off x="7614303" y="2050982"/>
            <a:ext cx="1207947" cy="384569"/>
          </a:xfrm>
          <a:prstGeom prst="straightConnector1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5" name="Přímá spojnice se šipkou 34">
            <a:extLst>
              <a:ext uri="{FF2B5EF4-FFF2-40B4-BE49-F238E27FC236}">
                <a16:creationId xmlns:a16="http://schemas.microsoft.com/office/drawing/2014/main" id="{5FAED22A-3C22-47FC-BE25-57962D282E42}"/>
              </a:ext>
            </a:extLst>
          </p:cNvPr>
          <p:cNvCxnSpPr>
            <a:cxnSpLocks/>
            <a:endCxn id="25" idx="3"/>
          </p:cNvCxnSpPr>
          <p:nvPr/>
        </p:nvCxnSpPr>
        <p:spPr>
          <a:xfrm>
            <a:off x="7544497" y="3051960"/>
            <a:ext cx="1089073" cy="393573"/>
          </a:xfrm>
          <a:prstGeom prst="straightConnector1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154" name="Google Shape;154;p22"/>
          <p:cNvGrpSpPr/>
          <p:nvPr/>
        </p:nvGrpSpPr>
        <p:grpSpPr>
          <a:xfrm>
            <a:off x="7198251" y="4234243"/>
            <a:ext cx="3892243" cy="2107500"/>
            <a:chOff x="90425" y="4021800"/>
            <a:chExt cx="3965100" cy="2208600"/>
          </a:xfrm>
          <a:solidFill>
            <a:srgbClr val="9282FF"/>
          </a:solidFill>
        </p:grpSpPr>
        <p:sp>
          <p:nvSpPr>
            <p:cNvPr id="155" name="Google Shape;155;p22"/>
            <p:cNvSpPr/>
            <p:nvPr/>
          </p:nvSpPr>
          <p:spPr>
            <a:xfrm>
              <a:off x="90425" y="4021800"/>
              <a:ext cx="3965100" cy="2208600"/>
            </a:xfrm>
            <a:prstGeom prst="ellipse">
              <a:avLst/>
            </a:prstGeom>
            <a:grpFill/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6" name="Google Shape;156;p22"/>
            <p:cNvSpPr txBox="1"/>
            <p:nvPr/>
          </p:nvSpPr>
          <p:spPr>
            <a:xfrm>
              <a:off x="953825" y="4698149"/>
              <a:ext cx="2238300" cy="8559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cs-CZ" sz="3000" b="1" dirty="0">
                  <a:latin typeface="+mj-lt"/>
                  <a:ea typeface="Calibri"/>
                  <a:cs typeface="Calibri"/>
                  <a:sym typeface="Calibri"/>
                </a:rPr>
                <a:t>Školní praxe</a:t>
              </a:r>
              <a:endParaRPr sz="3000" b="1" dirty="0">
                <a:latin typeface="+mj-lt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7" name="Google Shape;157;p22"/>
          <p:cNvGrpSpPr/>
          <p:nvPr/>
        </p:nvGrpSpPr>
        <p:grpSpPr>
          <a:xfrm>
            <a:off x="825022" y="4183692"/>
            <a:ext cx="3892244" cy="2208600"/>
            <a:chOff x="3653080" y="4193721"/>
            <a:chExt cx="4511700" cy="2208600"/>
          </a:xfrm>
          <a:solidFill>
            <a:srgbClr val="7AFFFF"/>
          </a:solidFill>
        </p:grpSpPr>
        <p:sp>
          <p:nvSpPr>
            <p:cNvPr id="158" name="Google Shape;158;p22"/>
            <p:cNvSpPr/>
            <p:nvPr/>
          </p:nvSpPr>
          <p:spPr>
            <a:xfrm>
              <a:off x="3653080" y="4193721"/>
              <a:ext cx="4511700" cy="2208600"/>
            </a:xfrm>
            <a:prstGeom prst="ellipse">
              <a:avLst/>
            </a:prstGeom>
            <a:grpFill/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9" name="Google Shape;159;p22"/>
            <p:cNvSpPr txBox="1"/>
            <p:nvPr/>
          </p:nvSpPr>
          <p:spPr>
            <a:xfrm>
              <a:off x="4613680" y="4870071"/>
              <a:ext cx="2590500" cy="8559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cs-CZ" sz="3000" b="1" dirty="0">
                  <a:latin typeface="+mj-lt"/>
                  <a:ea typeface="Calibri"/>
                  <a:cs typeface="Calibri"/>
                  <a:sym typeface="Calibri"/>
                </a:rPr>
                <a:t>Národní kurikulum</a:t>
              </a:r>
              <a:endParaRPr sz="3000" b="1" dirty="0">
                <a:latin typeface="+mj-lt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1" name="Google Shape;161;p22"/>
          <p:cNvSpPr/>
          <p:nvPr/>
        </p:nvSpPr>
        <p:spPr>
          <a:xfrm>
            <a:off x="3953275" y="1697829"/>
            <a:ext cx="3785667" cy="2014800"/>
          </a:xfrm>
          <a:prstGeom prst="ellipse">
            <a:avLst/>
          </a:prstGeom>
          <a:solidFill>
            <a:srgbClr val="0C00BF"/>
          </a:solidFill>
          <a:ln w="38100" cap="flat" cmpd="sng">
            <a:noFill/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63" name="Google Shape;163;p22"/>
          <p:cNvSpPr txBox="1"/>
          <p:nvPr/>
        </p:nvSpPr>
        <p:spPr>
          <a:xfrm>
            <a:off x="4229074" y="1952323"/>
            <a:ext cx="3219384" cy="13245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cs-CZ" sz="3000" b="1" dirty="0">
                <a:solidFill>
                  <a:schemeClr val="bg1"/>
                </a:solidFill>
                <a:latin typeface="+mj-lt"/>
                <a:ea typeface="Calibri"/>
                <a:cs typeface="Calibri"/>
                <a:sym typeface="Calibri"/>
              </a:rPr>
              <a:t>Rozvoj gramotností a způsobů myšlení</a:t>
            </a:r>
            <a:endParaRPr sz="3000" b="1" dirty="0">
              <a:solidFill>
                <a:schemeClr val="bg1"/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6A79195F-E8FB-4988-AACF-721E851EEB09}"/>
              </a:ext>
            </a:extLst>
          </p:cNvPr>
          <p:cNvSpPr txBox="1"/>
          <p:nvPr/>
        </p:nvSpPr>
        <p:spPr>
          <a:xfrm flipH="1">
            <a:off x="8822250" y="1820147"/>
            <a:ext cx="23727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Digitální gramotnost</a:t>
            </a:r>
          </a:p>
        </p:txBody>
      </p:sp>
      <p:sp>
        <p:nvSpPr>
          <p:cNvPr id="25" name="TextovéPole 24">
            <a:extLst>
              <a:ext uri="{FF2B5EF4-FFF2-40B4-BE49-F238E27FC236}">
                <a16:creationId xmlns:a16="http://schemas.microsoft.com/office/drawing/2014/main" id="{1B9F98EE-2340-4E27-B8E3-55CAE5DBD52A}"/>
              </a:ext>
            </a:extLst>
          </p:cNvPr>
          <p:cNvSpPr txBox="1"/>
          <p:nvPr/>
        </p:nvSpPr>
        <p:spPr>
          <a:xfrm flipH="1">
            <a:off x="8633570" y="3030034"/>
            <a:ext cx="30991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Informační gramotnost</a:t>
            </a:r>
          </a:p>
        </p:txBody>
      </p:sp>
      <p:sp>
        <p:nvSpPr>
          <p:cNvPr id="26" name="TextovéPole 25">
            <a:extLst>
              <a:ext uri="{FF2B5EF4-FFF2-40B4-BE49-F238E27FC236}">
                <a16:creationId xmlns:a16="http://schemas.microsoft.com/office/drawing/2014/main" id="{8F6F7148-8C77-47FD-BE59-69D41B988089}"/>
              </a:ext>
            </a:extLst>
          </p:cNvPr>
          <p:cNvSpPr txBox="1"/>
          <p:nvPr/>
        </p:nvSpPr>
        <p:spPr>
          <a:xfrm flipH="1">
            <a:off x="132813" y="2173310"/>
            <a:ext cx="28899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/>
              <a:t>Informatické myšlení</a:t>
            </a:r>
          </a:p>
        </p:txBody>
      </p:sp>
      <p:cxnSp>
        <p:nvCxnSpPr>
          <p:cNvPr id="41" name="Přímá spojnice se šipkou 40">
            <a:extLst>
              <a:ext uri="{FF2B5EF4-FFF2-40B4-BE49-F238E27FC236}">
                <a16:creationId xmlns:a16="http://schemas.microsoft.com/office/drawing/2014/main" id="{FD9CADA8-92A1-424D-8B41-7F11B9CD1477}"/>
              </a:ext>
            </a:extLst>
          </p:cNvPr>
          <p:cNvCxnSpPr>
            <a:cxnSpLocks/>
            <a:stCxn id="161" idx="3"/>
          </p:cNvCxnSpPr>
          <p:nvPr/>
        </p:nvCxnSpPr>
        <p:spPr>
          <a:xfrm flipH="1">
            <a:off x="3646431" y="3417568"/>
            <a:ext cx="861242" cy="971411"/>
          </a:xfrm>
          <a:prstGeom prst="straightConnector1">
            <a:avLst/>
          </a:prstGeom>
          <a:ln w="762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5" name="Přímá spojnice se šipkou 44">
            <a:extLst>
              <a:ext uri="{FF2B5EF4-FFF2-40B4-BE49-F238E27FC236}">
                <a16:creationId xmlns:a16="http://schemas.microsoft.com/office/drawing/2014/main" id="{ABEC3F1A-1CA8-4AE7-A692-42891C0CC655}"/>
              </a:ext>
            </a:extLst>
          </p:cNvPr>
          <p:cNvCxnSpPr>
            <a:cxnSpLocks/>
            <a:stCxn id="155" idx="2"/>
          </p:cNvCxnSpPr>
          <p:nvPr/>
        </p:nvCxnSpPr>
        <p:spPr>
          <a:xfrm flipH="1">
            <a:off x="4680493" y="5287993"/>
            <a:ext cx="2517758" cy="0"/>
          </a:xfrm>
          <a:prstGeom prst="straightConnector1">
            <a:avLst/>
          </a:prstGeom>
          <a:ln w="76200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7" name="Přímá spojnice se šipkou 46">
            <a:extLst>
              <a:ext uri="{FF2B5EF4-FFF2-40B4-BE49-F238E27FC236}">
                <a16:creationId xmlns:a16="http://schemas.microsoft.com/office/drawing/2014/main" id="{B3A25A9B-DE6E-4F2B-B92B-321AE4613346}"/>
              </a:ext>
            </a:extLst>
          </p:cNvPr>
          <p:cNvCxnSpPr>
            <a:cxnSpLocks/>
            <a:stCxn id="161" idx="5"/>
          </p:cNvCxnSpPr>
          <p:nvPr/>
        </p:nvCxnSpPr>
        <p:spPr>
          <a:xfrm>
            <a:off x="7184544" y="3417568"/>
            <a:ext cx="861242" cy="989401"/>
          </a:xfrm>
          <a:prstGeom prst="straightConnector1">
            <a:avLst/>
          </a:prstGeom>
          <a:ln w="762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" name="Nadpis 3">
            <a:extLst>
              <a:ext uri="{FF2B5EF4-FFF2-40B4-BE49-F238E27FC236}">
                <a16:creationId xmlns:a16="http://schemas.microsoft.com/office/drawing/2014/main" id="{35A64924-5344-4840-9A78-05F160495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3642" y="137705"/>
            <a:ext cx="8610600" cy="1293028"/>
          </a:xfrm>
        </p:spPr>
        <p:txBody>
          <a:bodyPr/>
          <a:lstStyle/>
          <a:p>
            <a:r>
              <a:rPr lang="cs-CZ" dirty="0"/>
              <a:t>A co ve škole?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B9B93D-0045-4073-996F-7CCD33E0E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A6B77AAF-F38E-4B41-9D05-12FB7027E104}"/>
              </a:ext>
            </a:extLst>
          </p:cNvPr>
          <p:cNvSpPr txBox="1"/>
          <p:nvPr/>
        </p:nvSpPr>
        <p:spPr>
          <a:xfrm>
            <a:off x="461319" y="2323070"/>
            <a:ext cx="1126936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Jeannette </a:t>
            </a:r>
            <a:r>
              <a:rPr lang="cs-CZ" dirty="0" err="1"/>
              <a:t>Wing</a:t>
            </a:r>
            <a:r>
              <a:rPr lang="cs-CZ" dirty="0"/>
              <a:t>: </a:t>
            </a:r>
            <a:r>
              <a:rPr lang="cs-CZ" dirty="0" err="1"/>
              <a:t>Computational</a:t>
            </a:r>
            <a:r>
              <a:rPr lang="cs-CZ" dirty="0"/>
              <a:t> </a:t>
            </a:r>
            <a:r>
              <a:rPr lang="cs-CZ" dirty="0" err="1"/>
              <a:t>Thinking</a:t>
            </a:r>
            <a:r>
              <a:rPr lang="cs-CZ" dirty="0"/>
              <a:t>: </a:t>
            </a:r>
            <a:r>
              <a:rPr lang="cs-CZ" dirty="0">
                <a:hlinkClick r:id="rId2"/>
              </a:rPr>
              <a:t>https://www.youtube.com/watch?v=YVEUOHw3Qb8</a:t>
            </a:r>
            <a:endParaRPr lang="cs-CZ" dirty="0"/>
          </a:p>
          <a:p>
            <a:r>
              <a:rPr lang="cs-CZ" dirty="0"/>
              <a:t>Podpora rozvoje digitální gramotnosti: </a:t>
            </a:r>
            <a:r>
              <a:rPr lang="cs-CZ" dirty="0">
                <a:hlinkClick r:id="rId3"/>
              </a:rPr>
              <a:t>https:</a:t>
            </a:r>
            <a:r>
              <a:rPr lang="en-US" dirty="0">
                <a:hlinkClick r:id="rId3"/>
              </a:rPr>
              <a:t>//digigram.cz</a:t>
            </a:r>
            <a:endParaRPr lang="en-US" dirty="0"/>
          </a:p>
          <a:p>
            <a:r>
              <a:rPr lang="en-US" dirty="0" err="1"/>
              <a:t>iMy</a:t>
            </a:r>
            <a:r>
              <a:rPr lang="cs-CZ" dirty="0" err="1"/>
              <a:t>šlení</a:t>
            </a:r>
            <a:r>
              <a:rPr lang="cs-CZ" dirty="0"/>
              <a:t>: </a:t>
            </a:r>
            <a:r>
              <a:rPr lang="cs-CZ" dirty="0">
                <a:hlinkClick r:id="rId4"/>
              </a:rPr>
              <a:t>https:</a:t>
            </a:r>
            <a:r>
              <a:rPr lang="en-US" dirty="0">
                <a:hlinkClick r:id="rId4"/>
              </a:rPr>
              <a:t>//</a:t>
            </a:r>
            <a:r>
              <a:rPr lang="cs-CZ" dirty="0" err="1">
                <a:hlinkClick r:id="rId4"/>
              </a:rPr>
              <a:t>imysleni</a:t>
            </a:r>
            <a:r>
              <a:rPr lang="en-US" dirty="0">
                <a:hlinkClick r:id="rId4"/>
              </a:rPr>
              <a:t>.</a:t>
            </a:r>
            <a:r>
              <a:rPr lang="en-US" dirty="0" err="1">
                <a:hlinkClick r:id="rId4"/>
              </a:rPr>
              <a:t>cz</a:t>
            </a:r>
            <a:endParaRPr lang="cs-CZ" dirty="0"/>
          </a:p>
          <a:p>
            <a:r>
              <a:rPr lang="cs-CZ" dirty="0"/>
              <a:t>KISK: Proč a jak řešit mediální a informační gramotnost: </a:t>
            </a:r>
            <a:r>
              <a:rPr lang="cs-CZ" dirty="0">
                <a:hlinkClick r:id="rId5"/>
              </a:rPr>
              <a:t>https://www.youtube.com/watch?v=DT4GdiH2O-Y</a:t>
            </a:r>
            <a:endParaRPr lang="cs-CZ" dirty="0"/>
          </a:p>
          <a:p>
            <a:r>
              <a:rPr lang="cs-CZ" dirty="0"/>
              <a:t>Mazáčová Pavlína, </a:t>
            </a:r>
            <a:r>
              <a:rPr lang="cs-CZ" dirty="0" err="1"/>
              <a:t>Zonková</a:t>
            </a:r>
            <a:r>
              <a:rPr lang="cs-CZ" dirty="0"/>
              <a:t> Marta, Rozvíjení informační gramotnosti v edukační praxi v laboratorní základní škole: případová studie, dostupné z: </a:t>
            </a:r>
            <a:r>
              <a:rPr lang="cs-CZ" dirty="0">
                <a:hlinkClick r:id="rId6"/>
              </a:rPr>
              <a:t>https://pages.pedf.cuni.cz/gramotnost/files/2019/01/02_Mazacova.pdf</a:t>
            </a:r>
            <a:endParaRPr lang="cs-CZ" dirty="0"/>
          </a:p>
          <a:p>
            <a:r>
              <a:rPr lang="cs-CZ" dirty="0" err="1"/>
              <a:t>Rabušicová</a:t>
            </a:r>
            <a:r>
              <a:rPr lang="cs-CZ" dirty="0"/>
              <a:t> Milada. Gramotnost: staré téma v novém pohledu. 2002.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0320841"/>
      </p:ext>
    </p:extLst>
  </p:cSld>
  <p:clrMapOvr>
    <a:masterClrMapping/>
  </p:clrMapOvr>
</p:sld>
</file>

<file path=ppt/theme/theme1.xml><?xml version="1.0" encoding="utf-8"?>
<a:theme xmlns:a="http://schemas.openxmlformats.org/drawingml/2006/main" name="Kondenzační stopa">
  <a:themeElements>
    <a:clrScheme name="Kondenzační stopa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Kondenzační stopa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denzační stopa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TM03457485[[fn=Síť]]</Template>
  <TotalTime>1653</TotalTime>
  <Words>340</Words>
  <Application>Microsoft Office PowerPoint</Application>
  <PresentationFormat>Širokoúhlá obrazovka</PresentationFormat>
  <Paragraphs>59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Helvetica Neue</vt:lpstr>
      <vt:lpstr>Kondenzační stopa</vt:lpstr>
      <vt:lpstr> Algoritmické myšlení a další pojmy</vt:lpstr>
      <vt:lpstr>úVODEM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A co ve škole?</vt:lpstr>
      <vt:lpstr>zdroje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Petra Vaňková</dc:creator>
  <cp:lastModifiedBy>Petra Vaňková</cp:lastModifiedBy>
  <cp:revision>47</cp:revision>
  <dcterms:created xsi:type="dcterms:W3CDTF">2019-12-02T18:06:20Z</dcterms:created>
  <dcterms:modified xsi:type="dcterms:W3CDTF">2019-12-05T19:38:42Z</dcterms:modified>
</cp:coreProperties>
</file>