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66" r:id="rId2"/>
    <p:sldId id="268" r:id="rId3"/>
    <p:sldId id="267" r:id="rId4"/>
    <p:sldId id="269" r:id="rId5"/>
    <p:sldId id="270" r:id="rId6"/>
    <p:sldId id="272" r:id="rId7"/>
    <p:sldId id="271" r:id="rId8"/>
    <p:sldId id="273" r:id="rId9"/>
  </p:sldIdLst>
  <p:sldSz cx="9144000" cy="6858000" type="screen4x3"/>
  <p:notesSz cx="6858000" cy="9144000"/>
  <p:custDataLst>
    <p:tags r:id="rId10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198"/>
    <a:srgbClr val="F8F5B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" name="図形 92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" name="図形 93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" name="図形 94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" name="図形 95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" name="図形 97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" name="図形 98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" name="図形 99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" name="図形 100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7" name="図形 101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8" name="図形 102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9" name="図形 103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0" name="図形 104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1" name="図形 105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2" name="図形 106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3" name="図形 107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4" name="図形 108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5" name="図形 109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6" name="図形 110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7" name="図形 111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8" name="図形 112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9" name="図形 113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0" name="図形 114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1" name="図形 115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2" name="図形 116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3" name="図形 117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4" name="図形 118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5" name="図形 119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6" name="図形 120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7" name="図形 121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8" name="図形 122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9" name="図形 123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0" name="図形 124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1" name="図形 125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2" name="図形 126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3" name="図形 127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4" name="図形 128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5" name="図形 129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6" name="図形 130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7" name="図形 131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8" name="図形 132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9" name="図形 133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0" name="図形 134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1" name="図形 135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2" name="図形 136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3" name="図形 137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4" name="図形 138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5" name="図形 139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6" name="図形 140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7" name="図形 141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8" name="図形 142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9" name="図形 143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0" name="図形 144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1" name="図形 145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2" name="図形 146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3" name="図形 147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4" name="図形 148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5" name="図形 149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6" name="図形 150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7" name="図形 151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8" name="図形 152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9" name="図形 153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0" name="図形 154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1" name="図形 155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2" name="図形 156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3" name="図形 157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4" name="図形 158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5" name="図形 159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6" name="図形 160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7" name="図形 161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8" name="図形 162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9" name="図形 163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0" name="図形 164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/>
            <p:cNvSpPr>
              <a:spLocks/>
            </p:cNvSpPr>
            <p:nvPr/>
          </p:nvSpPr>
          <p:spPr bwMode="auto">
            <a:xfrm>
              <a:off x="5420" y="1043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4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5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6" name="図形 16"/>
            <p:cNvSpPr>
              <a:spLocks/>
            </p:cNvSpPr>
            <p:nvPr/>
          </p:nvSpPr>
          <p:spPr bwMode="auto">
            <a:xfrm>
              <a:off x="5504" y="1076"/>
              <a:ext cx="240" cy="21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7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8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9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0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1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2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3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4" name="図形 25"/>
            <p:cNvSpPr>
              <a:spLocks/>
            </p:cNvSpPr>
            <p:nvPr/>
          </p:nvSpPr>
          <p:spPr bwMode="auto">
            <a:xfrm>
              <a:off x="4904" y="884"/>
              <a:ext cx="104" cy="83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5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6" name="図形 27"/>
            <p:cNvSpPr>
              <a:spLocks/>
            </p:cNvSpPr>
            <p:nvPr/>
          </p:nvSpPr>
          <p:spPr bwMode="auto">
            <a:xfrm>
              <a:off x="4772" y="1056"/>
              <a:ext cx="128" cy="17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7" name="図形 28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8" name="図形 29"/>
            <p:cNvSpPr>
              <a:spLocks/>
            </p:cNvSpPr>
            <p:nvPr/>
          </p:nvSpPr>
          <p:spPr bwMode="auto">
            <a:xfrm>
              <a:off x="4724" y="816"/>
              <a:ext cx="576" cy="351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9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0" name="図形 31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1" name="図形 32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2" name="図形 33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3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4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5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6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7" name="図形 38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8" name="図形 39"/>
            <p:cNvSpPr>
              <a:spLocks/>
            </p:cNvSpPr>
            <p:nvPr/>
          </p:nvSpPr>
          <p:spPr bwMode="auto">
            <a:xfrm>
              <a:off x="5092" y="368"/>
              <a:ext cx="189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9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0" name="図形 41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1" name="図形 42"/>
            <p:cNvSpPr>
              <a:spLocks/>
            </p:cNvSpPr>
            <p:nvPr/>
          </p:nvSpPr>
          <p:spPr bwMode="auto">
            <a:xfrm>
              <a:off x="4663" y="1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2" name="図形 43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3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4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5" name="図形 46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6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7" name="図形 48"/>
            <p:cNvSpPr>
              <a:spLocks/>
            </p:cNvSpPr>
            <p:nvPr/>
          </p:nvSpPr>
          <p:spPr bwMode="auto">
            <a:xfrm>
              <a:off x="4184" y="228"/>
              <a:ext cx="8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8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9" name="図形 50"/>
            <p:cNvSpPr>
              <a:spLocks/>
            </p:cNvSpPr>
            <p:nvPr/>
          </p:nvSpPr>
          <p:spPr bwMode="auto">
            <a:xfrm>
              <a:off x="4040" y="139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0" name="図形 51"/>
            <p:cNvSpPr>
              <a:spLocks/>
            </p:cNvSpPr>
            <p:nvPr/>
          </p:nvSpPr>
          <p:spPr bwMode="auto">
            <a:xfrm>
              <a:off x="3056" y="264"/>
              <a:ext cx="151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1" name="図形 52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2" name="図形 53"/>
            <p:cNvSpPr>
              <a:spLocks/>
            </p:cNvSpPr>
            <p:nvPr/>
          </p:nvSpPr>
          <p:spPr bwMode="auto">
            <a:xfrm>
              <a:off x="3068" y="224"/>
              <a:ext cx="285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3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4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5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dirty="0">
                <a:latin typeface="Arial" charset="0"/>
              </a:endParaRPr>
            </a:p>
          </p:txBody>
        </p:sp>
        <p:sp>
          <p:nvSpPr>
            <p:cNvPr id="126" name="図形 57"/>
            <p:cNvSpPr>
              <a:spLocks/>
            </p:cNvSpPr>
            <p:nvPr/>
          </p:nvSpPr>
          <p:spPr bwMode="auto">
            <a:xfrm>
              <a:off x="3304" y="176"/>
              <a:ext cx="453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7" name="図形 58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8" name="図形 59"/>
            <p:cNvSpPr>
              <a:spLocks/>
            </p:cNvSpPr>
            <p:nvPr/>
          </p:nvSpPr>
          <p:spPr bwMode="auto">
            <a:xfrm>
              <a:off x="3503" y="152"/>
              <a:ext cx="381" cy="277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9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0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1" name="図形 62"/>
            <p:cNvSpPr>
              <a:spLocks/>
            </p:cNvSpPr>
            <p:nvPr/>
          </p:nvSpPr>
          <p:spPr bwMode="auto">
            <a:xfrm>
              <a:off x="3824" y="139"/>
              <a:ext cx="285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2" name="図形 63"/>
            <p:cNvSpPr>
              <a:spLocks/>
            </p:cNvSpPr>
            <p:nvPr/>
          </p:nvSpPr>
          <p:spPr bwMode="auto">
            <a:xfrm>
              <a:off x="3924" y="139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3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4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5" name="図形 66"/>
            <p:cNvSpPr>
              <a:spLocks/>
            </p:cNvSpPr>
            <p:nvPr/>
          </p:nvSpPr>
          <p:spPr bwMode="auto">
            <a:xfrm>
              <a:off x="4144" y="320"/>
              <a:ext cx="216" cy="109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6" name="図形 67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7" name="図形 68"/>
            <p:cNvSpPr>
              <a:spLocks/>
            </p:cNvSpPr>
            <p:nvPr/>
          </p:nvSpPr>
          <p:spPr bwMode="auto">
            <a:xfrm>
              <a:off x="4172" y="272"/>
              <a:ext cx="328" cy="203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8" name="図形 69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9" name="図形 70"/>
            <p:cNvSpPr>
              <a:spLocks/>
            </p:cNvSpPr>
            <p:nvPr/>
          </p:nvSpPr>
          <p:spPr bwMode="auto">
            <a:xfrm>
              <a:off x="4288" y="295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0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1" name="図形 72"/>
            <p:cNvSpPr>
              <a:spLocks/>
            </p:cNvSpPr>
            <p:nvPr/>
          </p:nvSpPr>
          <p:spPr bwMode="auto">
            <a:xfrm>
              <a:off x="4300" y="276"/>
              <a:ext cx="579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2" name="図形 73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3" name="図形 74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4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5" name="図形 76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6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7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8" name="図形 79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9" name="図形 80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0" name="図形 81"/>
            <p:cNvSpPr>
              <a:spLocks/>
            </p:cNvSpPr>
            <p:nvPr/>
          </p:nvSpPr>
          <p:spPr bwMode="auto">
            <a:xfrm>
              <a:off x="4844" y="164"/>
              <a:ext cx="171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1" name="図形 82"/>
            <p:cNvSpPr>
              <a:spLocks/>
            </p:cNvSpPr>
            <p:nvPr/>
          </p:nvSpPr>
          <p:spPr bwMode="auto">
            <a:xfrm>
              <a:off x="4892" y="164"/>
              <a:ext cx="140" cy="97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2" name="図形 83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3" name="図形 84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4" name="図形 85"/>
            <p:cNvSpPr>
              <a:spLocks/>
            </p:cNvSpPr>
            <p:nvPr/>
          </p:nvSpPr>
          <p:spPr bwMode="auto">
            <a:xfrm>
              <a:off x="5697" y="600"/>
              <a:ext cx="47" cy="9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5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6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7" name="図形 88"/>
            <p:cNvSpPr>
              <a:spLocks/>
            </p:cNvSpPr>
            <p:nvPr/>
          </p:nvSpPr>
          <p:spPr bwMode="auto">
            <a:xfrm>
              <a:off x="5323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altLang="ja-JP"/>
              <a:t>Kliknutím lze upravit styl předlohy.</a:t>
            </a:r>
            <a:endParaRPr lang="ja-JP" altLang="en-US" dirty="0"/>
          </a:p>
        </p:txBody>
      </p:sp>
      <p:sp>
        <p:nvSpPr>
          <p:cNvPr id="158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1C627-7CB7-4416-B467-3B1F13E0D1A7}" type="datetimeFigureOut">
              <a:rPr lang="cs-CZ"/>
              <a:pPr>
                <a:defRPr/>
              </a:pPr>
              <a:t>23.04.2023</a:t>
            </a:fld>
            <a:endParaRPr lang="cs-CZ"/>
          </a:p>
        </p:txBody>
      </p:sp>
      <p:sp>
        <p:nvSpPr>
          <p:cNvPr id="159" name="図形 10"/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0" name="図形 17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E878E-8F9D-410D-AAED-BF3452424D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57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49F56-CD54-41BF-AB2C-85D1FA88E9C5}" type="datetimeFigureOut">
              <a:rPr lang="cs-CZ"/>
              <a:pPr>
                <a:defRPr/>
              </a:pPr>
              <a:t>23.04.2023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25CD2-9964-4618-BD1A-FECCBF1CBE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60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cs-CZ" altLang="ja-JP"/>
              <a:t>Kliknutím lze upravit styl.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F8841-085E-4A6D-901E-945A3365B3E2}" type="datetimeFigureOut">
              <a:rPr lang="cs-CZ"/>
              <a:pPr>
                <a:defRPr/>
              </a:pPr>
              <a:t>23.04.2023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9F8C9-AD40-462B-A6AD-4F2C65F7A6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952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altLang="ja-JP"/>
              <a:t>Kliknutím lze upravit styl předlohy.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0CB3-96E9-47F1-B1D1-5834EE248B35}" type="datetimeFigureOut">
              <a:rPr lang="cs-CZ"/>
              <a:pPr>
                <a:defRPr/>
              </a:pPr>
              <a:t>23.04.2023</a:t>
            </a:fld>
            <a:endParaRPr lang="cs-CZ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9785-9371-4F54-B9FA-812983E20D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59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6FA2B-7368-4FCA-AE86-B071E76F47FE}" type="datetimeFigureOut">
              <a:rPr lang="cs-CZ"/>
              <a:pPr>
                <a:defRPr/>
              </a:pPr>
              <a:t>23.04.2023</a:t>
            </a:fld>
            <a:endParaRPr lang="cs-CZ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48C6-FE03-4A99-96E5-87CAB9028C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4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D98B6-D9D6-4E1D-ADA1-FF8BFFCA1995}" type="datetimeFigureOut">
              <a:rPr lang="cs-CZ"/>
              <a:pPr>
                <a:defRPr/>
              </a:pPr>
              <a:t>23.04.2023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22204-1675-4C1E-93C8-D70C13451C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96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02C47-1D05-4D4C-B25D-0F851809AD3D}" type="datetimeFigureOut">
              <a:rPr lang="cs-CZ"/>
              <a:pPr>
                <a:defRPr/>
              </a:pPr>
              <a:t>23.04.2023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72A66-5402-4DBA-84E2-D8427E3CFF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77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" name="図形 15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" name="図形 16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" name="図形 17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" name="図形 18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" name="図形 20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" name="図形 21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7" name="図形 22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8" name="図形 23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9" name="図形 24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0" name="図形 25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1" name="図形 26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2" name="図形 27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3" name="図形 28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4" name="図形 29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5" name="図形 30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6" name="図形 31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7" name="図形 32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8" name="図形 33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9" name="図形 34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0" name="図形 35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1" name="図形 36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2" name="図形 37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3" name="図形 38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4" name="図形 39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5" name="図形 40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6" name="図形 41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7" name="図形 42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8" name="図形 43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9" name="図形 44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0" name="図形 45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1" name="図形 46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2" name="図形 47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3" name="図形 48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4" name="図形 49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5" name="図形 50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6" name="図形 51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7" name="図形 52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8" name="図形 53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9" name="図形 54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0" name="図形 55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1" name="図形 56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2" name="図形 57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3" name="図形 58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4" name="図形 59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5" name="図形 60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6" name="図形 61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7" name="図形 62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8" name="図形 63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9" name="図形 64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0" name="図形 65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1" name="図形 66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2" name="図形 67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3" name="図形 68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4" name="図形 69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5" name="図形 70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6" name="図形 71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7" name="図形 72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8" name="図形 73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9" name="図形 74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0" name="図形 75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1" name="図形 76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2" name="図形 77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3" name="図形 78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4" name="図形 79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5" name="図形 80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6" name="図形 81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7" name="図形 82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8" name="図形 83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9" name="図形 84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0" name="図形 85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1" name="図形 86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2" name="図形 87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altLang="en-US"/>
          </a:p>
        </p:txBody>
      </p:sp>
      <p:sp>
        <p:nvSpPr>
          <p:cNvPr id="83" name="図形 6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953C4-34DA-44B4-A4F6-BE7B4E5F2EE8}" type="datetimeFigureOut">
              <a:rPr lang="cs-CZ"/>
              <a:pPr>
                <a:defRPr/>
              </a:pPr>
              <a:t>23.04.2023</a:t>
            </a:fld>
            <a:endParaRPr lang="cs-CZ"/>
          </a:p>
        </p:txBody>
      </p:sp>
      <p:sp>
        <p:nvSpPr>
          <p:cNvPr id="84" name="図形 7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5" name="図形 8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B48F-740D-4A94-ACBF-4ABE750155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0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5171F-7A40-44B5-8608-BC822051497B}" type="datetimeFigureOut">
              <a:rPr lang="cs-CZ"/>
              <a:pPr>
                <a:defRPr/>
              </a:pPr>
              <a:t>23.04.2023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36BC-2A3E-46C9-A871-F8B6BFB458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76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73FA8-D38F-4017-A0F9-9DD5B6E3AAA0}" type="datetimeFigureOut">
              <a:rPr lang="cs-CZ"/>
              <a:pPr>
                <a:defRPr/>
              </a:pPr>
              <a:t>23.04.2023</a:t>
            </a:fld>
            <a:endParaRPr lang="cs-CZ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57A1-8DA5-4A5F-B66B-B59A4009D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85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ja-JP"/>
              <a:t>Kliknutím lze upravit styl.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9999-2568-421F-B71D-A55DCBBE9BEB}" type="datetimeFigureOut">
              <a:rPr lang="cs-CZ"/>
              <a:pPr>
                <a:defRPr/>
              </a:pPr>
              <a:t>23.04.2023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0793-30F2-4612-B38D-72AB5F648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88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cs-CZ" altLang="ja-JP"/>
              <a:t>Kliknutím lze upravit styl.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altLang="ja-JP" noProof="0"/>
              <a:t>Kliknutím na ikonu přidáte obrázek.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ja-JP"/>
              <a:t>Kliknutím lze upravit styly předlohy textu.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ja-JP" dirty="0"/>
          </a:p>
        </p:txBody>
      </p:sp>
      <p:sp>
        <p:nvSpPr>
          <p:cNvPr id="5" name="図形 8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B16C-CD56-49BD-A5C9-C9BE58E3923C}" type="datetimeFigureOut">
              <a:rPr lang="cs-CZ"/>
              <a:pPr>
                <a:defRPr/>
              </a:pPr>
              <a:t>23.04.2023</a:t>
            </a:fld>
            <a:endParaRPr lang="cs-CZ"/>
          </a:p>
        </p:txBody>
      </p:sp>
      <p:sp>
        <p:nvSpPr>
          <p:cNvPr id="6" name="図形 9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図形 10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979B9-E69E-4385-AD41-C52488568E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2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/>
              <a:t>マスタ テキストの書式設定</a:t>
            </a:r>
            <a:endParaRPr lang="ja-JP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  <a:p>
            <a:pPr lvl="5"/>
            <a:r>
              <a:rPr lang="ja-JP" altLang="en-US" dirty="0"/>
              <a:t>第</a:t>
            </a:r>
            <a:r>
              <a:rPr lang="en-US" altLang="ja-JP" dirty="0"/>
              <a:t>6</a:t>
            </a:r>
            <a:r>
              <a:rPr lang="ja-JP" altLang="en-US" dirty="0"/>
              <a:t>レベル</a:t>
            </a:r>
          </a:p>
          <a:p>
            <a:pPr lvl="6"/>
            <a:r>
              <a:rPr lang="ja-JP" altLang="en-US" dirty="0"/>
              <a:t>第</a:t>
            </a:r>
            <a:r>
              <a:rPr lang="en-US" altLang="ja-JP" dirty="0"/>
              <a:t>7</a:t>
            </a:r>
            <a:r>
              <a:rPr lang="ja-JP" altLang="en-US" dirty="0"/>
              <a:t>レベル</a:t>
            </a:r>
          </a:p>
          <a:p>
            <a:pPr lvl="7"/>
            <a:r>
              <a:rPr lang="ja-JP" altLang="en-US" dirty="0"/>
              <a:t>第</a:t>
            </a:r>
            <a:r>
              <a:rPr lang="en-US" altLang="ja-JP" dirty="0"/>
              <a:t>8</a:t>
            </a:r>
            <a:r>
              <a:rPr lang="ja-JP" altLang="en-US" dirty="0"/>
              <a:t>レベル</a:t>
            </a:r>
          </a:p>
          <a:p>
            <a:pPr lvl="8"/>
            <a:r>
              <a:rPr lang="ja-JP" altLang="en-US" dirty="0"/>
              <a:t>第</a:t>
            </a:r>
            <a:r>
              <a:rPr lang="en-US" altLang="ja-JP" dirty="0"/>
              <a:t>9</a:t>
            </a:r>
            <a:r>
              <a:rPr lang="ja-JP" altLang="en-US" dirty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379D033-9BFE-4827-8FB2-BF324B171235}" type="datetimeFigureOut">
              <a:rPr lang="cs-CZ"/>
              <a:pPr>
                <a:defRPr/>
              </a:pPr>
              <a:t>23.04.2023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053D49C-A926-47DE-B4B9-609CB59870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dirty="0"/>
              <a:t>マスタ タイトルの書式設定</a:t>
            </a:r>
          </a:p>
        </p:txBody>
      </p:sp>
      <p:grpSp>
        <p:nvGrpSpPr>
          <p:cNvPr id="1034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3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3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1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9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3" y="1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39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1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5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3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3" y="152"/>
              <a:ext cx="381" cy="277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39"/>
              <a:ext cx="285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39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9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3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5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79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dirty="0">
                <a:latin typeface="Arial" charset="0"/>
              </a:endParaRPr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1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7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7" y="600"/>
              <a:ext cx="47" cy="9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3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2" r:id="rId2"/>
    <p:sldLayoutId id="2147483867" r:id="rId3"/>
    <p:sldLayoutId id="2147483868" r:id="rId4"/>
    <p:sldLayoutId id="2147483869" r:id="rId5"/>
    <p:sldLayoutId id="2147483863" r:id="rId6"/>
    <p:sldLayoutId id="2147483864" r:id="rId7"/>
    <p:sldLayoutId id="2147483870" r:id="rId8"/>
    <p:sldLayoutId id="2147483871" r:id="rId9"/>
    <p:sldLayoutId id="2147483872" r:id="rId10"/>
    <p:sldLayoutId id="2147483873" r:id="rId11"/>
    <p:sldLayoutId id="21474838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A3F7B"/>
        </a:buClr>
        <a:buSzPct val="55000"/>
        <a:buFont typeface="Wingdings" pitchFamily="2" charset="2"/>
        <a:buChar char="p"/>
        <a:defRPr kumimoji="1" sz="3200">
          <a:solidFill>
            <a:srgbClr val="0C406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0C4063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88941"/>
        </a:buClr>
        <a:buSzPct val="48000"/>
        <a:buFont typeface="Wingdings" pitchFamily="2" charset="2"/>
        <a:buChar char="n"/>
        <a:defRPr kumimoji="1" sz="2400">
          <a:solidFill>
            <a:srgbClr val="0C4063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EC441"/>
        </a:buClr>
        <a:buSzPct val="45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FA500"/>
        </a:buClr>
        <a:buSzPct val="40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-180975" y="692150"/>
            <a:ext cx="2665413" cy="6408738"/>
          </a:xfr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cs-CZ" sz="2400" b="1"/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8313" y="836613"/>
            <a:ext cx="8401050" cy="5688012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buFont typeface="Wingdings"/>
              <a:buChar char="p"/>
              <a:defRPr kumimoji="1" sz="3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"/>
              <a:buChar char="n"/>
              <a:defRPr kumimoji="1" sz="28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48000"/>
              <a:buFont typeface="Wingdings"/>
              <a:buChar char="n"/>
              <a:defRPr kumimoji="1" sz="24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45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0000"/>
              <a:buFont typeface="Wingdings"/>
              <a:buChar char="n"/>
              <a:defRPr kumimoji="1" sz="20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40000"/>
              <a:buFont typeface="Wingdings"/>
              <a:buChar char="n"/>
              <a:defRPr kumimoji="1" sz="14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 dirty="0"/>
              <a:t>Funkce je podprogram (</a:t>
            </a:r>
            <a:r>
              <a:rPr lang="cs-CZ" sz="2000" i="1" dirty="0"/>
              <a:t>jinde definovaná činnost</a:t>
            </a:r>
            <a:r>
              <a:rPr lang="cs-CZ" sz="2000" b="1" dirty="0"/>
              <a:t>), který zpracovává data a vrací hodnotu (</a:t>
            </a:r>
            <a:r>
              <a:rPr lang="cs-CZ" sz="2000" i="1" dirty="0"/>
              <a:t>výsledek</a:t>
            </a:r>
            <a:r>
              <a:rPr lang="cs-CZ" sz="2000" b="1" dirty="0"/>
              <a:t>)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 dirty="0"/>
              <a:t>Každý program v C má aspoň jednu funkci – funkci </a:t>
            </a:r>
            <a:r>
              <a:rPr lang="cs-CZ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cs-CZ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 dirty="0"/>
              <a:t>Při spuštění programu se </a:t>
            </a:r>
            <a:r>
              <a:rPr lang="cs-CZ" sz="2000" b="1"/>
              <a:t>automaticky začíná ve funkci</a:t>
            </a:r>
            <a:r>
              <a:rPr lang="cs-CZ" sz="2400" b="1"/>
              <a:t> </a:t>
            </a:r>
            <a:r>
              <a:rPr lang="cs-CZ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cs-CZ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 dirty="0"/>
              <a:t>Funkce</a:t>
            </a:r>
            <a:r>
              <a:rPr lang="cs-CZ" sz="2400" b="1" dirty="0"/>
              <a:t>  </a:t>
            </a:r>
            <a:r>
              <a:rPr lang="cs-CZ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cs-CZ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 </a:t>
            </a:r>
            <a:r>
              <a:rPr lang="cs-CZ" sz="2000" b="1" dirty="0"/>
              <a:t>pak </a:t>
            </a:r>
            <a:r>
              <a:rPr lang="cs-CZ" sz="2000" b="1"/>
              <a:t>může využít - „</a:t>
            </a:r>
            <a:r>
              <a:rPr lang="cs-CZ" sz="2000" b="1" dirty="0"/>
              <a:t>volat“ ostatní funkce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 dirty="0"/>
              <a:t>Typicky: využití knihovních (např. matematických) funkcí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/>
              <a:t>Volání </a:t>
            </a:r>
            <a:r>
              <a:rPr lang="cs-CZ" sz="2000" b="1" dirty="0"/>
              <a:t>funkce: </a:t>
            </a:r>
            <a:r>
              <a:rPr lang="cs-CZ" sz="2400" b="1" dirty="0"/>
              <a:t>	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tan</a:t>
            </a:r>
            <a:r>
              <a:rPr lang="cs-CZ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(0.7)	</a:t>
            </a:r>
            <a:r>
              <a:rPr lang="cs-CZ" sz="2000" i="1" dirty="0"/>
              <a:t>tangens - knihovní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cs-CZ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(2)		</a:t>
            </a:r>
            <a:r>
              <a:rPr lang="cs-CZ" sz="2000" i="1" dirty="0"/>
              <a:t>odmocnina - knihovní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vypis</a:t>
            </a:r>
            <a:r>
              <a:rPr lang="cs-CZ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		</a:t>
            </a:r>
          </a:p>
          <a:p>
            <a:pPr>
              <a:spcBef>
                <a:spcPts val="24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/>
            </a:pPr>
            <a:r>
              <a:rPr lang="cs-CZ" sz="2000" b="1"/>
              <a:t>Každá funkce může „volat“ jinou funkci</a:t>
            </a:r>
            <a:endParaRPr lang="cs-CZ" sz="2000" dirty="0"/>
          </a:p>
          <a:p>
            <a:pPr marL="0" indent="0">
              <a:spcBef>
                <a:spcPts val="1200"/>
              </a:spcBef>
              <a:buClr>
                <a:srgbClr val="C00000"/>
              </a:buClr>
              <a:buSzPct val="110000"/>
              <a:buFont typeface="Wingdings"/>
              <a:buNone/>
              <a:defRPr/>
            </a:pPr>
            <a:endParaRPr lang="cs-CZ" sz="2400" b="1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-180975" y="692150"/>
            <a:ext cx="2665413" cy="6408738"/>
          </a:xfr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cs-CZ" sz="2400" b="1"/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Zástupný symbol pro obsah 2"/>
          <p:cNvSpPr txBox="1">
            <a:spLocks/>
          </p:cNvSpPr>
          <p:nvPr/>
        </p:nvSpPr>
        <p:spPr bwMode="auto">
          <a:xfrm>
            <a:off x="468313" y="836613"/>
            <a:ext cx="84010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2800" b="1">
                <a:solidFill>
                  <a:srgbClr val="0C4063"/>
                </a:solidFill>
                <a:latin typeface="Cambria" pitchFamily="18" charset="0"/>
              </a:rPr>
              <a:t>Volání knihovní funkce </a:t>
            </a:r>
            <a:r>
              <a:rPr kumimoji="1" lang="cs-CZ" sz="2800" b="1">
                <a:solidFill>
                  <a:srgbClr val="0C4063"/>
                </a:solidFill>
                <a:latin typeface="Courier New" pitchFamily="49" charset="0"/>
                <a:cs typeface="Courier New" pitchFamily="49" charset="0"/>
              </a:rPr>
              <a:t>(math.h)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558" y="1643063"/>
            <a:ext cx="8367905" cy="488779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-180975" y="692150"/>
            <a:ext cx="2665413" cy="6408738"/>
          </a:xfr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cs-CZ" sz="2400" b="1"/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Zástupný symbol pro obsah 2"/>
          <p:cNvSpPr txBox="1">
            <a:spLocks/>
          </p:cNvSpPr>
          <p:nvPr/>
        </p:nvSpPr>
        <p:spPr bwMode="auto">
          <a:xfrm>
            <a:off x="468313" y="836613"/>
            <a:ext cx="84010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2800" b="1">
                <a:solidFill>
                  <a:srgbClr val="0C4063"/>
                </a:solidFill>
                <a:latin typeface="Cambria" pitchFamily="18" charset="0"/>
              </a:rPr>
              <a:t>Definice funkce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516" y="2060848"/>
            <a:ext cx="8620970" cy="388843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-180975" y="692150"/>
            <a:ext cx="2665413" cy="6408738"/>
          </a:xfr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cs-CZ" sz="2400" b="1"/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Zástupný symbol pro obsah 2"/>
          <p:cNvSpPr txBox="1">
            <a:spLocks/>
          </p:cNvSpPr>
          <p:nvPr/>
        </p:nvSpPr>
        <p:spPr bwMode="auto">
          <a:xfrm>
            <a:off x="468313" y="836613"/>
            <a:ext cx="84010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2800" b="1">
                <a:solidFill>
                  <a:srgbClr val="0C4063"/>
                </a:solidFill>
                <a:latin typeface="Cambria" pitchFamily="18" charset="0"/>
              </a:rPr>
              <a:t>Volání funkce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736" y="1844824"/>
            <a:ext cx="8595360" cy="4351944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-180975" y="692150"/>
            <a:ext cx="2665413" cy="6408738"/>
          </a:xfr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cs-CZ" sz="2400" b="1"/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Zástupný symbol pro obsah 2"/>
          <p:cNvSpPr txBox="1">
            <a:spLocks/>
          </p:cNvSpPr>
          <p:nvPr/>
        </p:nvSpPr>
        <p:spPr bwMode="auto">
          <a:xfrm>
            <a:off x="468313" y="836613"/>
            <a:ext cx="84010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2800" b="1">
                <a:solidFill>
                  <a:srgbClr val="0C4063"/>
                </a:solidFill>
                <a:latin typeface="Cambria" pitchFamily="18" charset="0"/>
              </a:rPr>
              <a:t>Volání funkce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1" y="770984"/>
            <a:ext cx="8595360" cy="604239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F06176E-5EA3-FFAB-D4C9-1ECF0BF8F27E}"/>
              </a:ext>
            </a:extLst>
          </p:cNvPr>
          <p:cNvSpPr/>
          <p:nvPr/>
        </p:nvSpPr>
        <p:spPr>
          <a:xfrm>
            <a:off x="4932040" y="1412776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-828675" y="692150"/>
            <a:ext cx="2663825" cy="6408738"/>
          </a:xfr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cs-CZ" sz="2400" b="1"/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4320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Proměnné</a:t>
            </a:r>
            <a:endParaRPr lang="cs-CZ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6250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Zástupný symbol pro obsah 2"/>
          <p:cNvSpPr txBox="1">
            <a:spLocks/>
          </p:cNvSpPr>
          <p:nvPr/>
        </p:nvSpPr>
        <p:spPr bwMode="auto">
          <a:xfrm>
            <a:off x="468313" y="620713"/>
            <a:ext cx="840105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2800" b="1">
              <a:solidFill>
                <a:srgbClr val="0C4063"/>
              </a:solidFill>
              <a:latin typeface="Cambria" pitchFamily="18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548680"/>
            <a:ext cx="5905500" cy="625792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-180975" y="692150"/>
            <a:ext cx="2665413" cy="6408738"/>
          </a:xfr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cs-CZ" sz="2400" b="1"/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64807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9913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Zástupný symbol pro obsah 2"/>
          <p:cNvSpPr txBox="1">
            <a:spLocks/>
          </p:cNvSpPr>
          <p:nvPr/>
        </p:nvSpPr>
        <p:spPr bwMode="auto">
          <a:xfrm>
            <a:off x="468313" y="620713"/>
            <a:ext cx="840105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r>
              <a:rPr kumimoji="1" lang="cs-CZ" sz="2800" b="1">
                <a:solidFill>
                  <a:srgbClr val="0C4063"/>
                </a:solidFill>
                <a:latin typeface="Cambria" pitchFamily="18" charset="0"/>
              </a:rPr>
              <a:t>Deklarace a definice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2800" b="1">
              <a:solidFill>
                <a:srgbClr val="0C4063"/>
              </a:solidFill>
              <a:latin typeface="Cambria" pitchFamily="18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1111814"/>
            <a:ext cx="8208912" cy="5629554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-828675" y="692150"/>
            <a:ext cx="2663825" cy="6408738"/>
          </a:xfr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cs-CZ" sz="2400" b="1"/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410" y="44624"/>
            <a:ext cx="8927086" cy="4320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6250"/>
            <a:ext cx="25781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Zástupný symbol pro obsah 2"/>
          <p:cNvSpPr txBox="1">
            <a:spLocks/>
          </p:cNvSpPr>
          <p:nvPr/>
        </p:nvSpPr>
        <p:spPr bwMode="auto">
          <a:xfrm>
            <a:off x="468313" y="620713"/>
            <a:ext cx="840105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2800" b="1">
              <a:solidFill>
                <a:srgbClr val="0C4063"/>
              </a:solidFill>
              <a:latin typeface="Cambria" pitchFamily="18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0000"/>
              <a:buFont typeface="Wingdings" pitchFamily="2" charset="2"/>
              <a:buNone/>
            </a:pPr>
            <a:endParaRPr kumimoji="1" lang="cs-CZ" sz="2400" b="1">
              <a:solidFill>
                <a:srgbClr val="0C4063"/>
              </a:solidFill>
              <a:latin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88244"/>
            <a:ext cx="8869362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53134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Odpovědět nyní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Fals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Tru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potůčku</Template>
  <TotalTime>1621</TotalTime>
  <Words>127</Words>
  <Application>Microsoft Office PowerPoint</Application>
  <PresentationFormat>Předvádění na obrazovce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Cambria</vt:lpstr>
      <vt:lpstr>Constantia</vt:lpstr>
      <vt:lpstr>Courier New</vt:lpstr>
      <vt:lpstr>Wingdings</vt:lpstr>
      <vt:lpstr>Brooklet</vt:lpstr>
      <vt:lpstr>Funkce</vt:lpstr>
      <vt:lpstr>Funkce</vt:lpstr>
      <vt:lpstr>Funkce</vt:lpstr>
      <vt:lpstr>Funkce</vt:lpstr>
      <vt:lpstr>Funkce</vt:lpstr>
      <vt:lpstr>Proměnné</vt:lpstr>
      <vt:lpstr>Funkce</vt:lpstr>
      <vt:lpstr>Funkce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spolupráce na PedF UK: Současný stav a záměry</dc:title>
  <dc:creator>user</dc:creator>
  <cp:lastModifiedBy>Jiří Štípek</cp:lastModifiedBy>
  <cp:revision>145</cp:revision>
  <dcterms:created xsi:type="dcterms:W3CDTF">2010-11-18T21:24:38Z</dcterms:created>
  <dcterms:modified xsi:type="dcterms:W3CDTF">2023-04-23T20:33:25Z</dcterms:modified>
</cp:coreProperties>
</file>