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3" r:id="rId3"/>
    <p:sldId id="380" r:id="rId4"/>
    <p:sldId id="350" r:id="rId5"/>
    <p:sldId id="387" r:id="rId6"/>
    <p:sldId id="388" r:id="rId7"/>
    <p:sldId id="381" r:id="rId8"/>
    <p:sldId id="257" r:id="rId9"/>
    <p:sldId id="357" r:id="rId10"/>
    <p:sldId id="383" r:id="rId11"/>
    <p:sldId id="354" r:id="rId12"/>
    <p:sldId id="369" r:id="rId13"/>
    <p:sldId id="358" r:id="rId14"/>
    <p:sldId id="362" r:id="rId15"/>
    <p:sldId id="367" r:id="rId16"/>
    <p:sldId id="368" r:id="rId17"/>
    <p:sldId id="363" r:id="rId18"/>
    <p:sldId id="365" r:id="rId19"/>
    <p:sldId id="382" r:id="rId20"/>
    <p:sldId id="361" r:id="rId21"/>
    <p:sldId id="370" r:id="rId22"/>
    <p:sldId id="371" r:id="rId23"/>
    <p:sldId id="364" r:id="rId24"/>
    <p:sldId id="372" r:id="rId25"/>
    <p:sldId id="375" r:id="rId26"/>
    <p:sldId id="376" r:id="rId27"/>
    <p:sldId id="384" r:id="rId28"/>
    <p:sldId id="377" r:id="rId29"/>
    <p:sldId id="379" r:id="rId30"/>
    <p:sldId id="378" r:id="rId31"/>
    <p:sldId id="373" r:id="rId32"/>
    <p:sldId id="394" r:id="rId33"/>
    <p:sldId id="386" r:id="rId34"/>
    <p:sldId id="389" r:id="rId35"/>
    <p:sldId id="392" r:id="rId36"/>
    <p:sldId id="391" r:id="rId37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B0B0E6"/>
    <a:srgbClr val="6E0000"/>
    <a:srgbClr val="FFFFCC"/>
    <a:srgbClr val="5D400D"/>
    <a:srgbClr val="A45200"/>
    <a:srgbClr val="663300"/>
    <a:srgbClr val="36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>
        <p:scale>
          <a:sx n="118" d="100"/>
          <a:sy n="118" d="100"/>
        </p:scale>
        <p:origin x="-14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4317A-CBFE-49BE-9A3B-A0A0A46DA20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10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A16023-86E7-4CE8-A33D-0A78639871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3316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it_vrse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72226"/>
            <a:ext cx="9144000" cy="512763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848600" cy="124618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7450" y="80963"/>
            <a:ext cx="7585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E2C08">
                <a:alpha val="50999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FFFFF0"/>
                </a:solidFill>
                <a:latin typeface="Tahoma" charset="0"/>
              </a:rPr>
              <a:t>Univerzita Karlova v Praze, Pedagogická fakulta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95402" y="476250"/>
            <a:ext cx="7437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FFFFF0"/>
                </a:solidFill>
                <a:latin typeface="Tahoma" charset="0"/>
              </a:rPr>
              <a:t>Katedra informačních technologií a technické výchovy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1" y="2565400"/>
            <a:ext cx="8677275" cy="71438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 flipH="1">
            <a:off x="-23019" y="2155032"/>
            <a:ext cx="1304925" cy="36512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6381750"/>
            <a:ext cx="6400800" cy="47625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600">
                <a:solidFill>
                  <a:srgbClr val="FFFFCC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14350" name="Picture 14" descr="logo_hneda_me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7" y="2852738"/>
            <a:ext cx="3313113" cy="3306762"/>
          </a:xfrm>
          <a:prstGeom prst="rect">
            <a:avLst/>
          </a:prstGeom>
          <a:noFill/>
        </p:spPr>
      </p:pic>
      <p:pic>
        <p:nvPicPr>
          <p:cNvPr id="14351" name="Picture 15" descr="logo_hneda_natmave_men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6" y="85726"/>
            <a:ext cx="1116013" cy="1111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42977" y="1285860"/>
            <a:ext cx="6772284" cy="4329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2977" y="5643579"/>
            <a:ext cx="6772284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500042"/>
            <a:ext cx="2057400" cy="5819797"/>
          </a:xfrm>
        </p:spPr>
        <p:txBody>
          <a:bodyPr vert="eaVert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500042"/>
            <a:ext cx="6019800" cy="581979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8772548" cy="116205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142844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4643438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3" y="1285860"/>
            <a:ext cx="8715436" cy="521497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3" y="1571612"/>
            <a:ext cx="407196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35771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21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21" y="2174875"/>
            <a:ext cx="4211668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1418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41817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571481"/>
            <a:ext cx="3008313" cy="863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1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6572272"/>
            <a:ext cx="9144000" cy="312716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 rot="10800000">
            <a:off x="0" y="1"/>
            <a:ext cx="9144000" cy="500042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14349" y="1"/>
            <a:ext cx="8283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CC"/>
                </a:solidFill>
                <a:latin typeface="Tahoma" charset="0"/>
              </a:rPr>
              <a:t>Multimedi</a:t>
            </a:r>
            <a:r>
              <a:rPr lang="cs-CZ" sz="2400" dirty="0" err="1" smtClean="0">
                <a:solidFill>
                  <a:srgbClr val="FFFFCC"/>
                </a:solidFill>
                <a:latin typeface="Tahoma" charset="0"/>
              </a:rPr>
              <a:t>ální</a:t>
            </a:r>
            <a:r>
              <a:rPr lang="cs-CZ" sz="2400" baseline="0" dirty="0" smtClean="0">
                <a:solidFill>
                  <a:srgbClr val="FFFFCC"/>
                </a:solidFill>
                <a:latin typeface="Tahoma" charset="0"/>
              </a:rPr>
              <a:t> systémy</a:t>
            </a:r>
            <a:endParaRPr lang="cs-CZ" sz="2400" dirty="0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" y="1142984"/>
            <a:ext cx="9034433" cy="71437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500043"/>
            <a:ext cx="8801104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716465" y="6524625"/>
            <a:ext cx="44275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643701" y="6572273"/>
            <a:ext cx="23626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cs-CZ" b="1" dirty="0">
                <a:solidFill>
                  <a:srgbClr val="FFFFCC"/>
                </a:solidFill>
              </a:rPr>
              <a:t>© Praha UK </a:t>
            </a:r>
            <a:r>
              <a:rPr lang="cs-CZ" b="1" dirty="0" err="1">
                <a:solidFill>
                  <a:srgbClr val="FFFFCC"/>
                </a:solidFill>
              </a:rPr>
              <a:t>PedF</a:t>
            </a:r>
            <a:r>
              <a:rPr lang="cs-CZ" b="1" dirty="0">
                <a:solidFill>
                  <a:srgbClr val="FFFFCC"/>
                </a:solidFill>
              </a:rPr>
              <a:t> </a:t>
            </a:r>
            <a:r>
              <a:rPr lang="cs-CZ" b="1" dirty="0" smtClean="0">
                <a:solidFill>
                  <a:srgbClr val="FFFFCC"/>
                </a:solidFill>
              </a:rPr>
              <a:t>KITTV </a:t>
            </a:r>
            <a:endParaRPr lang="cs-CZ" b="1" dirty="0">
              <a:solidFill>
                <a:srgbClr val="FFFFCC"/>
              </a:solidFill>
            </a:endParaRPr>
          </a:p>
        </p:txBody>
      </p:sp>
      <p:pic>
        <p:nvPicPr>
          <p:cNvPr id="13342" name="Picture 30" descr="logo_hneda_svetla2_mens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6" y="44451"/>
            <a:ext cx="393671" cy="3936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9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61B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D400D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1600" i="1">
          <a:solidFill>
            <a:srgbClr val="361B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cs.rwth-aachen.de/lehre/Komprimierung/SS2012/ausarbeitungen/H264-MPEG4.pdf" TargetMode="External"/><Relationship Id="rId2" Type="http://schemas.openxmlformats.org/officeDocument/2006/relationships/hyperlink" Target="http://iphome.hhi.de/wiegand/assets/pdfs/DIC_H264_0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vfreak.cz/kodeky-tajemstvi-zbavene/479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equoia.wordpress.com/2012/10/28/hevc-ctu-cu-ctb-cb-pb-and-tb/" TargetMode="External"/><Relationship Id="rId2" Type="http://schemas.openxmlformats.org/officeDocument/2006/relationships/hyperlink" Target="https://docs.google.com/drawings/d/1AXNFDkn0yZUdHmKPfNJ9xUQXlS92EADKlOs0aHLaSNo/edit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ustsigns.de/CMS/wp-content/uploads/HEVC.pdf" TargetMode="External"/><Relationship Id="rId4" Type="http://schemas.openxmlformats.org/officeDocument/2006/relationships/hyperlink" Target="http://iphome.hhi.de/wiegand/assets/pdfs/2012_12_IEEE-HEVC-Overview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760"/>
            <a:ext cx="7848600" cy="1246187"/>
          </a:xfrm>
        </p:spPr>
        <p:txBody>
          <a:bodyPr/>
          <a:lstStyle/>
          <a:p>
            <a:r>
              <a:rPr lang="cs-CZ" sz="2800" dirty="0" smtClean="0"/>
              <a:t>Komprese videosignálu,</a:t>
            </a:r>
            <a:br>
              <a:rPr lang="cs-CZ" sz="2800" dirty="0" smtClean="0"/>
            </a:br>
            <a:r>
              <a:rPr lang="cs-CZ" sz="2800" dirty="0" smtClean="0"/>
              <a:t>kompresní standardy,</a:t>
            </a:r>
            <a:br>
              <a:rPr lang="cs-CZ" sz="2800" dirty="0" smtClean="0"/>
            </a:br>
            <a:r>
              <a:rPr lang="cs-CZ" sz="2800" dirty="0" smtClean="0"/>
              <a:t>formáty</a:t>
            </a:r>
            <a:endParaRPr lang="cs-CZ" sz="2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 Multimediální </a:t>
            </a:r>
            <a:r>
              <a:rPr lang="en-US" dirty="0" err="1" smtClean="0"/>
              <a:t>syst</a:t>
            </a:r>
            <a:r>
              <a:rPr lang="cs-CZ" dirty="0" err="1" smtClean="0"/>
              <a:t>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Standardy komprese videa</a:t>
            </a:r>
            <a:endParaRPr lang="es-MX" dirty="0"/>
          </a:p>
        </p:txBody>
      </p:sp>
      <p:pic>
        <p:nvPicPr>
          <p:cNvPr id="1026" name="Picture 2" descr="Timeline for various video coding standards and forma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9" r="9261" b="21004"/>
          <a:stretch/>
        </p:blipFill>
        <p:spPr bwMode="auto">
          <a:xfrm>
            <a:off x="3563888" y="1340768"/>
            <a:ext cx="54933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59"/>
            <a:ext cx="6666337" cy="34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 (</a:t>
            </a:r>
            <a:r>
              <a:rPr lang="cs-CZ" dirty="0" err="1" smtClean="0"/>
              <a:t>Moving</a:t>
            </a:r>
            <a:r>
              <a:rPr lang="cs-CZ" dirty="0" smtClean="0"/>
              <a:t> Picture Expert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3"/>
            <a:ext cx="8715436" cy="2643206"/>
          </a:xfrm>
        </p:spPr>
        <p:txBody>
          <a:bodyPr/>
          <a:lstStyle/>
          <a:p>
            <a:r>
              <a:rPr lang="en-US" dirty="0" err="1" smtClean="0"/>
              <a:t>organizace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cs-CZ" dirty="0" err="1" smtClean="0"/>
              <a:t>žená</a:t>
            </a:r>
            <a:r>
              <a:rPr lang="cs-CZ" dirty="0" smtClean="0"/>
              <a:t> r. 1988, která </a:t>
            </a:r>
            <a:r>
              <a:rPr lang="cs-CZ" b="1" dirty="0" smtClean="0"/>
              <a:t>definuje standardy komprese</a:t>
            </a:r>
            <a:r>
              <a:rPr lang="cs-CZ" dirty="0" smtClean="0"/>
              <a:t> multimediálních dat</a:t>
            </a:r>
          </a:p>
          <a:p>
            <a:r>
              <a:rPr lang="cs-CZ" dirty="0" smtClean="0"/>
              <a:t>MPEG komprese je tzv. asymetrická (kódování je o mnoho složitější proces než dekódování) =</a:t>
            </a:r>
            <a:r>
              <a:rPr lang="en-US" dirty="0" smtClean="0"/>
              <a:t>&gt; </a:t>
            </a:r>
            <a:r>
              <a:rPr lang="en-US" dirty="0" err="1" smtClean="0"/>
              <a:t>vy</a:t>
            </a:r>
            <a:r>
              <a:rPr lang="cs-CZ" dirty="0" err="1" smtClean="0"/>
              <a:t>šší</a:t>
            </a:r>
            <a:r>
              <a:rPr lang="cs-CZ" dirty="0" smtClean="0"/>
              <a:t> nároky (finanční a technické) na kodéry (poskytovatel dat) než dekodéry (koncový uživatel)</a:t>
            </a:r>
          </a:p>
          <a:p>
            <a:r>
              <a:rPr lang="cs-CZ" dirty="0" smtClean="0"/>
              <a:t>algoritmus komprese videa a audia MPEG využívá ztrátovou kompresi a dosahuje kompresního poměru 1:10 až 1:200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79373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</a:t>
            </a:r>
            <a:r>
              <a:rPr lang="en-GB" dirty="0"/>
              <a:t>y</a:t>
            </a:r>
            <a:r>
              <a:rPr lang="cs-CZ" dirty="0" smtClean="0"/>
              <a:t> MPEG (</a:t>
            </a:r>
            <a:r>
              <a:rPr lang="cs-CZ" dirty="0" err="1" smtClean="0"/>
              <a:t>Moving</a:t>
            </a:r>
            <a:r>
              <a:rPr lang="cs-CZ" dirty="0" smtClean="0"/>
              <a:t> Picture Expert Group)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14282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61B00"/>
              </a:buClr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MPEG definuje celou </a:t>
            </a:r>
            <a:r>
              <a:rPr lang="cs-CZ" sz="2000" kern="0" dirty="0" smtClean="0">
                <a:solidFill>
                  <a:srgbClr val="361B00"/>
                </a:solidFill>
              </a:rPr>
              <a:t>řadu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kompresních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formátů, resp.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standardů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různé typy multimediálních dat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cs-CZ" sz="2000" kern="0" dirty="0" smtClean="0">
                <a:solidFill>
                  <a:srgbClr val="361B00"/>
                </a:solidFill>
                <a:latin typeface="+mn-lt"/>
              </a:rPr>
              <a:t>MPEG-1,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MPEG-2, </a:t>
            </a:r>
            <a:r>
              <a:rPr lang="cs-CZ" sz="2000" kern="0" dirty="0" smtClean="0">
                <a:solidFill>
                  <a:srgbClr val="361B00"/>
                </a:solidFill>
                <a:latin typeface="+mn-lt"/>
              </a:rPr>
              <a:t>MPEG-4, atd.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tabLst/>
              <a:defRPr/>
            </a:pPr>
            <a:r>
              <a:rPr lang="cs-CZ" sz="2000" kern="0" dirty="0" smtClean="0">
                <a:solidFill>
                  <a:srgbClr val="361B00"/>
                </a:solidFill>
                <a:latin typeface="+mn-lt"/>
              </a:rPr>
              <a:t>Jednotlivé formáty často zahrnují několik úrovní, tzv. </a:t>
            </a:r>
            <a:r>
              <a:rPr lang="cs-CZ" sz="2000" i="1" kern="0" dirty="0" smtClean="0">
                <a:solidFill>
                  <a:srgbClr val="361B00"/>
                </a:solidFill>
                <a:latin typeface="+mn-lt"/>
              </a:rPr>
              <a:t>part</a:t>
            </a:r>
            <a:r>
              <a:rPr lang="cs-CZ" sz="2000" kern="0" dirty="0" smtClean="0">
                <a:solidFill>
                  <a:srgbClr val="361B00"/>
                </a:solidFill>
                <a:latin typeface="+mn-lt"/>
              </a:rPr>
              <a:t>, které specifikují určitou oblast daného formátu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cs-CZ" sz="2000" kern="0" dirty="0" smtClean="0">
                <a:solidFill>
                  <a:srgbClr val="361B00"/>
                </a:solidFill>
                <a:latin typeface="+mn-lt"/>
              </a:rPr>
              <a:t>part 1 – systémové informace (synchronizace, aj.)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2 –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3 –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audio (MPEG</a:t>
            </a:r>
            <a:r>
              <a:rPr lang="en-US" sz="2000" kern="0" baseline="0" dirty="0" smtClean="0">
                <a:solidFill>
                  <a:srgbClr val="361B00"/>
                </a:solidFill>
                <a:latin typeface="+mn-lt"/>
              </a:rPr>
              <a:t>-1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 </a:t>
            </a:r>
            <a:r>
              <a:rPr lang="en-US" sz="2000" kern="0" dirty="0" smtClean="0">
                <a:solidFill>
                  <a:srgbClr val="361B00"/>
                </a:solidFill>
                <a:latin typeface="+mn-lt"/>
              </a:rPr>
              <a:t>3 </a:t>
            </a:r>
            <a:r>
              <a:rPr lang="cs-CZ" sz="2000" kern="0" dirty="0" err="1" smtClean="0">
                <a:solidFill>
                  <a:srgbClr val="361B00"/>
                </a:solidFill>
                <a:latin typeface="+mn-lt"/>
              </a:rPr>
              <a:t>Layer</a:t>
            </a:r>
            <a:r>
              <a:rPr lang="cs-CZ" sz="2000" kern="0" dirty="0" smtClean="0">
                <a:solidFill>
                  <a:srgbClr val="361B00"/>
                </a:solidFill>
                <a:latin typeface="+mn-lt"/>
              </a:rPr>
              <a:t> </a:t>
            </a:r>
            <a:r>
              <a:rPr lang="en-US" sz="2000" kern="0" dirty="0" smtClean="0">
                <a:solidFill>
                  <a:srgbClr val="361B00"/>
                </a:solidFill>
                <a:latin typeface="+mn-lt"/>
              </a:rPr>
              <a:t>III)</a:t>
            </a:r>
            <a:endParaRPr lang="cs-CZ" sz="2000" kern="0" dirty="0" smtClean="0">
              <a:solidFill>
                <a:srgbClr val="361B0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None/>
              <a:tabLst/>
              <a:defRPr/>
            </a:pPr>
            <a:endParaRPr lang="cs-CZ" sz="2000" kern="0" dirty="0" smtClean="0">
              <a:solidFill>
                <a:srgbClr val="361B0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 MPEG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(-1,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interframe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komprese s využitím predikce snímků I,P,B v rámci tzv. skupiny snímků GOP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kompenzace pohybu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VLC (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Coding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kódování s proměnnou délkou slova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Predikce</a:t>
            </a:r>
            <a:r>
              <a:rPr lang="cs-CZ" dirty="0" smtClean="0"/>
              <a:t> – předpoklad </a:t>
            </a:r>
            <a:r>
              <a:rPr lang="cs-CZ" dirty="0" err="1" smtClean="0"/>
              <a:t>pobyhu</a:t>
            </a:r>
            <a:r>
              <a:rPr lang="cs-CZ" dirty="0" smtClean="0"/>
              <a:t> obrazu napříč snímky</a:t>
            </a:r>
          </a:p>
          <a:p>
            <a:r>
              <a:rPr lang="cs-CZ" dirty="0" smtClean="0"/>
              <a:t>celá video sekvence se </a:t>
            </a:r>
            <a:r>
              <a:rPr lang="cs-CZ" dirty="0" err="1" smtClean="0"/>
              <a:t>zkládá</a:t>
            </a:r>
            <a:r>
              <a:rPr lang="cs-CZ" dirty="0" smtClean="0"/>
              <a:t> z jasně definovaných skupin snímků, tzv. </a:t>
            </a:r>
            <a:r>
              <a:rPr lang="cs-CZ" b="1" dirty="0" smtClean="0"/>
              <a:t>GOP</a:t>
            </a:r>
            <a:r>
              <a:rPr lang="cs-CZ" dirty="0" smtClean="0"/>
              <a:t> (</a:t>
            </a:r>
            <a:r>
              <a:rPr lang="cs-CZ" dirty="0" err="1" smtClean="0"/>
              <a:t>Gropu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Pictures</a:t>
            </a:r>
            <a:r>
              <a:rPr lang="cs-CZ" dirty="0" smtClean="0"/>
              <a:t>) s určitou délkou (počtem snímků)</a:t>
            </a:r>
          </a:p>
          <a:p>
            <a:pPr lvl="1"/>
            <a:r>
              <a:rPr lang="cs-CZ" dirty="0" smtClean="0"/>
              <a:t>příliš dlouhé GOP znesnadňují a prodlužují rekonstrukci požadovaného snímku uvnitř daného </a:t>
            </a:r>
            <a:r>
              <a:rPr lang="cs-CZ" dirty="0" err="1" smtClean="0"/>
              <a:t>GOPu</a:t>
            </a:r>
            <a:r>
              <a:rPr lang="cs-CZ" dirty="0" smtClean="0"/>
              <a:t> (pro MPEG-1/2 (např. u DVD) je max. délka GOP 12 snímků pro PAL (15 pro NTSC)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14282" y="2571744"/>
            <a:ext cx="4929222" cy="374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88" y="2928934"/>
            <a:ext cx="3643306" cy="36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214282" y="3214686"/>
            <a:ext cx="5072098" cy="353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jednotlivé snímky jsou typu I, P a 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 (</a:t>
            </a:r>
            <a:r>
              <a:rPr lang="cs-CZ" sz="1800" b="1" i="1" kern="0" dirty="0" err="1" smtClean="0">
                <a:solidFill>
                  <a:srgbClr val="361B00"/>
                </a:solidFill>
                <a:latin typeface="+mn-lt"/>
              </a:rPr>
              <a:t>I</a:t>
            </a:r>
            <a:r>
              <a:rPr kumimoji="0" 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ntra</a:t>
            </a:r>
            <a:r>
              <a:rPr lang="cs-CZ" sz="1800" i="1" kern="0" dirty="0" smtClean="0">
                <a:solidFill>
                  <a:srgbClr val="361B00"/>
                </a:solidFill>
                <a:latin typeface="+mn-lt"/>
              </a:rPr>
              <a:t>-</a:t>
            </a:r>
            <a:r>
              <a:rPr kumimoji="0" 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coded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) – tzv. klíčový snímek; kódován pouze metodou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intraframe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 (M-JPEG) – k dekódování obrazu nepotřebuje informace z jiných snímků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P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cs-CZ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redictive</a:t>
            </a:r>
            <a:r>
              <a:rPr kumimoji="0" 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-</a:t>
            </a:r>
            <a:r>
              <a:rPr kumimoji="0" 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coded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) – využívá informace z jednoho předcházejícího I nebo P snímku/bloku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B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cs-CZ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idirectionally</a:t>
            </a:r>
            <a:r>
              <a:rPr kumimoji="0" 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predictive</a:t>
            </a:r>
            <a:r>
              <a:rPr kumimoji="0" 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-</a:t>
            </a:r>
            <a:r>
              <a:rPr kumimoji="0" 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coded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</a:rPr>
              <a:t>) – odvozeny od přecházejícího a/nebo následujícího I či P snímku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pořadí zobrazovaných snímků nemusí odpovídat pořadí přenášených </a:t>
            </a:r>
            <a:r>
              <a:rPr lang="cs-CZ" dirty="0" err="1" smtClean="0"/>
              <a:t>sn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počet B-snímků může být proměnný (0 až ?)</a:t>
            </a:r>
          </a:p>
          <a:p>
            <a:pPr lvl="1"/>
            <a:r>
              <a:rPr lang="cs-CZ" dirty="0" smtClean="0"/>
              <a:t>pokud sekvence obsahuje B-snímky, je řazení snímků v datovém toku (</a:t>
            </a:r>
            <a:r>
              <a:rPr lang="cs-CZ" i="1" dirty="0" err="1" smtClean="0"/>
              <a:t>coding</a:t>
            </a:r>
            <a:r>
              <a:rPr lang="cs-CZ" i="1" dirty="0" smtClean="0"/>
              <a:t> </a:t>
            </a:r>
            <a:r>
              <a:rPr lang="cs-CZ" i="1" dirty="0" err="1" smtClean="0"/>
              <a:t>order</a:t>
            </a:r>
            <a:r>
              <a:rPr lang="cs-CZ" dirty="0" smtClean="0"/>
              <a:t>) jiné než pořadí pro zobrazení (</a:t>
            </a:r>
            <a:r>
              <a:rPr lang="cs-CZ" i="1" dirty="0" smtClean="0"/>
              <a:t>display </a:t>
            </a:r>
            <a:r>
              <a:rPr lang="cs-CZ" i="1" dirty="0" err="1" smtClean="0"/>
              <a:t>order</a:t>
            </a:r>
            <a:r>
              <a:rPr lang="cs-CZ" dirty="0" smtClean="0"/>
              <a:t>) z důvodu rekonstrukce jednotlivých B-snímků</a:t>
            </a:r>
            <a:endParaRPr lang="cs-CZ" b="1" dirty="0" smtClean="0"/>
          </a:p>
          <a:p>
            <a:pPr lvl="1"/>
            <a:r>
              <a:rPr lang="cs-CZ" dirty="0" smtClean="0"/>
              <a:t>nejdříve se kóduje P-snímek (P4) dle změny oproti předchozímu P či I snímku (I1) </a:t>
            </a:r>
          </a:p>
          <a:p>
            <a:pPr lvl="1"/>
            <a:r>
              <a:rPr lang="cs-CZ" dirty="0" smtClean="0"/>
              <a:t>následně se kódují B-snímky (B2,B3), které leží mezi snímky I1 a P4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929066"/>
            <a:ext cx="6000792" cy="258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 anchor="b"/>
          <a:lstStyle/>
          <a:p>
            <a:pPr algn="ctr">
              <a:buNone/>
            </a:pPr>
            <a:r>
              <a:rPr lang="cs-CZ" dirty="0" smtClean="0"/>
              <a:t>schéma rozkladu video sekvence na jednotlivé bloky dat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883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52021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blok</a:t>
            </a:r>
          </a:p>
          <a:p>
            <a:r>
              <a:rPr lang="cs-CZ" sz="1800" dirty="0" smtClean="0"/>
              <a:t>velikost 8x8 obr. bodů</a:t>
            </a:r>
          </a:p>
          <a:p>
            <a:r>
              <a:rPr lang="cs-CZ" sz="1800" dirty="0" smtClean="0"/>
              <a:t>jsou tři typy</a:t>
            </a:r>
          </a:p>
          <a:p>
            <a:pPr lvl="1"/>
            <a:r>
              <a:rPr lang="cs-CZ" dirty="0" smtClean="0"/>
              <a:t>s jasovou informací (Y)</a:t>
            </a:r>
          </a:p>
          <a:p>
            <a:pPr lvl="1"/>
            <a:r>
              <a:rPr lang="cs-CZ" dirty="0" smtClean="0"/>
              <a:t>s červenou nebo modrou barevnou složkou (</a:t>
            </a:r>
            <a:r>
              <a:rPr lang="cs-CZ" dirty="0" err="1" smtClean="0"/>
              <a:t>Cr</a:t>
            </a:r>
            <a:r>
              <a:rPr lang="cs-CZ" dirty="0" smtClean="0"/>
              <a:t> nebo </a:t>
            </a:r>
            <a:r>
              <a:rPr lang="cs-CZ" dirty="0" err="1" smtClean="0"/>
              <a:t>Cb</a:t>
            </a:r>
            <a:r>
              <a:rPr lang="cs-CZ" dirty="0" smtClean="0"/>
              <a:t>)</a:t>
            </a:r>
          </a:p>
          <a:p>
            <a:r>
              <a:rPr lang="cs-CZ" sz="1800" b="1" dirty="0" smtClean="0"/>
              <a:t>nejmenší jednotka užívaná pro </a:t>
            </a:r>
            <a:r>
              <a:rPr lang="cs-CZ" sz="1800" b="1" dirty="0" err="1" smtClean="0"/>
              <a:t>intraframe</a:t>
            </a:r>
            <a:r>
              <a:rPr lang="cs-CZ" sz="1800" b="1" dirty="0" smtClean="0"/>
              <a:t> kompresní algoritmus MPEG</a:t>
            </a:r>
            <a:r>
              <a:rPr lang="cs-CZ" sz="1800" dirty="0" smtClean="0"/>
              <a:t> 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makroblok</a:t>
            </a:r>
            <a:endParaRPr lang="cs-CZ" dirty="0" smtClean="0"/>
          </a:p>
          <a:p>
            <a:r>
              <a:rPr lang="cs-CZ" sz="1800" dirty="0" smtClean="0"/>
              <a:t>skládá se ze 4 bloků 8x8 bodů (tj. 16x16 obr. bodů na jeden </a:t>
            </a:r>
            <a:r>
              <a:rPr lang="cs-CZ" sz="1800" dirty="0" err="1" smtClean="0"/>
              <a:t>makroblok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pro 4:2:0 obsahuje </a:t>
            </a:r>
            <a:r>
              <a:rPr lang="cs-CZ" sz="1800" dirty="0" err="1" smtClean="0"/>
              <a:t>makroblok</a:t>
            </a:r>
            <a:r>
              <a:rPr lang="cs-CZ" sz="1800" dirty="0" smtClean="0"/>
              <a:t> 6 bloků (4xY,1xCb,1xCr)</a:t>
            </a:r>
          </a:p>
          <a:p>
            <a:r>
              <a:rPr lang="cs-CZ" sz="1800" dirty="0" smtClean="0"/>
              <a:t>základní jednotka pro </a:t>
            </a:r>
            <a:r>
              <a:rPr lang="cs-CZ" sz="1800" dirty="0" err="1" smtClean="0"/>
              <a:t>interframe</a:t>
            </a:r>
            <a:r>
              <a:rPr lang="cs-CZ" sz="1800" dirty="0" smtClean="0"/>
              <a:t> kompresní algoritmus MPEG</a:t>
            </a:r>
          </a:p>
          <a:p>
            <a:endParaRPr lang="cs-CZ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2" y="4357694"/>
            <a:ext cx="1933578" cy="212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31761" t="9860" r="31761" b="9860"/>
          <a:stretch>
            <a:fillRect/>
          </a:stretch>
        </p:blipFill>
        <p:spPr bwMode="auto">
          <a:xfrm>
            <a:off x="642910" y="5072074"/>
            <a:ext cx="214968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Skupina 9"/>
          <p:cNvGrpSpPr/>
          <p:nvPr/>
        </p:nvGrpSpPr>
        <p:grpSpPr>
          <a:xfrm>
            <a:off x="3452811" y="5133993"/>
            <a:ext cx="2905139" cy="1223965"/>
            <a:chOff x="3214678" y="4929198"/>
            <a:chExt cx="2905139" cy="122396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4810" y="5276863"/>
              <a:ext cx="9144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4942" y="5276863"/>
              <a:ext cx="90487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4678" y="5276863"/>
              <a:ext cx="92392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ovéPole 8"/>
            <p:cNvSpPr txBox="1"/>
            <p:nvPr/>
          </p:nvSpPr>
          <p:spPr>
            <a:xfrm>
              <a:off x="3428992" y="4929198"/>
              <a:ext cx="257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dirty="0" smtClean="0"/>
                <a:t>   Y	   </a:t>
              </a:r>
              <a:r>
                <a:rPr lang="cs-CZ" dirty="0" err="1" smtClean="0"/>
                <a:t>Cr</a:t>
              </a:r>
              <a:r>
                <a:rPr lang="cs-CZ" dirty="0" smtClean="0"/>
                <a:t>	   </a:t>
              </a:r>
              <a:r>
                <a:rPr lang="cs-CZ" dirty="0" err="1" smtClean="0"/>
                <a:t>Cb</a:t>
              </a:r>
              <a:r>
                <a:rPr lang="cs-CZ" dirty="0" smtClean="0"/>
                <a:t>	</a:t>
              </a:r>
              <a:endParaRPr lang="cs-CZ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/>
              <a:t>slices</a:t>
            </a:r>
            <a:r>
              <a:rPr lang="cs-CZ" b="1" dirty="0" smtClean="0"/>
              <a:t> </a:t>
            </a:r>
            <a:r>
              <a:rPr lang="cs-CZ" dirty="0" smtClean="0"/>
              <a:t>(pruhy </a:t>
            </a:r>
            <a:r>
              <a:rPr lang="cs-CZ" dirty="0" err="1" smtClean="0"/>
              <a:t>makrobloků</a:t>
            </a:r>
            <a:r>
              <a:rPr lang="cs-CZ" dirty="0" smtClean="0"/>
              <a:t>)</a:t>
            </a:r>
          </a:p>
          <a:p>
            <a:r>
              <a:rPr lang="cs-CZ" sz="1800" dirty="0" smtClean="0"/>
              <a:t>skupina několika </a:t>
            </a:r>
            <a:r>
              <a:rPr lang="cs-CZ" sz="1800" dirty="0" err="1" smtClean="0"/>
              <a:t>makrobloků</a:t>
            </a:r>
            <a:r>
              <a:rPr lang="cs-CZ" sz="1800" dirty="0" smtClean="0"/>
              <a:t> vedle sebe</a:t>
            </a:r>
          </a:p>
          <a:p>
            <a:r>
              <a:rPr lang="cs-CZ" sz="1800" dirty="0" err="1" smtClean="0"/>
              <a:t>slices</a:t>
            </a:r>
            <a:r>
              <a:rPr lang="cs-CZ" sz="1800" dirty="0" smtClean="0"/>
              <a:t> jsou v datovém toku zapsány tak, jak jdou po sobě zleva doprava a shora dolů</a:t>
            </a:r>
          </a:p>
          <a:p>
            <a:r>
              <a:rPr lang="cs-CZ" sz="1800" dirty="0" smtClean="0"/>
              <a:t>jednotlivé </a:t>
            </a:r>
            <a:r>
              <a:rPr lang="cs-CZ" sz="1800" dirty="0" err="1" smtClean="0"/>
              <a:t>slices</a:t>
            </a:r>
            <a:r>
              <a:rPr lang="cs-CZ" sz="1800" dirty="0" smtClean="0"/>
              <a:t> nemusí pokrývat celý obraz a může se jejich rozmístění se může v jednotlivých snímcích lišit </a:t>
            </a:r>
          </a:p>
          <a:p>
            <a:r>
              <a:rPr lang="cs-CZ" sz="1800" dirty="0" smtClean="0"/>
              <a:t>co neleží ve </a:t>
            </a:r>
            <a:r>
              <a:rPr lang="cs-CZ" sz="1800" dirty="0" err="1" smtClean="0"/>
              <a:t>slices</a:t>
            </a:r>
            <a:r>
              <a:rPr lang="cs-CZ" sz="1800" dirty="0" smtClean="0"/>
              <a:t>, není kódováno a tedy ani přenášeno</a:t>
            </a:r>
            <a:endParaRPr lang="cs-CZ" dirty="0" smtClean="0"/>
          </a:p>
          <a:p>
            <a:endParaRPr lang="cs-CZ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643314"/>
            <a:ext cx="3286148" cy="249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intraframe</a:t>
            </a:r>
            <a:r>
              <a:rPr lang="cs-CZ" dirty="0" smtClean="0"/>
              <a:t> komprese – využití JPEG (JPEG 2000) komprese</a:t>
            </a:r>
          </a:p>
          <a:p>
            <a:r>
              <a:rPr lang="cs-CZ" sz="1800" dirty="0" smtClean="0"/>
              <a:t>kódování I-snímků, resp. I-</a:t>
            </a:r>
            <a:r>
              <a:rPr lang="cs-CZ" sz="1800" dirty="0" err="1" smtClean="0"/>
              <a:t>makrobloků</a:t>
            </a:r>
            <a:endParaRPr lang="cs-CZ" sz="1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kompenzace obrazu (</a:t>
            </a:r>
            <a:r>
              <a:rPr lang="cs-CZ" i="1" dirty="0" err="1" smtClean="0"/>
              <a:t>motion</a:t>
            </a:r>
            <a:r>
              <a:rPr lang="cs-CZ" i="1" dirty="0" smtClean="0"/>
              <a:t> </a:t>
            </a:r>
            <a:r>
              <a:rPr lang="cs-CZ" i="1" dirty="0" err="1" smtClean="0"/>
              <a:t>compensation</a:t>
            </a:r>
            <a:r>
              <a:rPr lang="cs-CZ" dirty="0" smtClean="0"/>
              <a:t>)</a:t>
            </a:r>
          </a:p>
          <a:p>
            <a:r>
              <a:rPr lang="cs-CZ" sz="1800" dirty="0" smtClean="0"/>
              <a:t>porovnávání změn v malých částech</a:t>
            </a:r>
            <a:br>
              <a:rPr lang="cs-CZ" sz="1800" dirty="0" smtClean="0"/>
            </a:br>
            <a:r>
              <a:rPr lang="cs-CZ" sz="1800" dirty="0" smtClean="0"/>
              <a:t>obrazu (</a:t>
            </a:r>
            <a:r>
              <a:rPr lang="cs-CZ" sz="1800" dirty="0" err="1" smtClean="0"/>
              <a:t>makroblok</a:t>
            </a:r>
            <a:r>
              <a:rPr lang="cs-CZ" sz="1800" dirty="0" smtClean="0"/>
              <a:t>) mezi dvěma</a:t>
            </a:r>
            <a:br>
              <a:rPr lang="cs-CZ" sz="1800" dirty="0" smtClean="0"/>
            </a:br>
            <a:r>
              <a:rPr lang="cs-CZ" sz="1800" dirty="0" smtClean="0"/>
              <a:t>různými snímky</a:t>
            </a:r>
          </a:p>
          <a:p>
            <a:r>
              <a:rPr lang="cs-CZ" sz="1800" dirty="0" smtClean="0"/>
              <a:t>kódování P-snímků/P-</a:t>
            </a:r>
            <a:r>
              <a:rPr lang="cs-CZ" sz="1800" dirty="0" err="1" smtClean="0"/>
              <a:t>makrobloků</a:t>
            </a:r>
            <a:endParaRPr lang="cs-CZ" sz="1800" dirty="0" smtClean="0"/>
          </a:p>
          <a:p>
            <a:pPr lvl="1"/>
            <a:r>
              <a:rPr lang="cs-CZ" dirty="0" smtClean="0"/>
              <a:t>může být kódován jako I-</a:t>
            </a:r>
            <a:r>
              <a:rPr lang="cs-CZ" dirty="0" err="1" smtClean="0"/>
              <a:t>makroblok</a:t>
            </a:r>
            <a:endParaRPr lang="cs-CZ" dirty="0" smtClean="0"/>
          </a:p>
          <a:p>
            <a:pPr lvl="1"/>
            <a:r>
              <a:rPr lang="cs-CZ" dirty="0" smtClean="0"/>
              <a:t>je kódována </a:t>
            </a:r>
            <a:r>
              <a:rPr lang="cs-CZ" b="1" dirty="0" smtClean="0"/>
              <a:t>změna obrazové informace</a:t>
            </a:r>
            <a:br>
              <a:rPr lang="cs-CZ" b="1" dirty="0" smtClean="0"/>
            </a:br>
            <a:r>
              <a:rPr lang="cs-CZ" b="1" dirty="0" smtClean="0"/>
              <a:t>a změna polohy</a:t>
            </a:r>
            <a:r>
              <a:rPr lang="cs-CZ" dirty="0" smtClean="0"/>
              <a:t> kódovaného </a:t>
            </a:r>
            <a:r>
              <a:rPr lang="cs-CZ" dirty="0" err="1" smtClean="0"/>
              <a:t>makrobloku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oproti předchozímu</a:t>
            </a:r>
          </a:p>
          <a:p>
            <a:pPr lvl="1"/>
            <a:r>
              <a:rPr lang="cs-CZ" dirty="0" smtClean="0"/>
              <a:t>využití </a:t>
            </a:r>
            <a:r>
              <a:rPr lang="cs-CZ" b="1" dirty="0" smtClean="0"/>
              <a:t>pohybového vektoru</a:t>
            </a:r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666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86190"/>
            <a:ext cx="3810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Odhad pohybu (</a:t>
            </a:r>
            <a:r>
              <a:rPr lang="es-MX" i="1" dirty="0" smtClean="0"/>
              <a:t>motion estimation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1026" name="Picture 2" descr="Block Matching9ARAB ACADEMY-CAIRO Fast Block Motion Estimation With 8-Bit Partial Sums Using SIMD Architectures spring 201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3672" r="4059" b="1882"/>
          <a:stretch/>
        </p:blipFill>
        <p:spPr bwMode="auto">
          <a:xfrm>
            <a:off x="323528" y="1325022"/>
            <a:ext cx="8280920" cy="50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7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Komprese barevného digitálního videosignálu</a:t>
            </a:r>
            <a:endParaRPr lang="cs-CZ" sz="2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5072074"/>
            <a:ext cx="87154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</a:pPr>
            <a:endParaRPr lang="cs-CZ" sz="1800" dirty="0" smtClean="0">
              <a:solidFill>
                <a:srgbClr val="361B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2844" y="1214422"/>
            <a:ext cx="8677628" cy="523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+mj-lt"/>
              <a:buAutoNum type="arabicPeriod"/>
              <a:tabLst/>
              <a:defRPr/>
            </a:pPr>
            <a:r>
              <a:rPr lang="cs-CZ" sz="1800" b="1" kern="0" dirty="0" smtClean="0">
                <a:latin typeface="+mn-lt"/>
              </a:rPr>
              <a:t>V</a:t>
            </a: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zorkování</a:t>
            </a: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latin typeface="+mn-lt"/>
              </a:rPr>
              <a:t>Oddělené vzorkování jasové a chroma složek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latin typeface="+mn-lt"/>
              </a:rPr>
              <a:t>Vzorkovací formáty: 4:4:4, 4:2:2, 4:1:1, 4:2:0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latin typeface="+mn-lt"/>
              </a:rPr>
              <a:t>Může být doplněna hodnota pro </a:t>
            </a:r>
            <a:r>
              <a:rPr lang="cs-CZ" sz="1600" dirty="0" err="1" smtClean="0">
                <a:latin typeface="+mn-lt"/>
              </a:rPr>
              <a:t>alpha</a:t>
            </a:r>
            <a:r>
              <a:rPr lang="cs-CZ" sz="1600" dirty="0" smtClean="0">
                <a:latin typeface="+mn-lt"/>
              </a:rPr>
              <a:t> kanál (např. 4:2:2:4)</a:t>
            </a:r>
            <a:endParaRPr lang="cs-CZ" sz="1800" dirty="0" smtClean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663300"/>
              </a:buClr>
              <a:buFont typeface="+mj-lt"/>
              <a:buAutoNum type="arabicPeriod"/>
              <a:defRPr/>
            </a:pPr>
            <a:endParaRPr lang="cs-CZ" sz="1800" b="1" dirty="0" smtClean="0"/>
          </a:p>
          <a:p>
            <a:pPr marL="342900" indent="-342900" algn="l">
              <a:spcBef>
                <a:spcPct val="20000"/>
              </a:spcBef>
              <a:buClr>
                <a:srgbClr val="663300"/>
              </a:buClr>
              <a:buFont typeface="+mj-lt"/>
              <a:buAutoNum type="arabicPeriod"/>
              <a:defRPr/>
            </a:pPr>
            <a:r>
              <a:rPr lang="cs-CZ" sz="1800" b="1" dirty="0" smtClean="0"/>
              <a:t>Lineární kvantování</a:t>
            </a:r>
            <a:r>
              <a:rPr lang="cs-CZ" sz="1800" dirty="0" smtClean="0"/>
              <a:t> </a:t>
            </a:r>
          </a:p>
          <a:p>
            <a:pPr marL="800100" lvl="1" indent="-342900" algn="l">
              <a:spcBef>
                <a:spcPct val="20000"/>
              </a:spcBef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cs-CZ" sz="1600" dirty="0" smtClean="0"/>
              <a:t>na 8 bitů (vysílací kvalita)</a:t>
            </a:r>
          </a:p>
          <a:p>
            <a:pPr marL="800100" lvl="1" indent="-342900" algn="l">
              <a:spcBef>
                <a:spcPct val="20000"/>
              </a:spcBef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cs-CZ" sz="1600" dirty="0" smtClean="0"/>
              <a:t>na 10 bitů (studiová kvalita)</a:t>
            </a:r>
          </a:p>
          <a:p>
            <a:pPr marL="457200" lvl="0" indent="-457200" algn="l">
              <a:spcBef>
                <a:spcPct val="20000"/>
              </a:spcBef>
              <a:buClr>
                <a:srgbClr val="361B00"/>
              </a:buClr>
              <a:buFont typeface="+mj-lt"/>
              <a:buAutoNum type="arabicPeriod" startAt="3"/>
              <a:defRPr/>
            </a:pPr>
            <a:endParaRPr lang="cs-CZ" sz="1800" b="1" kern="0" dirty="0" smtClean="0"/>
          </a:p>
          <a:p>
            <a:pPr marL="457200" lvl="0" indent="-457200" algn="l">
              <a:spcBef>
                <a:spcPct val="20000"/>
              </a:spcBef>
              <a:buClr>
                <a:srgbClr val="361B00"/>
              </a:buClr>
              <a:buFont typeface="+mj-lt"/>
              <a:buAutoNum type="arabicPeriod" startAt="3"/>
              <a:defRPr/>
            </a:pPr>
            <a:r>
              <a:rPr lang="en-US" sz="1800" b="1" kern="0" dirty="0" err="1" smtClean="0"/>
              <a:t>Datov</a:t>
            </a:r>
            <a:r>
              <a:rPr lang="cs-CZ" sz="1800" b="1" kern="0" dirty="0" smtClean="0"/>
              <a:t>á redukce</a:t>
            </a:r>
            <a:r>
              <a:rPr lang="cs-CZ" sz="1800" kern="0" dirty="0" smtClean="0"/>
              <a:t> - kódování videosignálu a komprese dat</a:t>
            </a:r>
          </a:p>
          <a:p>
            <a:pPr marL="712788" lvl="1" indent="-284163" algn="l">
              <a:spcBef>
                <a:spcPct val="20000"/>
              </a:spcBef>
              <a:buClr>
                <a:srgbClr val="361B00"/>
              </a:buClr>
              <a:buFont typeface="Arial" pitchFamily="34" charset="0"/>
              <a:buChar char="•"/>
              <a:defRPr/>
            </a:pPr>
            <a:r>
              <a:rPr lang="cs-CZ" sz="1600" dirty="0" smtClean="0"/>
              <a:t>odstranění nadbytečných (redundantních) a irelevantních (zbytečných) dat</a:t>
            </a:r>
          </a:p>
          <a:p>
            <a:pPr marL="1169988" lvl="2" indent="-284163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  <a:defRPr/>
            </a:pPr>
            <a:r>
              <a:rPr lang="cs-CZ" sz="1600" dirty="0" smtClean="0"/>
              <a:t>redundance – je možné tato data zpětně obnovit na straně přijímače</a:t>
            </a:r>
          </a:p>
          <a:p>
            <a:pPr marL="1169988" lvl="2" indent="-284163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  <a:defRPr/>
            </a:pPr>
            <a:r>
              <a:rPr lang="cs-CZ" sz="1600" dirty="0" smtClean="0"/>
              <a:t>irelevance – založeno na omezení lidského zraku </a:t>
            </a:r>
          </a:p>
          <a:p>
            <a:pPr marL="800100" lvl="1" indent="-342900" algn="l">
              <a:spcBef>
                <a:spcPct val="20000"/>
              </a:spcBef>
              <a:buClr>
                <a:srgbClr val="663300"/>
              </a:buClr>
              <a:buFont typeface="Arial" pitchFamily="34" charset="0"/>
              <a:buChar char="•"/>
              <a:defRPr/>
            </a:pPr>
            <a:endParaRPr lang="cs-CZ" sz="1600" dirty="0" smtClean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Tx/>
              <a:buFont typeface="Wingdings" pitchFamily="2" charset="2"/>
              <a:buChar char="Ø"/>
              <a:tabLst/>
              <a:defRPr/>
            </a:pPr>
            <a:endParaRPr lang="cs-CZ" sz="1600" dirty="0" smtClean="0">
              <a:solidFill>
                <a:srgbClr val="361B00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4509120"/>
            <a:ext cx="87129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buFont typeface="+mj-lt"/>
              <a:buAutoNum type="arabicPeriod" startAt="3"/>
              <a:tabLst/>
              <a:defRPr/>
            </a:pPr>
            <a:endParaRPr lang="cs-CZ" sz="1600" dirty="0" smtClean="0">
              <a:solidFill>
                <a:srgbClr val="361B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MPEG-2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pohybový vektor (</a:t>
            </a:r>
            <a:r>
              <a:rPr lang="cs-CZ" b="1" i="1" dirty="0" err="1" smtClean="0"/>
              <a:t>motion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vector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vektor daný </a:t>
            </a:r>
            <a:r>
              <a:rPr lang="cs-CZ" dirty="0" err="1" smtClean="0"/>
              <a:t>sořadnicí</a:t>
            </a:r>
            <a:r>
              <a:rPr lang="cs-CZ" dirty="0" smtClean="0"/>
              <a:t> x, y</a:t>
            </a:r>
          </a:p>
          <a:p>
            <a:pPr lvl="1"/>
            <a:r>
              <a:rPr lang="cs-CZ" dirty="0" smtClean="0"/>
              <a:t>určuje změnu a směr pohybu určitého </a:t>
            </a:r>
            <a:r>
              <a:rPr lang="cs-CZ" dirty="0" err="1" smtClean="0"/>
              <a:t>makrobloku</a:t>
            </a:r>
            <a:r>
              <a:rPr lang="cs-CZ" dirty="0" smtClean="0"/>
              <a:t> (16x16 obr. bodů) z jednoho referenčního snímku na právě kódovaný</a:t>
            </a:r>
          </a:p>
          <a:p>
            <a:pPr lvl="1"/>
            <a:r>
              <a:rPr lang="cs-CZ" dirty="0" smtClean="0"/>
              <a:t>př.: (0,0) znamená, že </a:t>
            </a:r>
            <a:r>
              <a:rPr lang="cs-CZ" dirty="0" err="1" smtClean="0"/>
              <a:t>makroblok</a:t>
            </a:r>
            <a:r>
              <a:rPr lang="cs-CZ" dirty="0" smtClean="0"/>
              <a:t> je na stejném místě</a:t>
            </a:r>
          </a:p>
          <a:p>
            <a:pPr lvl="1"/>
            <a:r>
              <a:rPr lang="cs-CZ" dirty="0" smtClean="0"/>
              <a:t>využití pohybového vektoru je princip pohybové kompenzace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b="1" i="1" dirty="0" err="1" smtClean="0"/>
              <a:t>motion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compensation</a:t>
            </a:r>
            <a:r>
              <a:rPr lang="cs-CZ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429000"/>
            <a:ext cx="2343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5250135" cy="233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kódování B-snímku</a:t>
            </a:r>
          </a:p>
          <a:p>
            <a:pPr lvl="1"/>
            <a:r>
              <a:rPr lang="cs-CZ" dirty="0" smtClean="0"/>
              <a:t>kódován stejně jako P-snímek, tedy změna obrazové informace a pohybový vektor </a:t>
            </a:r>
            <a:r>
              <a:rPr lang="cs-CZ" dirty="0" err="1" smtClean="0"/>
              <a:t>makrobloku</a:t>
            </a:r>
            <a:endParaRPr lang="cs-CZ" dirty="0" smtClean="0"/>
          </a:p>
          <a:p>
            <a:pPr lvl="1"/>
            <a:r>
              <a:rPr lang="cs-CZ" dirty="0" smtClean="0"/>
              <a:t>oproti P-snímku využívá informací z následujícího referenčního snímku a kóduje až průměr z obou snímků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8" name="Obrázek 7" descr="b-frame_co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071810"/>
            <a:ext cx="4686304" cy="32001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85860"/>
            <a:ext cx="8715436" cy="5286412"/>
          </a:xfrm>
        </p:spPr>
        <p:txBody>
          <a:bodyPr anchor="t"/>
          <a:lstStyle/>
          <a:p>
            <a:r>
              <a:rPr lang="cs-CZ" dirty="0" smtClean="0"/>
              <a:t>pro I-snímky je cca 1 b/pixel</a:t>
            </a:r>
          </a:p>
          <a:p>
            <a:r>
              <a:rPr lang="cs-CZ" dirty="0" smtClean="0"/>
              <a:t>pro P-snímky 0,1 b/pixel</a:t>
            </a:r>
          </a:p>
          <a:p>
            <a:r>
              <a:rPr lang="cs-CZ" dirty="0" smtClean="0"/>
              <a:t>pro B-snímky </a:t>
            </a:r>
            <a:r>
              <a:rPr lang="en-US" dirty="0" smtClean="0"/>
              <a:t>0.015 b</a:t>
            </a:r>
            <a:r>
              <a:rPr lang="cs-CZ" dirty="0" smtClean="0"/>
              <a:t>/</a:t>
            </a:r>
            <a:r>
              <a:rPr lang="en-US" dirty="0" smtClean="0"/>
              <a:t>pixel</a:t>
            </a: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r">
              <a:buNone/>
            </a:pPr>
            <a:r>
              <a:rPr lang="cs-CZ" sz="1800" dirty="0" smtClean="0"/>
              <a:t>příklad porovnání velikosti dat jednotlivých I,P a B snímků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785926"/>
            <a:ext cx="4814890" cy="42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6143644"/>
            <a:ext cx="8715436" cy="390509"/>
          </a:xfrm>
        </p:spPr>
        <p:txBody>
          <a:bodyPr anchor="b"/>
          <a:lstStyle/>
          <a:p>
            <a:pPr algn="ctr">
              <a:buNone/>
            </a:pPr>
            <a:r>
              <a:rPr lang="cs-CZ" sz="1800" dirty="0" smtClean="0"/>
              <a:t>struktura datového toku videa</a:t>
            </a:r>
            <a:endParaRPr lang="cs-CZ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62094"/>
            <a:ext cx="4800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</a:t>
            </a:r>
            <a:r>
              <a:rPr lang="en-GB" dirty="0"/>
              <a:t>y</a:t>
            </a:r>
            <a:r>
              <a:rPr lang="cs-CZ" dirty="0" smtClean="0"/>
              <a:t> MPEG (</a:t>
            </a:r>
            <a:r>
              <a:rPr lang="cs-CZ" dirty="0" err="1" smtClean="0"/>
              <a:t>Moving</a:t>
            </a:r>
            <a:r>
              <a:rPr lang="cs-CZ" dirty="0" smtClean="0"/>
              <a:t> Picture Expert Group)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MPEG-1</a:t>
            </a:r>
            <a:r>
              <a:rPr lang="cs-CZ" dirty="0" smtClean="0"/>
              <a:t> (1993)</a:t>
            </a:r>
            <a:r>
              <a:rPr lang="en-US" dirty="0" smtClean="0"/>
              <a:t> – part 1 a</a:t>
            </a:r>
            <a:r>
              <a:rPr lang="cs-CZ" dirty="0" smtClean="0"/>
              <a:t>ž</a:t>
            </a:r>
            <a:r>
              <a:rPr lang="en-US" dirty="0" smtClean="0"/>
              <a:t> part 5</a:t>
            </a:r>
            <a:endParaRPr lang="cs-CZ" dirty="0" smtClean="0"/>
          </a:p>
          <a:p>
            <a:r>
              <a:rPr lang="pl-PL" sz="1800" dirty="0" smtClean="0"/>
              <a:t>MPEG-1 Video (part 2)</a:t>
            </a:r>
          </a:p>
          <a:p>
            <a:pPr lvl="1"/>
            <a:r>
              <a:rPr lang="pl-PL" sz="1600" dirty="0" smtClean="0"/>
              <a:t>podporuje až 4095 × 4095 (12-bitů), 30 fps a 100 Mb/s</a:t>
            </a:r>
          </a:p>
          <a:p>
            <a:pPr lvl="1"/>
            <a:r>
              <a:rPr lang="pl-PL" sz="1600" dirty="0" smtClean="0"/>
              <a:t>běžně </a:t>
            </a:r>
            <a:r>
              <a:rPr lang="cs-CZ" sz="1600" dirty="0" smtClean="0"/>
              <a:t>pracuje s obrazem 352 × 228 nebo 320 × 240 bodů při 25 </a:t>
            </a:r>
            <a:r>
              <a:rPr lang="cs-CZ" sz="1600" dirty="0" err="1" smtClean="0"/>
              <a:t>fps</a:t>
            </a:r>
            <a:r>
              <a:rPr lang="cs-CZ" sz="1600" dirty="0" smtClean="0"/>
              <a:t> a datovým tokem do 1,5 </a:t>
            </a:r>
            <a:r>
              <a:rPr lang="cs-CZ" sz="1600" dirty="0" err="1" smtClean="0"/>
              <a:t>Mb</a:t>
            </a:r>
            <a:r>
              <a:rPr lang="cs-CZ" sz="1600" dirty="0" smtClean="0"/>
              <a:t>/s (1150 </a:t>
            </a:r>
            <a:r>
              <a:rPr lang="cs-CZ" sz="1600" dirty="0" err="1" smtClean="0"/>
              <a:t>kb</a:t>
            </a:r>
            <a:r>
              <a:rPr lang="cs-CZ" sz="1600" dirty="0" smtClean="0"/>
              <a:t>/s obraz, 224 </a:t>
            </a:r>
            <a:r>
              <a:rPr lang="cs-CZ" sz="1600" dirty="0" err="1" smtClean="0"/>
              <a:t>kb</a:t>
            </a:r>
            <a:r>
              <a:rPr lang="cs-CZ" sz="1600" dirty="0" smtClean="0"/>
              <a:t>/s stereozvuk) CD, VCD</a:t>
            </a:r>
          </a:p>
          <a:p>
            <a:pPr lvl="1"/>
            <a:r>
              <a:rPr lang="cs-CZ" sz="1600" dirty="0" smtClean="0"/>
              <a:t>obsahuje navíc D-snímky - speciální samostatné I-snímky s vysokou kompresí pro možnost rychlého prohlížení záznamu</a:t>
            </a:r>
          </a:p>
          <a:p>
            <a:pPr lvl="1"/>
            <a:r>
              <a:rPr lang="cs-CZ" sz="1600" dirty="0" smtClean="0"/>
              <a:t>využívaný pro formát </a:t>
            </a:r>
            <a:r>
              <a:rPr lang="cs-CZ" sz="1600" dirty="0" err="1" smtClean="0"/>
              <a:t>VideoCD</a:t>
            </a:r>
            <a:r>
              <a:rPr lang="cs-CZ" sz="1400" dirty="0" smtClean="0"/>
              <a:t> (352x288 PAL)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MPEG-2</a:t>
            </a:r>
            <a:r>
              <a:rPr lang="cs-CZ" dirty="0" smtClean="0">
                <a:solidFill>
                  <a:srgbClr val="99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part 1 a</a:t>
            </a:r>
            <a:r>
              <a:rPr lang="cs-CZ" dirty="0" smtClean="0">
                <a:solidFill>
                  <a:schemeClr val="tx1"/>
                </a:solidFill>
              </a:rPr>
              <a:t>ž</a:t>
            </a:r>
            <a:r>
              <a:rPr lang="en-US" dirty="0" smtClean="0">
                <a:solidFill>
                  <a:schemeClr val="tx1"/>
                </a:solidFill>
              </a:rPr>
              <a:t> part </a:t>
            </a:r>
            <a:r>
              <a:rPr lang="cs-CZ" dirty="0" smtClean="0">
                <a:solidFill>
                  <a:schemeClr val="tx1"/>
                </a:solidFill>
              </a:rPr>
              <a:t>11</a:t>
            </a:r>
          </a:p>
          <a:p>
            <a:pPr>
              <a:buNone/>
            </a:pPr>
            <a:r>
              <a:rPr lang="cs-CZ" dirty="0" smtClean="0"/>
              <a:t>MPEG-2 Video (part 2)</a:t>
            </a:r>
          </a:p>
          <a:p>
            <a:pPr>
              <a:buNone/>
            </a:pPr>
            <a:r>
              <a:rPr lang="cs-CZ" dirty="0" smtClean="0"/>
              <a:t>oproti MPEG-1 umožňuje pracovat s prokládaným obrazem</a:t>
            </a:r>
          </a:p>
          <a:p>
            <a:r>
              <a:rPr lang="cs-CZ" dirty="0" smtClean="0"/>
              <a:t>běžné 720 × 576 pro PAL, datový tok 10 </a:t>
            </a:r>
            <a:r>
              <a:rPr lang="cs-CZ" dirty="0" err="1" smtClean="0"/>
              <a:t>Mb</a:t>
            </a:r>
            <a:r>
              <a:rPr lang="cs-CZ" dirty="0" smtClean="0"/>
              <a:t>/s</a:t>
            </a:r>
          </a:p>
          <a:p>
            <a:r>
              <a:rPr lang="cs-CZ" dirty="0" smtClean="0"/>
              <a:t>až 720p či 1080p, datový tok až 15 </a:t>
            </a:r>
            <a:r>
              <a:rPr lang="cs-CZ" dirty="0" err="1" smtClean="0"/>
              <a:t>Mb</a:t>
            </a:r>
            <a:r>
              <a:rPr lang="cs-CZ" dirty="0" smtClean="0"/>
              <a:t>/s </a:t>
            </a:r>
          </a:p>
          <a:p>
            <a:r>
              <a:rPr lang="cs-CZ" dirty="0" smtClean="0"/>
              <a:t>využívaný pro DVD, HDV, HDTV, DVB</a:t>
            </a:r>
          </a:p>
          <a:p>
            <a:r>
              <a:rPr lang="cs-CZ" sz="1800" dirty="0" smtClean="0"/>
              <a:t>odpovídá standardu H.262, proto často označován jako </a:t>
            </a:r>
            <a:r>
              <a:rPr lang="cs-CZ" sz="1800" b="1" dirty="0" smtClean="0"/>
              <a:t>H.262/MPEG-2 Part 2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76855"/>
          </a:xfrm>
        </p:spPr>
        <p:txBody>
          <a:bodyPr anchor="t"/>
          <a:lstStyle/>
          <a:p>
            <a:r>
              <a:rPr lang="cs-CZ" sz="1800" dirty="0" smtClean="0"/>
              <a:t>MPEG-2 definuje několik stupňů kvality pro různá použití pomocí tzv. </a:t>
            </a:r>
            <a:r>
              <a:rPr lang="cs-CZ" sz="1800" b="1" dirty="0" smtClean="0"/>
              <a:t>profilů</a:t>
            </a:r>
            <a:r>
              <a:rPr lang="cs-CZ" sz="1800" dirty="0" smtClean="0"/>
              <a:t> a </a:t>
            </a:r>
            <a:r>
              <a:rPr lang="cs-CZ" sz="1800" b="1" dirty="0" smtClean="0"/>
              <a:t>úrovní (</a:t>
            </a:r>
            <a:r>
              <a:rPr lang="cs-CZ" sz="1800" b="1" dirty="0" err="1" smtClean="0"/>
              <a:t>level</a:t>
            </a:r>
            <a:r>
              <a:rPr lang="cs-CZ" sz="1800" b="1" dirty="0" smtClean="0"/>
              <a:t>)</a:t>
            </a:r>
            <a:r>
              <a:rPr lang="cs-CZ" sz="1800" dirty="0" smtClean="0"/>
              <a:t> – MPEG-2 MP</a:t>
            </a:r>
            <a:r>
              <a:rPr lang="en-US" sz="1800" dirty="0" smtClean="0"/>
              <a:t>@ML (form</a:t>
            </a:r>
            <a:r>
              <a:rPr lang="cs-CZ" sz="1800" dirty="0" err="1" smtClean="0"/>
              <a:t>át</a:t>
            </a:r>
            <a:r>
              <a:rPr lang="cs-CZ" sz="1800" dirty="0" smtClean="0"/>
              <a:t> DVD, DVB)</a:t>
            </a:r>
          </a:p>
          <a:p>
            <a:pPr algn="ctr">
              <a:buNone/>
            </a:pPr>
            <a:endParaRPr lang="cs-CZ" sz="1600" dirty="0" smtClean="0"/>
          </a:p>
          <a:p>
            <a:pPr algn="ctr">
              <a:buNone/>
            </a:pPr>
            <a:r>
              <a:rPr lang="cs-CZ" sz="1600" dirty="0" smtClean="0"/>
              <a:t>profily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 algn="ctr">
              <a:buNone/>
            </a:pPr>
            <a:r>
              <a:rPr lang="cs-CZ" sz="1600" dirty="0" smtClean="0"/>
              <a:t>úrovně</a:t>
            </a:r>
          </a:p>
          <a:p>
            <a:pPr algn="ctr">
              <a:buNone/>
            </a:pPr>
            <a:r>
              <a:rPr lang="cs-CZ" sz="1600" dirty="0" smtClean="0"/>
              <a:t>(určují rozlišení obrazu</a:t>
            </a:r>
            <a:r>
              <a:rPr lang="en-US" sz="1600" dirty="0" smtClean="0"/>
              <a:t> =&gt; </a:t>
            </a:r>
            <a:r>
              <a:rPr lang="en-US" sz="1600" dirty="0" err="1" smtClean="0"/>
              <a:t>datov</a:t>
            </a:r>
            <a:r>
              <a:rPr lang="cs-CZ" sz="1600" dirty="0" smtClean="0"/>
              <a:t>ý tok)</a:t>
            </a:r>
            <a:endParaRPr lang="cs-CZ" sz="16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2571744"/>
          <a:ext cx="9144000" cy="1938046"/>
        </p:xfrm>
        <a:graphic>
          <a:graphicData uri="http://schemas.openxmlformats.org/drawingml/2006/table">
            <a:tbl>
              <a:tblPr/>
              <a:tblGrid>
                <a:gridCol w="656847"/>
                <a:gridCol w="1453307"/>
                <a:gridCol w="7033846"/>
              </a:tblGrid>
              <a:tr h="15411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Simple</a:t>
                      </a:r>
                      <a:r>
                        <a:rPr lang="cs-CZ" sz="1400" dirty="0"/>
                        <a:t> Profile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Používá pouze snímky typu I a P.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231166"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MP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Main</a:t>
                      </a:r>
                      <a:r>
                        <a:rPr lang="cs-CZ" sz="1400" dirty="0"/>
                        <a:t> Profile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Nejpoužívanější (DVD, DVB, HDV), používá samplování barev 4:2:0 a všechny typy snímků IPB.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231166"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422P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4:2:2 Profile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Používán ve studiové produkci a jako jediný používá samplování 4:2:2.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308221"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SNR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SNR Profile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Jako </a:t>
                      </a:r>
                      <a:r>
                        <a:rPr lang="cs-CZ" sz="1400" dirty="0" err="1"/>
                        <a:t>Main</a:t>
                      </a:r>
                      <a:r>
                        <a:rPr lang="cs-CZ" sz="1400" dirty="0"/>
                        <a:t> Profile, navíc umožňuje rozdělení </a:t>
                      </a:r>
                      <a:r>
                        <a:rPr lang="cs-CZ" sz="1400" dirty="0" err="1"/>
                        <a:t>bitrate</a:t>
                      </a:r>
                      <a:r>
                        <a:rPr lang="cs-CZ" sz="1400" dirty="0"/>
                        <a:t> podle odstupu signálu od šumu pomocí </a:t>
                      </a:r>
                      <a:r>
                        <a:rPr lang="cs-CZ" sz="1400" dirty="0" err="1"/>
                        <a:t>kvantizace</a:t>
                      </a:r>
                      <a:r>
                        <a:rPr lang="cs-CZ" sz="1400" dirty="0"/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231166"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SP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Spatial Profile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Jako </a:t>
                      </a:r>
                      <a:r>
                        <a:rPr lang="cs-CZ" sz="1400" dirty="0" err="1"/>
                        <a:t>Main</a:t>
                      </a:r>
                      <a:r>
                        <a:rPr lang="cs-CZ" sz="1400" dirty="0"/>
                        <a:t> Profile, ale </a:t>
                      </a:r>
                      <a:r>
                        <a:rPr lang="cs-CZ" sz="1400" dirty="0" err="1"/>
                        <a:t>zakódovává</a:t>
                      </a:r>
                      <a:r>
                        <a:rPr lang="cs-CZ" sz="1400" dirty="0"/>
                        <a:t> nejprve v nižším rozlišení a navrch teprve ve vyšším rozlišení.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201492"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HP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High</a:t>
                      </a:r>
                      <a:r>
                        <a:rPr lang="cs-CZ" sz="1400" dirty="0"/>
                        <a:t> Profile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Umožňuje rovněž 4:2:2 samplování a navíc SNR a </a:t>
                      </a:r>
                      <a:r>
                        <a:rPr lang="cs-CZ" sz="1400" dirty="0" err="1"/>
                        <a:t>Spatial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škálování</a:t>
                      </a:r>
                      <a:r>
                        <a:rPr lang="cs-CZ" sz="1400" dirty="0"/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14348" y="5214950"/>
          <a:ext cx="8001023" cy="1219200"/>
        </p:xfrm>
        <a:graphic>
          <a:graphicData uri="http://schemas.openxmlformats.org/drawingml/2006/table">
            <a:tbl>
              <a:tblPr/>
              <a:tblGrid>
                <a:gridCol w="574742"/>
                <a:gridCol w="1425490"/>
                <a:gridCol w="6000791"/>
              </a:tblGrid>
              <a:tr h="196271">
                <a:tc>
                  <a:txBody>
                    <a:bodyPr/>
                    <a:lstStyle/>
                    <a:p>
                      <a:r>
                        <a:rPr lang="cs-CZ" sz="1400" dirty="0"/>
                        <a:t>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Low Level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352x288/240, </a:t>
                      </a:r>
                      <a:r>
                        <a:rPr lang="cs-CZ" sz="1400" dirty="0"/>
                        <a:t>maximálně </a:t>
                      </a:r>
                      <a:r>
                        <a:rPr lang="cs-CZ" sz="1400" dirty="0" smtClean="0"/>
                        <a:t>4Mb/s</a:t>
                      </a:r>
                      <a:endParaRPr lang="cs-CZ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196271">
                <a:tc>
                  <a:txBody>
                    <a:bodyPr/>
                    <a:lstStyle/>
                    <a:p>
                      <a:r>
                        <a:rPr lang="cs-CZ" sz="1400"/>
                        <a:t>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Main Level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720x576/480, maximálně 15Mb/s</a:t>
                      </a:r>
                      <a:endParaRPr lang="cs-CZ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196271">
                <a:tc>
                  <a:txBody>
                    <a:bodyPr/>
                    <a:lstStyle/>
                    <a:p>
                      <a:r>
                        <a:rPr lang="cs-CZ" sz="1400"/>
                        <a:t>H-14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High 1440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1280×720p </a:t>
                      </a:r>
                      <a:r>
                        <a:rPr lang="cs-CZ" sz="1400" dirty="0"/>
                        <a:t>a 1440×1080i, maximálně </a:t>
                      </a:r>
                      <a:r>
                        <a:rPr lang="cs-CZ" sz="1400" dirty="0" smtClean="0"/>
                        <a:t>60Mb/s,</a:t>
                      </a:r>
                      <a:r>
                        <a:rPr lang="cs-CZ" sz="1400" baseline="0" dirty="0" smtClean="0"/>
                        <a:t> používán u HDV</a:t>
                      </a:r>
                      <a:endParaRPr lang="cs-CZ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301768">
                <a:tc>
                  <a:txBody>
                    <a:bodyPr/>
                    <a:lstStyle/>
                    <a:p>
                      <a:r>
                        <a:rPr lang="cs-CZ" sz="1400"/>
                        <a:t>HL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High Level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1920x1080, </a:t>
                      </a:r>
                      <a:r>
                        <a:rPr lang="cs-CZ" sz="1400" dirty="0" smtClean="0"/>
                        <a:t>maximálně 80Mb/s</a:t>
                      </a:r>
                      <a:endParaRPr lang="cs-CZ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MPEG-4 (1999) – part 2, 10, 29, …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 smtClean="0"/>
              <a:t>transformace </a:t>
            </a:r>
            <a:r>
              <a:rPr lang="en-GB" dirty="0"/>
              <a:t>s </a:t>
            </a:r>
            <a:r>
              <a:rPr lang="pl-PL" dirty="0"/>
              <a:t>proměnnými bloky od </a:t>
            </a:r>
            <a:r>
              <a:rPr lang="pl-PL" dirty="0" smtClean="0"/>
              <a:t>4</a:t>
            </a:r>
            <a:r>
              <a:rPr lang="pl-PL" dirty="0"/>
              <a:t> × </a:t>
            </a:r>
            <a:r>
              <a:rPr lang="pl-PL" dirty="0" smtClean="0"/>
              <a:t>4 </a:t>
            </a:r>
            <a:r>
              <a:rPr lang="pl-PL" dirty="0"/>
              <a:t>do </a:t>
            </a:r>
            <a:r>
              <a:rPr lang="pl-PL" dirty="0" smtClean="0"/>
              <a:t>16</a:t>
            </a:r>
            <a:r>
              <a:rPr lang="pl-PL" dirty="0"/>
              <a:t> × </a:t>
            </a:r>
            <a:r>
              <a:rPr lang="pl-PL" dirty="0" smtClean="0"/>
              <a:t>16 pixelů</a:t>
            </a:r>
            <a:endParaRPr lang="cs-CZ" dirty="0" smtClean="0"/>
          </a:p>
          <a:p>
            <a:r>
              <a:rPr lang="cs-CZ" dirty="0" smtClean="0"/>
              <a:t>MPEG-4 </a:t>
            </a:r>
            <a:r>
              <a:rPr lang="cs-CZ" dirty="0" err="1" smtClean="0"/>
              <a:t>stream</a:t>
            </a:r>
            <a:r>
              <a:rPr lang="cs-CZ" dirty="0" smtClean="0"/>
              <a:t> je řešen z pohledu audio a visuálních objektů (</a:t>
            </a:r>
            <a:r>
              <a:rPr lang="cs-CZ" i="1" dirty="0" err="1" smtClean="0"/>
              <a:t>visual</a:t>
            </a:r>
            <a:r>
              <a:rPr lang="cs-CZ" i="1" dirty="0" smtClean="0"/>
              <a:t> </a:t>
            </a:r>
            <a:r>
              <a:rPr lang="cs-CZ" i="1" dirty="0" err="1" smtClean="0"/>
              <a:t>object</a:t>
            </a:r>
            <a:r>
              <a:rPr lang="cs-CZ" dirty="0" smtClean="0"/>
              <a:t>)</a:t>
            </a:r>
          </a:p>
        </p:txBody>
      </p:sp>
      <p:pic>
        <p:nvPicPr>
          <p:cNvPr id="5" name="Picture 2" descr="http://www.w3.org/Architecture/1998/06/Workshop/paper26/Image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2620" r="1146"/>
          <a:stretch/>
        </p:blipFill>
        <p:spPr bwMode="auto">
          <a:xfrm>
            <a:off x="1331640" y="1628800"/>
            <a:ext cx="5616624" cy="35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</a:t>
            </a:r>
            <a:r>
              <a:rPr lang="en-GB" dirty="0" smtClean="0"/>
              <a:t>-4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r>
              <a:rPr lang="cs-CZ" dirty="0"/>
              <a:t>VO může být ve více </a:t>
            </a:r>
            <a:r>
              <a:rPr lang="cs-CZ" dirty="0" smtClean="0"/>
              <a:t>snímcích a jeho poloha a pohyb v </a:t>
            </a:r>
            <a:r>
              <a:rPr lang="cs-CZ" dirty="0"/>
              <a:t>čase je určena </a:t>
            </a:r>
            <a:r>
              <a:rPr lang="cs-CZ" dirty="0" smtClean="0"/>
              <a:t>pomocí </a:t>
            </a:r>
            <a:r>
              <a:rPr lang="cs-CZ" i="1" dirty="0" smtClean="0"/>
              <a:t>Video </a:t>
            </a:r>
            <a:r>
              <a:rPr lang="cs-CZ" i="1" dirty="0" err="1"/>
              <a:t>Object</a:t>
            </a:r>
            <a:r>
              <a:rPr lang="cs-CZ" i="1" dirty="0"/>
              <a:t> Plane</a:t>
            </a:r>
            <a:r>
              <a:rPr lang="cs-CZ" dirty="0"/>
              <a:t> (VOP</a:t>
            </a:r>
            <a:r>
              <a:rPr lang="cs-CZ" dirty="0" smtClean="0"/>
              <a:t>) – na principu I,P,B metody (tedy I-VOP, P-VOP a B-VOP)</a:t>
            </a:r>
            <a:endParaRPr lang="cs-CZ" dirty="0"/>
          </a:p>
          <a:p>
            <a:r>
              <a:rPr lang="cs-CZ" dirty="0"/>
              <a:t>VOP jsou zakódovány ve </a:t>
            </a:r>
            <a:r>
              <a:rPr lang="cs-CZ" dirty="0" smtClean="0"/>
              <a:t>struktuře celého </a:t>
            </a:r>
            <a:r>
              <a:rPr lang="cs-CZ" dirty="0" err="1" smtClean="0"/>
              <a:t>streamu</a:t>
            </a:r>
            <a:r>
              <a:rPr lang="cs-CZ" dirty="0" smtClean="0"/>
              <a:t> jako </a:t>
            </a:r>
            <a:r>
              <a:rPr lang="cs-CZ" i="1" dirty="0" smtClean="0"/>
              <a:t>Group </a:t>
            </a:r>
            <a:r>
              <a:rPr lang="cs-CZ" i="1" dirty="0" err="1"/>
              <a:t>of</a:t>
            </a:r>
            <a:r>
              <a:rPr lang="cs-CZ" i="1" dirty="0"/>
              <a:t> Video </a:t>
            </a:r>
            <a:r>
              <a:rPr lang="cs-CZ" i="1" dirty="0" err="1"/>
              <a:t>Object</a:t>
            </a:r>
            <a:r>
              <a:rPr lang="cs-CZ" i="1" dirty="0"/>
              <a:t> </a:t>
            </a:r>
            <a:r>
              <a:rPr lang="cs-CZ" i="1" dirty="0" err="1"/>
              <a:t>Planes</a:t>
            </a:r>
            <a:r>
              <a:rPr lang="cs-CZ" dirty="0"/>
              <a:t> (GOV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z vizuálního hlediska existují dva základní typy objektů:</a:t>
            </a:r>
          </a:p>
          <a:p>
            <a:pPr lvl="1"/>
            <a:r>
              <a:rPr lang="cs-CZ" b="1" dirty="0" smtClean="0"/>
              <a:t>Statický </a:t>
            </a:r>
            <a:r>
              <a:rPr lang="cs-CZ" b="1" dirty="0"/>
              <a:t>obraz</a:t>
            </a:r>
            <a:r>
              <a:rPr lang="cs-CZ" dirty="0"/>
              <a:t> </a:t>
            </a:r>
            <a:r>
              <a:rPr lang="cs-CZ" dirty="0" smtClean="0"/>
              <a:t>(plane)– </a:t>
            </a:r>
            <a:r>
              <a:rPr lang="cs-CZ" dirty="0"/>
              <a:t>např. statické pozadí</a:t>
            </a:r>
          </a:p>
          <a:p>
            <a:pPr lvl="1"/>
            <a:r>
              <a:rPr lang="cs-CZ" b="1" dirty="0"/>
              <a:t>Video objekt</a:t>
            </a:r>
            <a:r>
              <a:rPr lang="cs-CZ" dirty="0"/>
              <a:t> (VO) – </a:t>
            </a:r>
            <a:r>
              <a:rPr lang="cs-CZ" dirty="0" smtClean="0"/>
              <a:t>objekt, který se </a:t>
            </a:r>
            <a:r>
              <a:rPr lang="cs-CZ" dirty="0" err="1" smtClean="0"/>
              <a:t>pobyhuje</a:t>
            </a:r>
            <a:r>
              <a:rPr lang="cs-CZ" dirty="0" smtClean="0"/>
              <a:t>, mění tvar atd.</a:t>
            </a:r>
            <a:endParaRPr lang="cs-CZ" dirty="0"/>
          </a:p>
          <a:p>
            <a:pPr marL="0" indent="14288">
              <a:buNone/>
            </a:pPr>
            <a:endParaRPr lang="en-GB" dirty="0"/>
          </a:p>
          <a:p>
            <a:pPr marL="0" indent="14288">
              <a:buNone/>
            </a:pPr>
            <a:endParaRPr lang="en-GB" dirty="0"/>
          </a:p>
          <a:p>
            <a:pPr marL="0" indent="14288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946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MPEG-4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031" y="1268760"/>
            <a:ext cx="48812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MPEG-4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r>
              <a:rPr lang="cs-CZ" dirty="0" smtClean="0"/>
              <a:t>objekt může být zakódován v tzv. 2D dimenzi (pouze v jednom snímku) nebo v 3D dimenzi (změna napříč snímky)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shape</a:t>
            </a:r>
            <a:r>
              <a:rPr lang="cs-CZ" b="1" dirty="0" smtClean="0"/>
              <a:t> </a:t>
            </a:r>
            <a:r>
              <a:rPr lang="cs-CZ" b="1" dirty="0" err="1" smtClean="0"/>
              <a:t>coding</a:t>
            </a:r>
            <a:endParaRPr lang="cs-CZ" b="1" dirty="0" smtClean="0"/>
          </a:p>
          <a:p>
            <a:pPr lvl="1"/>
            <a:r>
              <a:rPr lang="cs-CZ" dirty="0" smtClean="0"/>
              <a:t>kódování jednotlivých VO, tvaru a změn pohybu napříč snímky (jsou určeny pixely, které daný objekt vymezují)</a:t>
            </a:r>
          </a:p>
          <a:p>
            <a:r>
              <a:rPr lang="cs-CZ" b="1" dirty="0" smtClean="0"/>
              <a:t>sprite </a:t>
            </a:r>
            <a:r>
              <a:rPr lang="cs-CZ" b="1" dirty="0" err="1" smtClean="0"/>
              <a:t>coding</a:t>
            </a:r>
            <a:endParaRPr lang="cs-CZ" b="1" dirty="0" smtClean="0"/>
          </a:p>
          <a:p>
            <a:pPr lvl="1"/>
            <a:r>
              <a:rPr lang="cs-CZ" dirty="0" smtClean="0"/>
              <a:t>kódování pozadí objektů (statických obrazů), tedy takových objektů, které se nemění a počítá se, že budou statické napříč snímky</a:t>
            </a:r>
          </a:p>
          <a:p>
            <a:r>
              <a:rPr lang="cs-CZ" dirty="0" err="1" smtClean="0"/>
              <a:t>postprocessing</a:t>
            </a:r>
            <a:r>
              <a:rPr lang="cs-CZ" dirty="0" smtClean="0"/>
              <a:t> (</a:t>
            </a:r>
            <a:r>
              <a:rPr lang="cs-CZ" dirty="0" err="1" smtClean="0"/>
              <a:t>filter</a:t>
            </a:r>
            <a:r>
              <a:rPr lang="cs-CZ" dirty="0" smtClean="0"/>
              <a:t>) pro </a:t>
            </a:r>
            <a:r>
              <a:rPr lang="cs-CZ" dirty="0" err="1" smtClean="0"/>
              <a:t>ostodstranění</a:t>
            </a:r>
            <a:r>
              <a:rPr lang="cs-CZ" dirty="0" smtClean="0"/>
              <a:t> </a:t>
            </a:r>
            <a:r>
              <a:rPr lang="cs-CZ" dirty="0" err="1" smtClean="0"/>
              <a:t>kostkatění</a:t>
            </a:r>
            <a:r>
              <a:rPr lang="cs-CZ" dirty="0" smtClean="0"/>
              <a:t> obrazu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MPEG-4 Video / </a:t>
            </a:r>
            <a:r>
              <a:rPr lang="cs-CZ" dirty="0" err="1" smtClean="0"/>
              <a:t>Visual</a:t>
            </a:r>
            <a:r>
              <a:rPr lang="cs-CZ" dirty="0" smtClean="0"/>
              <a:t> (part 2)</a:t>
            </a:r>
          </a:p>
          <a:p>
            <a:r>
              <a:rPr lang="cs-CZ" dirty="0"/>
              <a:t>MPEG-4 </a:t>
            </a:r>
            <a:r>
              <a:rPr lang="cs-CZ" dirty="0" err="1"/>
              <a:t>Advance</a:t>
            </a:r>
            <a:r>
              <a:rPr lang="cs-CZ" dirty="0"/>
              <a:t> </a:t>
            </a:r>
            <a:r>
              <a:rPr lang="cs-CZ" dirty="0" smtClean="0"/>
              <a:t>Video </a:t>
            </a:r>
            <a:r>
              <a:rPr lang="cs-CZ" dirty="0" err="1" smtClean="0"/>
              <a:t>Coding</a:t>
            </a:r>
            <a:r>
              <a:rPr lang="cs-CZ" dirty="0" smtClean="0"/>
              <a:t> (part 10) – specifikace pokročilé komprese videa (zahrnuje výše uvedené výhody MPEG-4)</a:t>
            </a:r>
          </a:p>
          <a:p>
            <a:pPr lvl="1"/>
            <a:r>
              <a:rPr lang="cs-CZ" b="1" dirty="0" smtClean="0"/>
              <a:t>MPEG-4 AVC</a:t>
            </a:r>
            <a:r>
              <a:rPr lang="cs-CZ" dirty="0" smtClean="0"/>
              <a:t> (</a:t>
            </a:r>
            <a:r>
              <a:rPr lang="cs-CZ" dirty="0" err="1" smtClean="0"/>
              <a:t>Advanced</a:t>
            </a:r>
            <a:r>
              <a:rPr lang="cs-CZ" dirty="0" smtClean="0"/>
              <a:t> Video </a:t>
            </a:r>
            <a:r>
              <a:rPr lang="cs-CZ" dirty="0" err="1" smtClean="0"/>
              <a:t>Coding</a:t>
            </a:r>
            <a:r>
              <a:rPr lang="cs-CZ" dirty="0" smtClean="0"/>
              <a:t>) / </a:t>
            </a:r>
            <a:r>
              <a:rPr lang="cs-CZ" b="1" dirty="0" smtClean="0"/>
              <a:t>H.264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Komprese barevného digitálního videosignálu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Nejčastějším barevným modelem pro digitální video je model </a:t>
            </a:r>
            <a:r>
              <a:rPr lang="cs-CZ" dirty="0" err="1" smtClean="0"/>
              <a:t>YCrCb</a:t>
            </a:r>
            <a:endParaRPr lang="cs-CZ" dirty="0" smtClean="0"/>
          </a:p>
          <a:p>
            <a:r>
              <a:rPr lang="cs-CZ" dirty="0" err="1" smtClean="0"/>
              <a:t>Cr</a:t>
            </a:r>
            <a:r>
              <a:rPr lang="cs-CZ" dirty="0" smtClean="0"/>
              <a:t> – rozdílová červená složka, </a:t>
            </a:r>
            <a:r>
              <a:rPr lang="cs-CZ" dirty="0" err="1" smtClean="0"/>
              <a:t>Cb</a:t>
            </a:r>
            <a:r>
              <a:rPr lang="cs-CZ" dirty="0" smtClean="0"/>
              <a:t> – rozdílová modrá složka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81058"/>
              </p:ext>
            </p:extLst>
          </p:nvPr>
        </p:nvGraphicFramePr>
        <p:xfrm>
          <a:off x="251520" y="2163603"/>
          <a:ext cx="8786907" cy="319354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643848"/>
                <a:gridCol w="1088643"/>
                <a:gridCol w="1088609"/>
                <a:gridCol w="933123"/>
                <a:gridCol w="1088678"/>
                <a:gridCol w="933123"/>
                <a:gridCol w="1010883"/>
              </a:tblGrid>
              <a:tr h="40752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Formát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4:4:4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4:2:2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4:2:0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927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signál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cs-CZ" baseline="-25000" dirty="0" err="1" smtClean="0">
                          <a:solidFill>
                            <a:schemeClr val="bg1"/>
                          </a:solidFill>
                        </a:rPr>
                        <a:t>vz</a:t>
                      </a:r>
                      <a:endParaRPr lang="cs-CZ" baseline="-25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[MHz]</a:t>
                      </a:r>
                      <a:endParaRPr lang="cs-CZ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bitrate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[Mb/s]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cs-CZ" baseline="-25000" dirty="0" err="1" smtClean="0">
                          <a:solidFill>
                            <a:schemeClr val="bg1"/>
                          </a:solidFill>
                        </a:rPr>
                        <a:t>vz</a:t>
                      </a:r>
                      <a:endParaRPr lang="cs-CZ" baseline="-25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[MHz]</a:t>
                      </a:r>
                      <a:endParaRPr lang="cs-CZ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bitrate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[Mb/s]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cs-CZ" baseline="-25000" dirty="0" err="1" smtClean="0">
                          <a:solidFill>
                            <a:schemeClr val="bg1"/>
                          </a:solidFill>
                        </a:rPr>
                        <a:t>vz</a:t>
                      </a:r>
                      <a:endParaRPr lang="cs-CZ" baseline="-25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[MHz]</a:t>
                      </a:r>
                      <a:endParaRPr lang="cs-CZ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bitrate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[Mb/s]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523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signál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 Y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7523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signál C</a:t>
                      </a:r>
                      <a:r>
                        <a:rPr lang="cs-CZ" sz="1600" b="1" baseline="-250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cs-CZ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6,75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6,75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7523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signál C</a:t>
                      </a:r>
                      <a:r>
                        <a:rPr lang="cs-CZ" sz="1600" b="1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6,75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6,75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6404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sériová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 nekomprimovaná data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40,5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0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MPEG-4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MPEG-4</a:t>
            </a:r>
          </a:p>
          <a:p>
            <a:r>
              <a:rPr lang="cs-CZ" dirty="0" smtClean="0"/>
              <a:t>MPEG-4 definuje různé typy profilů (</a:t>
            </a:r>
            <a:r>
              <a:rPr lang="cs-CZ" dirty="0" err="1" smtClean="0"/>
              <a:t>visualní</a:t>
            </a:r>
            <a:r>
              <a:rPr lang="cs-CZ" dirty="0" smtClean="0"/>
              <a:t>, audio, grafický, popis scény, aj.), které určují vlastnosti, které daný </a:t>
            </a:r>
            <a:r>
              <a:rPr lang="cs-CZ" dirty="0" err="1" smtClean="0"/>
              <a:t>kodek</a:t>
            </a:r>
            <a:r>
              <a:rPr lang="cs-CZ" dirty="0" smtClean="0"/>
              <a:t> může použít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00034" y="2571744"/>
          <a:ext cx="8001056" cy="17216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00264"/>
                <a:gridCol w="6000792"/>
              </a:tblGrid>
              <a:tr h="573897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Simple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Visual</a:t>
                      </a:r>
                      <a:r>
                        <a:rPr lang="cs-CZ" sz="1400" dirty="0" smtClean="0"/>
                        <a:t> Profile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pouze </a:t>
                      </a:r>
                      <a:r>
                        <a:rPr lang="cs-CZ" sz="1400" dirty="0" err="1" smtClean="0"/>
                        <a:t>obdelníkové</a:t>
                      </a:r>
                      <a:r>
                        <a:rPr lang="cs-CZ" sz="1400" dirty="0" smtClean="0"/>
                        <a:t> objekty; určen pro aplikace</a:t>
                      </a:r>
                      <a:r>
                        <a:rPr lang="cs-CZ" sz="1400" baseline="0" dirty="0" smtClean="0"/>
                        <a:t> na mobilních sítích</a:t>
                      </a:r>
                      <a:endParaRPr lang="cs-CZ" sz="1400" dirty="0"/>
                    </a:p>
                  </a:txBody>
                  <a:tcPr/>
                </a:tc>
              </a:tr>
              <a:tr h="573897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Core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Visual</a:t>
                      </a:r>
                      <a:r>
                        <a:rPr lang="cs-CZ" sz="1400" dirty="0" smtClean="0"/>
                        <a:t> Profile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objekty</a:t>
                      </a:r>
                      <a:r>
                        <a:rPr lang="cs-CZ" sz="1400" baseline="0" dirty="0" smtClean="0"/>
                        <a:t> mohou mít libovolný tvar; určen pro aplikace s nízkou mírou </a:t>
                      </a:r>
                      <a:r>
                        <a:rPr lang="cs-CZ" sz="1400" baseline="0" dirty="0" err="1" smtClean="0"/>
                        <a:t>interaktivity</a:t>
                      </a:r>
                      <a:r>
                        <a:rPr lang="cs-CZ" sz="1400" baseline="0" dirty="0" smtClean="0"/>
                        <a:t> (internetové multimediální aplikace)</a:t>
                      </a:r>
                      <a:endParaRPr lang="cs-CZ" sz="1400" dirty="0"/>
                    </a:p>
                  </a:txBody>
                  <a:tcPr/>
                </a:tc>
              </a:tr>
              <a:tr h="573897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Main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Visual</a:t>
                      </a:r>
                      <a:r>
                        <a:rPr lang="cs-CZ" sz="1400" dirty="0" smtClean="0"/>
                        <a:t> Profile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prokládaný</a:t>
                      </a:r>
                      <a:r>
                        <a:rPr lang="cs-CZ" sz="1400" baseline="0" dirty="0" smtClean="0"/>
                        <a:t> obraz, průhledné objekty, sprite </a:t>
                      </a:r>
                      <a:r>
                        <a:rPr lang="cs-CZ" sz="1400" baseline="0" dirty="0" err="1" smtClean="0"/>
                        <a:t>coding</a:t>
                      </a:r>
                      <a:r>
                        <a:rPr lang="cs-CZ" sz="1400" baseline="0" dirty="0" smtClean="0"/>
                        <a:t>; určen pro interaktivní aplikace DVB a DVD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928926" y="4286256"/>
            <a:ext cx="3103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3 hlavní visuální profily MPEG-4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522920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iphome.hhi.de/wiegand/assets/pdfs/DIC_H264_07.pdf</a:t>
            </a:r>
            <a:endParaRPr lang="cs-CZ" dirty="0" smtClean="0"/>
          </a:p>
          <a:p>
            <a:pPr algn="l"/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tcs.rwth-aachen.de/lehre/Komprimierung/SS2012/ausarbeitungen/H264-MPEG4.pdf</a:t>
            </a:r>
            <a:endParaRPr lang="cs-CZ" dirty="0" smtClean="0"/>
          </a:p>
          <a:p>
            <a:pPr algn="l"/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www.tvfreak.cz/kodeky-tajemstvi-zbavene/479</a:t>
            </a:r>
            <a:endParaRPr lang="cs-CZ" dirty="0" smtClean="0"/>
          </a:p>
          <a:p>
            <a:pPr algn="l"/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video </a:t>
            </a:r>
            <a:r>
              <a:rPr lang="cs-CZ" dirty="0" err="1" smtClean="0"/>
              <a:t>kodeků</a:t>
            </a:r>
            <a:r>
              <a:rPr lang="cs-CZ" dirty="0" smtClean="0"/>
              <a:t> řady H.26x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řada standardů pro kompresi video signálu dle norem ITU-T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H.261</a:t>
            </a:r>
            <a:r>
              <a:rPr lang="cs-CZ" dirty="0" smtClean="0"/>
              <a:t> (1988) – zcela první kompresní standard pro digitální video signál</a:t>
            </a:r>
          </a:p>
          <a:p>
            <a:r>
              <a:rPr lang="cs-CZ" dirty="0" smtClean="0"/>
              <a:t>na jeho základě byly postaveny další standardy pro kompresi videa (řady H.26x a MPEG)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H.262 </a:t>
            </a:r>
            <a:r>
              <a:rPr lang="cs-CZ" dirty="0" smtClean="0"/>
              <a:t>– technicky shodné s MPEG-2 Part 2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H.263</a:t>
            </a:r>
            <a:r>
              <a:rPr lang="cs-CZ" dirty="0" smtClean="0"/>
              <a:t> (1995) – standard navržen pro videokonference a internetový přenos s nízkým datovým tokem</a:t>
            </a:r>
          </a:p>
          <a:p>
            <a:pPr lvl="1"/>
            <a:r>
              <a:rPr lang="cs-CZ" dirty="0" smtClean="0"/>
              <a:t>využívaný např. pro </a:t>
            </a:r>
            <a:r>
              <a:rPr lang="cs-CZ" dirty="0" err="1" smtClean="0"/>
              <a:t>flash</a:t>
            </a:r>
            <a:r>
              <a:rPr lang="cs-CZ" dirty="0" smtClean="0"/>
              <a:t> video, </a:t>
            </a:r>
            <a:r>
              <a:rPr lang="cs-CZ" dirty="0" err="1" smtClean="0"/>
              <a:t>ffdshow</a:t>
            </a:r>
            <a:r>
              <a:rPr lang="cs-CZ" dirty="0" smtClean="0"/>
              <a:t>, VLC</a:t>
            </a:r>
          </a:p>
          <a:p>
            <a:pPr>
              <a:buNone/>
            </a:pPr>
            <a:r>
              <a:rPr lang="cs-CZ" b="1" dirty="0" smtClean="0"/>
              <a:t>H.264</a:t>
            </a:r>
            <a:r>
              <a:rPr lang="cs-CZ" dirty="0" smtClean="0"/>
              <a:t> – technicky zcela odpovídá MPEG-4 part 10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H.265</a:t>
            </a:r>
            <a:r>
              <a:rPr lang="cs-CZ" dirty="0" smtClean="0"/>
              <a:t> (HEVC) – nástupce H.264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MPEG-4</a:t>
            </a:r>
            <a:r>
              <a:rPr lang="en-US" dirty="0" smtClean="0"/>
              <a:t> AVC / H.264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r>
              <a:rPr lang="en-US" b="1" dirty="0" err="1" smtClean="0"/>
              <a:t>makrobloky</a:t>
            </a:r>
            <a:r>
              <a:rPr lang="en-US" dirty="0" smtClean="0"/>
              <a:t> 16x16 </a:t>
            </a:r>
            <a:r>
              <a:rPr lang="en-US" dirty="0" err="1" smtClean="0"/>
              <a:t>px</a:t>
            </a:r>
            <a:endParaRPr lang="en-US" dirty="0" smtClean="0"/>
          </a:p>
          <a:p>
            <a:pPr lvl="1"/>
            <a:r>
              <a:rPr lang="en-US" dirty="0" smtClean="0"/>
              <a:t>sub-</a:t>
            </a:r>
            <a:r>
              <a:rPr lang="en-US" dirty="0" err="1" smtClean="0"/>
              <a:t>makrobloky</a:t>
            </a:r>
            <a:r>
              <a:rPr lang="en-US" dirty="0" smtClean="0"/>
              <a:t> 16x8</a:t>
            </a:r>
            <a:r>
              <a:rPr lang="en-US" dirty="0"/>
              <a:t>, </a:t>
            </a:r>
            <a:r>
              <a:rPr lang="en-US" dirty="0" smtClean="0"/>
              <a:t>8x16 </a:t>
            </a:r>
            <a:r>
              <a:rPr lang="en-US" dirty="0" err="1" smtClean="0"/>
              <a:t>nebo</a:t>
            </a:r>
            <a:r>
              <a:rPr lang="en-US" dirty="0" smtClean="0"/>
              <a:t> 8x8 </a:t>
            </a:r>
            <a:r>
              <a:rPr lang="en-US" dirty="0" err="1" smtClean="0"/>
              <a:t>px</a:t>
            </a:r>
            <a:endParaRPr lang="en-US" dirty="0" smtClean="0"/>
          </a:p>
          <a:p>
            <a:pPr lvl="2"/>
            <a:r>
              <a:rPr lang="en-US" b="1" dirty="0" err="1" smtClean="0"/>
              <a:t>blok</a:t>
            </a:r>
            <a:r>
              <a:rPr lang="en-US" dirty="0" smtClean="0"/>
              <a:t> 4x4 </a:t>
            </a:r>
            <a:r>
              <a:rPr lang="en-US" dirty="0" err="1" smtClean="0"/>
              <a:t>px</a:t>
            </a:r>
            <a:r>
              <a:rPr lang="en-US" dirty="0" smtClean="0"/>
              <a:t> (Y </a:t>
            </a:r>
            <a:r>
              <a:rPr lang="en-US" dirty="0" err="1" smtClean="0"/>
              <a:t>bloky</a:t>
            </a:r>
            <a:r>
              <a:rPr lang="en-US" dirty="0" smtClean="0"/>
              <a:t> a </a:t>
            </a:r>
            <a:r>
              <a:rPr lang="en-US" dirty="0" err="1" smtClean="0"/>
              <a:t>chroma</a:t>
            </a:r>
            <a:r>
              <a:rPr lang="en-US" dirty="0" smtClean="0"/>
              <a:t> </a:t>
            </a:r>
            <a:r>
              <a:rPr lang="en-US" dirty="0" err="1" smtClean="0"/>
              <a:t>bloky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4:2:0 =&gt; 16 Y </a:t>
            </a:r>
            <a:r>
              <a:rPr lang="en-US" dirty="0" err="1" smtClean="0"/>
              <a:t>blok</a:t>
            </a:r>
            <a:r>
              <a:rPr lang="cs-CZ" dirty="0" smtClean="0"/>
              <a:t>ů, 4 </a:t>
            </a:r>
            <a:r>
              <a:rPr lang="cs-CZ" dirty="0" err="1" smtClean="0"/>
              <a:t>Cb</a:t>
            </a:r>
            <a:r>
              <a:rPr lang="cs-CZ" dirty="0" smtClean="0"/>
              <a:t> bloky, 4 </a:t>
            </a:r>
            <a:r>
              <a:rPr lang="cs-CZ" dirty="0" err="1" smtClean="0"/>
              <a:t>Cr</a:t>
            </a:r>
            <a:r>
              <a:rPr lang="cs-CZ" dirty="0" smtClean="0"/>
              <a:t> bloky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/>
              <a:t>k</a:t>
            </a:r>
            <a:r>
              <a:rPr lang="en-US" dirty="0" err="1" smtClean="0"/>
              <a:t>yp</a:t>
            </a:r>
            <a:r>
              <a:rPr lang="en-US" dirty="0" smtClean="0"/>
              <a:t> k</a:t>
            </a:r>
            <a:r>
              <a:rPr lang="cs-CZ" dirty="0" err="1" smtClean="0"/>
              <a:t>ódování</a:t>
            </a:r>
            <a:r>
              <a:rPr lang="cs-CZ" dirty="0" smtClean="0"/>
              <a:t> (I,P,B) </a:t>
            </a:r>
            <a:r>
              <a:rPr lang="en-US" dirty="0" err="1" smtClean="0"/>
              <a:t>rozd</a:t>
            </a:r>
            <a:r>
              <a:rPr lang="cs-CZ" dirty="0" err="1" smtClean="0"/>
              <a:t>ělen</a:t>
            </a:r>
            <a:r>
              <a:rPr lang="cs-CZ" dirty="0" smtClean="0"/>
              <a:t> na úrovni </a:t>
            </a:r>
            <a:r>
              <a:rPr lang="cs-CZ" dirty="0" err="1" smtClean="0"/>
              <a:t>slices</a:t>
            </a:r>
            <a:r>
              <a:rPr lang="cs-CZ" dirty="0" smtClean="0"/>
              <a:t> </a:t>
            </a:r>
            <a:r>
              <a:rPr lang="en-US" dirty="0" smtClean="0"/>
              <a:t>=&gt; </a:t>
            </a:r>
            <a:r>
              <a:rPr lang="en-US" b="1" dirty="0" err="1" smtClean="0"/>
              <a:t>i</a:t>
            </a:r>
            <a:r>
              <a:rPr lang="en-US" b="1" dirty="0" smtClean="0"/>
              <a:t>-slice</a:t>
            </a:r>
            <a:r>
              <a:rPr lang="en-US" dirty="0" smtClean="0"/>
              <a:t>, </a:t>
            </a:r>
            <a:r>
              <a:rPr lang="en-US" b="1" dirty="0" smtClean="0"/>
              <a:t>b-slice</a:t>
            </a:r>
            <a:r>
              <a:rPr lang="en-US" dirty="0" smtClean="0"/>
              <a:t>, </a:t>
            </a:r>
            <a:r>
              <a:rPr lang="en-US" b="1" dirty="0" smtClean="0"/>
              <a:t>p-slice</a:t>
            </a:r>
            <a:endParaRPr lang="cs-CZ" b="1" dirty="0" smtClean="0"/>
          </a:p>
          <a:p>
            <a:r>
              <a:rPr lang="cs-CZ" dirty="0" smtClean="0"/>
              <a:t>vyšší flexibilita v porovnávání předchozích a následujících snímcích/</a:t>
            </a:r>
            <a:r>
              <a:rPr lang="cs-CZ" dirty="0" err="1" smtClean="0"/>
              <a:t>slices</a:t>
            </a:r>
            <a:endParaRPr lang="cs-CZ" dirty="0" smtClean="0"/>
          </a:p>
          <a:p>
            <a:endParaRPr lang="en-US" b="1" dirty="0" smtClean="0"/>
          </a:p>
          <a:p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97152"/>
            <a:ext cx="5199534" cy="16291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494211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84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MPEG-H (HEVC) / H.265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MPEG-H part 2 (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/>
              <a:t>Efficiency</a:t>
            </a:r>
            <a:r>
              <a:rPr lang="cs-CZ" dirty="0"/>
              <a:t> Video </a:t>
            </a:r>
            <a:r>
              <a:rPr lang="cs-CZ" dirty="0" err="1" smtClean="0"/>
              <a:t>Coding</a:t>
            </a:r>
            <a:r>
              <a:rPr lang="cs-CZ" dirty="0" smtClean="0"/>
              <a:t> – HEVC) – první draft v r.2011</a:t>
            </a:r>
          </a:p>
          <a:p>
            <a:r>
              <a:rPr lang="cs-CZ" dirty="0" smtClean="0"/>
              <a:t>HEVC/H.265 &lt;= sloučení pracovních skupin</a:t>
            </a:r>
          </a:p>
          <a:p>
            <a:r>
              <a:rPr lang="cs-CZ" dirty="0" smtClean="0"/>
              <a:t>počítá s kódováním v rozlišení 4K a vyšší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078" name="Picture 6" descr="HEVC Tabl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418439" cy="32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MPEG-H (HEVC)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r>
              <a:rPr lang="cs-CZ" dirty="0"/>
              <a:t>místo makrobloků jsou definovány tzv. CTB (</a:t>
            </a:r>
            <a:r>
              <a:rPr lang="cs-CZ" i="1" dirty="0"/>
              <a:t>coding tree blocks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64x64 až 16x16 obr. bodů</a:t>
            </a:r>
          </a:p>
          <a:p>
            <a:r>
              <a:rPr lang="cs-CZ" b="1" dirty="0"/>
              <a:t>B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i="1" dirty="0"/>
              <a:t>bloky (blocks)</a:t>
            </a:r>
            <a:r>
              <a:rPr lang="cs-CZ" dirty="0"/>
              <a:t> – část obrazu, která je kódována (rozdělení z hlediska Y,Cb,Cr)</a:t>
            </a:r>
          </a:p>
          <a:p>
            <a:r>
              <a:rPr lang="cs-CZ" b="1" dirty="0"/>
              <a:t>U </a:t>
            </a:r>
            <a:r>
              <a:rPr lang="cs-CZ" i="1" dirty="0"/>
              <a:t>- jednotky (units)</a:t>
            </a:r>
            <a:r>
              <a:rPr lang="cs-CZ" dirty="0"/>
              <a:t> – logická jednotka, která je kódována do výsledného dat. </a:t>
            </a:r>
            <a:r>
              <a:rPr lang="cs-CZ" dirty="0" smtClean="0"/>
              <a:t>toku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076" name="Picture 4" descr="https://sonnati.files.wordpress.com/2014/06/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147752"/>
            <a:ext cx="3384376" cy="33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vfreak.cz/mpeg-h265-prichazi/4903/img/body-0.8FD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9" t="8673" r="926" b="10246"/>
          <a:stretch/>
        </p:blipFill>
        <p:spPr bwMode="auto">
          <a:xfrm>
            <a:off x="1115616" y="3795597"/>
            <a:ext cx="3427780" cy="259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MPEG-H (HEVC)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5286412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098" name="Picture 2" descr="1345537925_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434258"/>
            <a:ext cx="7632848" cy="40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324845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cs-CZ" sz="1800" kern="0" dirty="0">
                <a:latin typeface="+mj-lt"/>
              </a:rPr>
              <a:t>V HEVC byla výrazně vylepšeno kódování díky zvýšení směrů, ve kterých se řeší </a:t>
            </a:r>
            <a:r>
              <a:rPr lang="cs-CZ" sz="1800" kern="0" dirty="0" smtClean="0">
                <a:latin typeface="+mj-lt"/>
              </a:rPr>
              <a:t>predikce.</a:t>
            </a:r>
            <a:endParaRPr lang="cs-CZ" sz="1800" kern="0" dirty="0">
              <a:latin typeface="+mj-lt"/>
            </a:endParaRPr>
          </a:p>
          <a:p>
            <a:pPr marL="0" indent="0" algn="l">
              <a:buNone/>
            </a:pPr>
            <a:r>
              <a:rPr lang="cs-CZ" sz="1800" dirty="0">
                <a:latin typeface="+mj-lt"/>
              </a:rPr>
              <a:t>Oproti H.264/AVC je zde širší škála směrů predikce pro jednotlivé bloky</a:t>
            </a:r>
          </a:p>
        </p:txBody>
      </p:sp>
    </p:spTree>
    <p:extLst>
      <p:ext uri="{BB962C8B-B14F-4D97-AF65-F5344CB8AC3E}">
        <p14:creationId xmlns:p14="http://schemas.microsoft.com/office/powerpoint/2010/main" val="12337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MPEG-H (HEVC)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6" cy="3438714"/>
          </a:xfrm>
        </p:spPr>
        <p:txBody>
          <a:bodyPr/>
          <a:lstStyle/>
          <a:p>
            <a:r>
              <a:rPr lang="cs-CZ" dirty="0" smtClean="0"/>
              <a:t>V CTU </a:t>
            </a:r>
            <a:r>
              <a:rPr lang="cs-CZ" dirty="0"/>
              <a:t>jsou tzv. CTB (</a:t>
            </a:r>
            <a:r>
              <a:rPr lang="cs-CZ" i="1" dirty="0"/>
              <a:t>coding tree blocks</a:t>
            </a:r>
            <a:r>
              <a:rPr lang="cs-CZ" dirty="0"/>
              <a:t>) - luma nebo chroma bloky</a:t>
            </a:r>
          </a:p>
          <a:p>
            <a:r>
              <a:rPr lang="cs-CZ" dirty="0"/>
              <a:t>CTB jsou transformovány na tzv. CU (</a:t>
            </a:r>
            <a:r>
              <a:rPr lang="cs-CZ" i="1" dirty="0"/>
              <a:t>coding units)</a:t>
            </a:r>
            <a:r>
              <a:rPr lang="cs-CZ" dirty="0"/>
              <a:t>, resp. CB</a:t>
            </a:r>
          </a:p>
          <a:p>
            <a:r>
              <a:rPr lang="cs-CZ" dirty="0"/>
              <a:t>Jednotlivé CU jsou rozděleny na:</a:t>
            </a:r>
          </a:p>
          <a:p>
            <a:pPr lvl="1"/>
            <a:r>
              <a:rPr lang="cs-CZ" dirty="0"/>
              <a:t>PU (</a:t>
            </a:r>
            <a:r>
              <a:rPr lang="cs-CZ" i="1" dirty="0"/>
              <a:t>prediction unit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TU (</a:t>
            </a:r>
            <a:r>
              <a:rPr lang="cs-CZ" i="1" dirty="0"/>
              <a:t>transform unit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 marL="457200" lvl="1" indent="0" algn="ctr">
              <a:buNone/>
            </a:pPr>
            <a:endParaRPr lang="cs-CZ" sz="2400" dirty="0" smtClean="0"/>
          </a:p>
          <a:p>
            <a:pPr marL="457200" lvl="1" indent="0" algn="ctr">
              <a:buNone/>
            </a:pPr>
            <a:r>
              <a:rPr lang="cs-CZ" sz="2400" dirty="0" smtClean="0">
                <a:hlinkClick r:id="rId2"/>
              </a:rPr>
              <a:t>Struktura: </a:t>
            </a:r>
            <a:r>
              <a:rPr lang="en-US" sz="2400" dirty="0" smtClean="0">
                <a:hlinkClick r:id="rId2"/>
              </a:rPr>
              <a:t>CTU</a:t>
            </a:r>
            <a:r>
              <a:rPr lang="en-US" sz="2400" dirty="0">
                <a:hlinkClick r:id="rId2"/>
              </a:rPr>
              <a:t>, </a:t>
            </a:r>
            <a:r>
              <a:rPr lang="en-US" sz="2400" dirty="0" smtClean="0">
                <a:hlinkClick r:id="rId2"/>
              </a:rPr>
              <a:t>CTB</a:t>
            </a:r>
            <a:r>
              <a:rPr lang="cs-CZ" sz="2400" dirty="0" smtClean="0">
                <a:hlinkClick r:id="rId2"/>
              </a:rPr>
              <a:t> -&gt; CU</a:t>
            </a:r>
            <a:r>
              <a:rPr lang="en-US" sz="2400" dirty="0" smtClean="0">
                <a:hlinkClick r:id="rId2"/>
              </a:rPr>
              <a:t>, CB</a:t>
            </a:r>
            <a:r>
              <a:rPr lang="cs-CZ" sz="2400" dirty="0" smtClean="0">
                <a:hlinkClick r:id="rId2"/>
              </a:rPr>
              <a:t> -&gt; PU, TU, </a:t>
            </a:r>
            <a:r>
              <a:rPr lang="en-US" sz="2400" dirty="0" smtClean="0">
                <a:hlinkClick r:id="rId2"/>
              </a:rPr>
              <a:t>PB</a:t>
            </a:r>
            <a:r>
              <a:rPr lang="en-US" sz="2400" dirty="0">
                <a:hlinkClick r:id="rId2"/>
              </a:rPr>
              <a:t>, </a:t>
            </a:r>
            <a:r>
              <a:rPr lang="en-US" sz="2400" dirty="0" smtClean="0">
                <a:hlinkClick r:id="rId2"/>
              </a:rPr>
              <a:t>TB</a:t>
            </a:r>
            <a:endParaRPr lang="cs-CZ" sz="240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51520" y="544522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cs-CZ" dirty="0">
                <a:hlinkClick r:id="rId3"/>
              </a:rPr>
              <a:t>https://codesequoia.wordpress.com/2012/10/28/hevc-ctu-cu-ctb-cb-pb-and-tb/</a:t>
            </a:r>
            <a:endParaRPr lang="cs-CZ" dirty="0"/>
          </a:p>
          <a:p>
            <a:pPr marL="0" indent="0" algn="l">
              <a:buNone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iphome.hhi.de/wiegand/assets/pdfs/2012_12_IEEE-HEVC-Overview.pdf</a:t>
            </a:r>
            <a:endParaRPr lang="cs-CZ" dirty="0" smtClean="0"/>
          </a:p>
          <a:p>
            <a:pPr marL="0" indent="0" algn="l">
              <a:buNone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dustsigns.de/CMS/wp-content/uploads/HEVC.pdf</a:t>
            </a:r>
            <a:endParaRPr lang="cs-CZ" dirty="0" smtClean="0"/>
          </a:p>
          <a:p>
            <a:pPr marL="0" indent="0" algn="l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Komprese barevného digitálního videosignálu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678197" cy="5105417"/>
          </a:xfrm>
        </p:spPr>
        <p:txBody>
          <a:bodyPr/>
          <a:lstStyle/>
          <a:p>
            <a:pPr marL="0" indent="14288">
              <a:buNone/>
            </a:pPr>
            <a:r>
              <a:rPr lang="cs-CZ" sz="1800" dirty="0" smtClean="0"/>
              <a:t>vzorkovací formáty pro různé záznamové standardy</a:t>
            </a:r>
          </a:p>
          <a:p>
            <a:r>
              <a:rPr lang="cs-CZ" sz="1800" dirty="0" smtClean="0"/>
              <a:t>druhé číslo značí horizontální frekvenci výskytu, druhé vertikální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428493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9482" y="6021288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 smtClean="0"/>
              <a:t>http://en.wikipedia.org/wiki/Chroma_subsampling</a:t>
            </a:r>
          </a:p>
          <a:p>
            <a:pPr algn="l"/>
            <a:r>
              <a:rPr lang="cs-CZ" dirty="0" smtClean="0"/>
              <a:t>http://www.grafika.</a:t>
            </a:r>
            <a:r>
              <a:rPr lang="cs-CZ" dirty="0" err="1" smtClean="0"/>
              <a:t>cz</a:t>
            </a:r>
            <a:r>
              <a:rPr lang="cs-CZ" dirty="0" smtClean="0"/>
              <a:t>/rubriky/</a:t>
            </a:r>
            <a:r>
              <a:rPr lang="cs-CZ" dirty="0" err="1" smtClean="0"/>
              <a:t>digitalni</a:t>
            </a:r>
            <a:r>
              <a:rPr lang="cs-CZ" dirty="0" smtClean="0"/>
              <a:t>-video/</a:t>
            </a:r>
            <a:r>
              <a:rPr lang="cs-CZ" dirty="0" err="1" smtClean="0"/>
              <a:t>digitalni</a:t>
            </a:r>
            <a:r>
              <a:rPr lang="cs-CZ" dirty="0" smtClean="0"/>
              <a:t>-video-3-</a:t>
            </a:r>
            <a:r>
              <a:rPr lang="cs-CZ" dirty="0" err="1" smtClean="0"/>
              <a:t>vzorkovani</a:t>
            </a:r>
            <a:r>
              <a:rPr lang="cs-CZ" dirty="0" smtClean="0"/>
              <a:t>-130120cz</a:t>
            </a:r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611560" y="2852936"/>
            <a:ext cx="1800200" cy="432048"/>
          </a:xfrm>
          <a:prstGeom prst="rect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148064" y="2852936"/>
            <a:ext cx="1800200" cy="432048"/>
          </a:xfrm>
          <a:prstGeom prst="rect">
            <a:avLst/>
          </a:prstGeom>
          <a:noFill/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11960" y="53732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dirty="0"/>
              <a:t>4</a:t>
            </a:r>
            <a:r>
              <a:rPr lang="en-US" dirty="0"/>
              <a:t>:2:0 – </a:t>
            </a:r>
            <a:r>
              <a:rPr lang="cs-CZ" dirty="0"/>
              <a:t>½ hor. f, ½ ver. f </a:t>
            </a:r>
          </a:p>
          <a:p>
            <a:pPr algn="r"/>
            <a:r>
              <a:rPr lang="cs-CZ" dirty="0"/>
              <a:t>4:1:1 – ¼ hor. f, full ver. 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Komprese barevného digitálního videosignálu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678197" cy="5105417"/>
          </a:xfrm>
        </p:spPr>
        <p:txBody>
          <a:bodyPr/>
          <a:lstStyle/>
          <a:p>
            <a:pPr marL="0" indent="14288">
              <a:buNone/>
            </a:pPr>
            <a:r>
              <a:rPr lang="cs-CZ" sz="1800" dirty="0" smtClean="0"/>
              <a:t>Pro 4:2:0 jsou barevné vzorky dopočítány jako průměrné hodnoty</a:t>
            </a:r>
          </a:p>
        </p:txBody>
      </p:sp>
      <p:pic>
        <p:nvPicPr>
          <p:cNvPr id="5" name="Picture 2" descr="http://forum.videohelp.com/images/guides/p1879946/420-4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9" r="30095"/>
          <a:stretch/>
        </p:blipFill>
        <p:spPr bwMode="auto">
          <a:xfrm>
            <a:off x="107504" y="1844824"/>
            <a:ext cx="40202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86681"/>
              </p:ext>
            </p:extLst>
          </p:nvPr>
        </p:nvGraphicFramePr>
        <p:xfrm>
          <a:off x="5868144" y="1916832"/>
          <a:ext cx="16561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"/>
                <a:gridCol w="414046"/>
                <a:gridCol w="414046"/>
                <a:gridCol w="414046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08064"/>
              </p:ext>
            </p:extLst>
          </p:nvPr>
        </p:nvGraphicFramePr>
        <p:xfrm>
          <a:off x="5868144" y="4509120"/>
          <a:ext cx="16561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7416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8095339" y="2420888"/>
            <a:ext cx="38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Y</a:t>
            </a:r>
            <a:endParaRPr lang="cs-CZ" sz="2400" b="1" dirty="0"/>
          </a:p>
        </p:txBody>
      </p:sp>
      <p:sp>
        <p:nvSpPr>
          <p:cNvPr id="17" name="Obdélník 16"/>
          <p:cNvSpPr/>
          <p:nvPr/>
        </p:nvSpPr>
        <p:spPr>
          <a:xfrm>
            <a:off x="7616041" y="5036166"/>
            <a:ext cx="1348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Chroma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7704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Komprese barevného digitálního videosignálu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3" y="1214422"/>
            <a:ext cx="8678197" cy="5105417"/>
          </a:xfrm>
        </p:spPr>
        <p:txBody>
          <a:bodyPr/>
          <a:lstStyle/>
          <a:p>
            <a:pPr marL="0" indent="14288">
              <a:buNone/>
            </a:pPr>
            <a:r>
              <a:rPr lang="cs-CZ" sz="1800" dirty="0" smtClean="0"/>
              <a:t>Pro 4:2:0 jsou barevné vzorky dopočítány jako průměrné hodnoty z určité skupiny vzorků</a:t>
            </a:r>
          </a:p>
          <a:p>
            <a:endParaRPr lang="cs-CZ" sz="1800" dirty="0" smtClean="0"/>
          </a:p>
          <a:p>
            <a:r>
              <a:rPr lang="cs-CZ" sz="1800" dirty="0" smtClean="0"/>
              <a:t>Vzorkování se liší u MPEG-1 a MPEG-2</a:t>
            </a:r>
          </a:p>
          <a:p>
            <a:r>
              <a:rPr lang="cs-CZ" sz="1800" dirty="0" smtClean="0"/>
              <a:t>Pro různé formáty videa je vzorkování</a:t>
            </a:r>
            <a:br>
              <a:rPr lang="cs-CZ" sz="1800" dirty="0" smtClean="0"/>
            </a:br>
            <a:r>
              <a:rPr lang="cs-CZ" sz="1800" dirty="0" smtClean="0"/>
              <a:t>4:2:0 různé (DVCPRO, DV PAL apod.)</a:t>
            </a:r>
          </a:p>
        </p:txBody>
      </p:sp>
      <p:pic>
        <p:nvPicPr>
          <p:cNvPr id="2050" name="Picture 2" descr="http://www.lurkertech.com/lg/packings/420mp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5"/>
          <a:stretch/>
        </p:blipFill>
        <p:spPr bwMode="auto">
          <a:xfrm>
            <a:off x="4427984" y="4221088"/>
            <a:ext cx="4320480" cy="215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urkertech.com/lg/packings/420mp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0"/>
          <a:stretch/>
        </p:blipFill>
        <p:spPr bwMode="auto">
          <a:xfrm>
            <a:off x="4427984" y="1667593"/>
            <a:ext cx="42484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63177" y="3443481"/>
            <a:ext cx="872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MPEG-1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4860032" y="6071917"/>
            <a:ext cx="872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MPEG-2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6480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Kamerové formáty</a:t>
            </a:r>
            <a:endParaRPr lang="cs-CZ" dirty="0"/>
          </a:p>
        </p:txBody>
      </p:sp>
      <p:pic>
        <p:nvPicPr>
          <p:cNvPr id="4" name="Zástupný symbol pro obsah 3" descr="kamer_forma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858000" cy="4286250"/>
          </a:xfrm>
        </p:spPr>
      </p:pic>
      <p:sp>
        <p:nvSpPr>
          <p:cNvPr id="5" name="Obdélník 4"/>
          <p:cNvSpPr/>
          <p:nvPr/>
        </p:nvSpPr>
        <p:spPr>
          <a:xfrm>
            <a:off x="2584417" y="5733256"/>
            <a:ext cx="36856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Kamerové formáty – komprese</a:t>
            </a:r>
          </a:p>
          <a:p>
            <a:r>
              <a:rPr lang="cs-CZ" dirty="0" smtClean="0"/>
              <a:t>zdroj: http://www.</a:t>
            </a:r>
            <a:r>
              <a:rPr lang="cs-CZ" dirty="0" err="1" smtClean="0"/>
              <a:t>grantvideo.cz</a:t>
            </a:r>
            <a:r>
              <a:rPr lang="cs-CZ" dirty="0" smtClean="0"/>
              <a:t>/</a:t>
            </a:r>
            <a:r>
              <a:rPr lang="cs-CZ" dirty="0" err="1" smtClean="0"/>
              <a:t>kodeky.html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Komprese videosignálu</a:t>
            </a:r>
            <a:endParaRPr lang="cs-CZ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14422"/>
            <a:ext cx="8715435" cy="5214974"/>
          </a:xfrm>
        </p:spPr>
        <p:txBody>
          <a:bodyPr/>
          <a:lstStyle/>
          <a:p>
            <a:pPr marL="400050">
              <a:buNone/>
            </a:pPr>
            <a:r>
              <a:rPr lang="cs-CZ" dirty="0" smtClean="0"/>
              <a:t>Komprese barevného videosignálu je založena na tzv. 3 </a:t>
            </a:r>
            <a:r>
              <a:rPr lang="cs-CZ" dirty="0" err="1" smtClean="0"/>
              <a:t>dimenziálním</a:t>
            </a:r>
            <a:r>
              <a:rPr lang="cs-CZ" dirty="0" smtClean="0"/>
              <a:t> poli jednotlivých bodů</a:t>
            </a:r>
          </a:p>
          <a:p>
            <a:pPr marL="857250" lvl="1" indent="-342900">
              <a:buFont typeface="+mj-lt"/>
              <a:buAutoNum type="arabicPeriod"/>
            </a:pPr>
            <a:r>
              <a:rPr lang="cs-CZ" dirty="0" smtClean="0"/>
              <a:t>2 dimenze tvoří vertikální a horizontální pozice v rámci video </a:t>
            </a:r>
            <a:r>
              <a:rPr lang="cs-CZ" dirty="0" smtClean="0"/>
              <a:t>sekvence (komprese </a:t>
            </a:r>
            <a:r>
              <a:rPr lang="cs-CZ" b="1" dirty="0" err="1"/>
              <a:t>Intraframe</a:t>
            </a:r>
            <a:r>
              <a:rPr lang="cs-CZ" b="1" dirty="0"/>
              <a:t> </a:t>
            </a:r>
            <a:r>
              <a:rPr lang="cs-CZ" b="1" dirty="0" smtClean="0"/>
              <a:t>- </a:t>
            </a:r>
            <a:r>
              <a:rPr lang="cs-CZ" dirty="0" err="1" smtClean="0"/>
              <a:t>Wavelet</a:t>
            </a:r>
            <a:r>
              <a:rPr lang="cs-CZ" dirty="0"/>
              <a:t>, </a:t>
            </a:r>
            <a:r>
              <a:rPr lang="cs-CZ" dirty="0" smtClean="0"/>
              <a:t>DCT)</a:t>
            </a:r>
            <a:endParaRPr lang="cs-CZ" dirty="0" smtClean="0"/>
          </a:p>
          <a:p>
            <a:pPr marL="857250" lvl="1" indent="-342900">
              <a:buFont typeface="+mj-lt"/>
              <a:buAutoNum type="arabicPeriod"/>
            </a:pPr>
            <a:r>
              <a:rPr lang="cs-CZ" dirty="0" smtClean="0"/>
              <a:t>3. dimenzi tvoří časová </a:t>
            </a:r>
            <a:r>
              <a:rPr lang="cs-CZ" dirty="0" smtClean="0"/>
              <a:t>osa (komprese </a:t>
            </a:r>
            <a:r>
              <a:rPr lang="cs-CZ" b="1" dirty="0" err="1" smtClean="0"/>
              <a:t>Interframe</a:t>
            </a:r>
            <a:r>
              <a:rPr lang="cs-CZ" b="1" dirty="0"/>
              <a:t>)</a:t>
            </a:r>
            <a:endParaRPr lang="cs-CZ" b="1" dirty="0" smtClean="0"/>
          </a:p>
          <a:p>
            <a:pPr marL="400050">
              <a:buNone/>
            </a:pPr>
            <a:endParaRPr lang="cs-CZ" dirty="0" smtClean="0"/>
          </a:p>
          <a:p>
            <a:pPr marL="400050">
              <a:buNone/>
            </a:pPr>
            <a:r>
              <a:rPr lang="cs-CZ" dirty="0" smtClean="0"/>
              <a:t>Komprese videosignálu probíhá na dvou úrovních:</a:t>
            </a:r>
            <a:endParaRPr lang="cs-CZ" b="1" dirty="0" smtClean="0"/>
          </a:p>
          <a:p>
            <a:pPr marL="400050">
              <a:buFont typeface="+mj-lt"/>
              <a:buAutoNum type="arabicPeriod"/>
            </a:pPr>
            <a:r>
              <a:rPr lang="cs-CZ" b="1" dirty="0" smtClean="0"/>
              <a:t>komprese dat v rámci jednoho snímku </a:t>
            </a:r>
            <a:r>
              <a:rPr lang="cs-CZ" dirty="0" smtClean="0"/>
              <a:t>(viz komprese v grafice)</a:t>
            </a:r>
          </a:p>
          <a:p>
            <a:pPr marL="800100" lvl="1"/>
            <a:r>
              <a:rPr lang="cs-CZ" dirty="0" smtClean="0">
                <a:ea typeface="+mn-ea"/>
                <a:cs typeface="+mn-cs"/>
              </a:rPr>
              <a:t>DCT (</a:t>
            </a:r>
            <a:r>
              <a:rPr lang="cs-CZ" dirty="0" smtClean="0"/>
              <a:t>Diskrétní kosinová transformace</a:t>
            </a:r>
            <a:r>
              <a:rPr lang="cs-CZ" dirty="0" smtClean="0">
                <a:ea typeface="+mn-ea"/>
                <a:cs typeface="+mn-cs"/>
              </a:rPr>
              <a:t>) - převod prostorových souřadnic (x, y, barva) </a:t>
            </a:r>
            <a:r>
              <a:rPr lang="cs-CZ" dirty="0" err="1" smtClean="0">
                <a:ea typeface="+mn-ea"/>
                <a:cs typeface="+mn-cs"/>
              </a:rPr>
              <a:t>pixelů</a:t>
            </a:r>
            <a:r>
              <a:rPr lang="cs-CZ" dirty="0" smtClean="0">
                <a:ea typeface="+mn-ea"/>
                <a:cs typeface="+mn-cs"/>
              </a:rPr>
              <a:t> do frekvencí s cílem oddělení informací s nízkými frekvencemi (pomalých změn jasu nebo barev) od vysokých (náhlých změn). V každém bloku se DCT provádí třikrát, pro jasovou složku a pro dvě barevné složky.</a:t>
            </a:r>
            <a:endParaRPr lang="cs-CZ" dirty="0" smtClean="0"/>
          </a:p>
          <a:p>
            <a:pPr lvl="1"/>
            <a:r>
              <a:rPr lang="cs-CZ" b="1" dirty="0" err="1" smtClean="0"/>
              <a:t>Intraframe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cs-CZ" i="1" dirty="0" err="1" smtClean="0"/>
              <a:t>intra</a:t>
            </a:r>
            <a:r>
              <a:rPr lang="cs-CZ" dirty="0" smtClean="0"/>
              <a:t> - uvnitř</a:t>
            </a:r>
            <a:r>
              <a:rPr lang="en-US" dirty="0" smtClean="0"/>
              <a:t>) </a:t>
            </a:r>
            <a:endParaRPr lang="cs-CZ" dirty="0" smtClean="0"/>
          </a:p>
          <a:p>
            <a:pPr lvl="2"/>
            <a:r>
              <a:rPr lang="cs-CZ" dirty="0" smtClean="0"/>
              <a:t>snímky na sebe nejsou vázány</a:t>
            </a:r>
          </a:p>
          <a:p>
            <a:pPr lvl="2"/>
            <a:r>
              <a:rPr lang="cs-CZ" dirty="0" smtClean="0"/>
              <a:t>vhodné pro následné zpracování (střih)</a:t>
            </a:r>
          </a:p>
          <a:p>
            <a:pPr marL="800100" lvl="1"/>
            <a:endParaRPr lang="cs-CZ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5072074"/>
            <a:ext cx="87154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</a:pPr>
            <a:endParaRPr lang="cs-CZ" sz="1800" dirty="0" smtClean="0">
              <a:solidFill>
                <a:srgbClr val="361B00"/>
              </a:solidFill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5214942" y="3286124"/>
            <a:ext cx="2286016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Komprese videosignálu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 startAt="2"/>
            </a:pPr>
            <a:r>
              <a:rPr lang="cs-CZ" b="1" dirty="0" smtClean="0"/>
              <a:t>kompenzace obrazu v čase či kompenzace pohybu (</a:t>
            </a:r>
            <a:r>
              <a:rPr lang="cs-CZ" b="1" dirty="0" err="1" smtClean="0"/>
              <a:t>Motion</a:t>
            </a:r>
            <a:r>
              <a:rPr lang="cs-CZ" b="1" dirty="0" smtClean="0"/>
              <a:t> </a:t>
            </a:r>
            <a:r>
              <a:rPr lang="cs-CZ" b="1" dirty="0" err="1" smtClean="0"/>
              <a:t>Compensation</a:t>
            </a:r>
            <a:r>
              <a:rPr lang="cs-CZ" b="1" dirty="0" smtClean="0"/>
              <a:t>)</a:t>
            </a:r>
          </a:p>
          <a:p>
            <a:pPr marL="800100" lvl="1"/>
            <a:r>
              <a:rPr lang="cs-CZ" dirty="0" smtClean="0"/>
              <a:t>komprese probíhá v časové dimenzi, v závislosti na změně obrazu v jednotlivých na sebe navazujících snímcích</a:t>
            </a:r>
            <a:endParaRPr lang="cs-CZ" b="1" dirty="0" smtClean="0"/>
          </a:p>
          <a:p>
            <a:pPr lvl="1"/>
            <a:r>
              <a:rPr lang="cs-CZ" b="1" dirty="0" err="1" smtClean="0"/>
              <a:t>Interframe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en-US" i="1" dirty="0" smtClean="0"/>
              <a:t>inter </a:t>
            </a:r>
            <a:r>
              <a:rPr lang="en-US" dirty="0" smtClean="0"/>
              <a:t>- </a:t>
            </a:r>
            <a:r>
              <a:rPr lang="cs-CZ" dirty="0" smtClean="0"/>
              <a:t>mezi snímky</a:t>
            </a:r>
            <a:r>
              <a:rPr lang="en-US" dirty="0" smtClean="0"/>
              <a:t>)</a:t>
            </a:r>
            <a:endParaRPr lang="cs-CZ" dirty="0" smtClean="0"/>
          </a:p>
          <a:p>
            <a:pPr lvl="2"/>
            <a:r>
              <a:rPr lang="cs-CZ" dirty="0" smtClean="0"/>
              <a:t>dosahovaná komprese je výrazně vyšší než </a:t>
            </a:r>
            <a:r>
              <a:rPr lang="cs-CZ" dirty="0" err="1" smtClean="0"/>
              <a:t>intraframe</a:t>
            </a:r>
            <a:endParaRPr lang="cs-CZ" dirty="0" smtClean="0"/>
          </a:p>
          <a:p>
            <a:pPr lvl="2"/>
            <a:r>
              <a:rPr lang="cs-CZ" dirty="0" smtClean="0"/>
              <a:t>typické pro formáty kompresní </a:t>
            </a:r>
            <a:r>
              <a:rPr lang="cs-CZ" dirty="0" err="1" smtClean="0"/>
              <a:t>snadardy</a:t>
            </a:r>
            <a:r>
              <a:rPr lang="cs-CZ" dirty="0" smtClean="0"/>
              <a:t> MPEG</a:t>
            </a:r>
          </a:p>
          <a:p>
            <a:pPr lvl="2"/>
            <a:r>
              <a:rPr lang="cs-CZ" dirty="0" smtClean="0"/>
              <a:t>vhodné jako finální komprese, resp. jako finální výstup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71942"/>
            <a:ext cx="4343390" cy="201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TV-hneda">
  <a:themeElements>
    <a:clrScheme name="KITTV_hneda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ITTV_hne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TV_hned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7687</TotalTime>
  <Words>2097</Words>
  <Application>Microsoft Office PowerPoint</Application>
  <PresentationFormat>Předvádění na obrazovce (4:3)</PresentationFormat>
  <Paragraphs>405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KITTV-hneda</vt:lpstr>
      <vt:lpstr>Komprese videosignálu, kompresní standardy, formáty</vt:lpstr>
      <vt:lpstr>Komprese barevného digitálního videosignálu</vt:lpstr>
      <vt:lpstr>Komprese barevného digitálního videosignálu</vt:lpstr>
      <vt:lpstr>Komprese barevného digitálního videosignálu</vt:lpstr>
      <vt:lpstr>Komprese barevného digitálního videosignálu</vt:lpstr>
      <vt:lpstr>Komprese barevného digitálního videosignálu</vt:lpstr>
      <vt:lpstr>Kamerové formáty</vt:lpstr>
      <vt:lpstr>Komprese videosignálu</vt:lpstr>
      <vt:lpstr>Komprese videosignálu</vt:lpstr>
      <vt:lpstr>Standardy komprese videa</vt:lpstr>
      <vt:lpstr>Standard MPEG (Moving Picture Expert Group)</vt:lpstr>
      <vt:lpstr>Standardy MPEG (Moving Picture Expert Group)</vt:lpstr>
      <vt:lpstr>Standard MPEG-2</vt:lpstr>
      <vt:lpstr>Standard MPEG-2</vt:lpstr>
      <vt:lpstr>Standard MPEG-2</vt:lpstr>
      <vt:lpstr>Standard MPEG-2</vt:lpstr>
      <vt:lpstr>Standard MPEG-2</vt:lpstr>
      <vt:lpstr>Standard MPEG-2</vt:lpstr>
      <vt:lpstr>Odhad pohybu (motion estimation)</vt:lpstr>
      <vt:lpstr>Standard MPEG-2</vt:lpstr>
      <vt:lpstr>Standard MPEG-2</vt:lpstr>
      <vt:lpstr>Standard MPEG-2</vt:lpstr>
      <vt:lpstr>Standard MPEG-2</vt:lpstr>
      <vt:lpstr>Standardy MPEG (Moving Picture Expert Group)</vt:lpstr>
      <vt:lpstr>Standard MPEG-2</vt:lpstr>
      <vt:lpstr>Standard MPEG-4</vt:lpstr>
      <vt:lpstr>Standard MPEG-4</vt:lpstr>
      <vt:lpstr>Standard MPEG-4</vt:lpstr>
      <vt:lpstr>Standard MPEG-4</vt:lpstr>
      <vt:lpstr>Standard MPEG-4</vt:lpstr>
      <vt:lpstr>Standardy video kodeků řady H.26x</vt:lpstr>
      <vt:lpstr>Standard MPEG-4 AVC / H.264</vt:lpstr>
      <vt:lpstr>Standard MPEG-H (HEVC) / H.265</vt:lpstr>
      <vt:lpstr>Standard MPEG-H (HEVC)</vt:lpstr>
      <vt:lpstr>Standard MPEG-H (HEVC)</vt:lpstr>
      <vt:lpstr>Standard MPEG-H (HEVC)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formáty a záznam obrazu</dc:title>
  <dc:subject>Multimédia</dc:subject>
  <dc:creator>Tomáš Jeřábek</dc:creator>
  <cp:lastModifiedBy>student</cp:lastModifiedBy>
  <cp:revision>640</cp:revision>
  <dcterms:created xsi:type="dcterms:W3CDTF">2010-10-26T10:30:44Z</dcterms:created>
  <dcterms:modified xsi:type="dcterms:W3CDTF">2022-04-07T12:17:57Z</dcterms:modified>
</cp:coreProperties>
</file>