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74" r:id="rId4"/>
    <p:sldId id="272" r:id="rId5"/>
    <p:sldId id="275" r:id="rId6"/>
    <p:sldId id="268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391436-A198-48B2-ADE0-BFB9AC5AF12A}" type="datetimeFigureOut">
              <a:rPr lang="cs-CZ" smtClean="0"/>
              <a:pPr/>
              <a:t>19.02.2021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AF28B9-D35C-4FCA-9D65-1BD7D33B32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yukove-objekty.wz.cz/" TargetMode="External"/><Relationship Id="rId3" Type="http://schemas.openxmlformats.org/officeDocument/2006/relationships/hyperlink" Target="http://free.ed.gov/" TargetMode="External"/><Relationship Id="rId7" Type="http://schemas.openxmlformats.org/officeDocument/2006/relationships/hyperlink" Target="http://www.vyukovematerialy.eu/" TargetMode="External"/><Relationship Id="rId2" Type="http://schemas.openxmlformats.org/officeDocument/2006/relationships/hyperlink" Target="http://lreforschools.eun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ipravy.estranky.cz/" TargetMode="External"/><Relationship Id="rId5" Type="http://schemas.openxmlformats.org/officeDocument/2006/relationships/hyperlink" Target="http://edu.glogster.com/" TargetMode="External"/><Relationship Id="rId4" Type="http://schemas.openxmlformats.org/officeDocument/2006/relationships/hyperlink" Target="https://phet.colorado.edu/cs/" TargetMode="External"/><Relationship Id="rId9" Type="http://schemas.openxmlformats.org/officeDocument/2006/relationships/hyperlink" Target="http://www.pomocucitelum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1196752"/>
            <a:ext cx="7406640" cy="1472184"/>
          </a:xfrm>
        </p:spPr>
        <p:txBody>
          <a:bodyPr/>
          <a:lstStyle/>
          <a:p>
            <a:pPr algn="ctr"/>
            <a:r>
              <a:rPr lang="cs-CZ" dirty="0"/>
              <a:t>Úložiště digitálních učebních materiálů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752600"/>
          </a:xfrm>
        </p:spPr>
        <p:txBody>
          <a:bodyPr/>
          <a:lstStyle/>
          <a:p>
            <a:pPr algn="ctr"/>
            <a:r>
              <a:rPr lang="cs-CZ" dirty="0"/>
              <a:t>Materiály a podklady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E16B9-B997-4596-9CD8-EAEA34D3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Terminologie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3BDC43-68EC-4B06-AF90-3B4BF444F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DLO – </a:t>
            </a:r>
            <a:r>
              <a:rPr lang="cs-CZ" dirty="0" err="1"/>
              <a:t>digital</a:t>
            </a:r>
            <a:r>
              <a:rPr lang="cs-CZ" dirty="0"/>
              <a:t> learning </a:t>
            </a:r>
            <a:r>
              <a:rPr lang="cs-CZ" dirty="0" err="1"/>
              <a:t>object</a:t>
            </a:r>
            <a:endParaRPr lang="cs-CZ" dirty="0"/>
          </a:p>
          <a:p>
            <a:endParaRPr lang="cs-CZ" dirty="0"/>
          </a:p>
          <a:p>
            <a:r>
              <a:rPr lang="cs-CZ" dirty="0"/>
              <a:t>DUM – digitální učební materiál</a:t>
            </a:r>
          </a:p>
          <a:p>
            <a:r>
              <a:rPr lang="cs-CZ" dirty="0"/>
              <a:t>DVM – digitální vzdělávací materiál</a:t>
            </a:r>
          </a:p>
          <a:p>
            <a:r>
              <a:rPr lang="cs-CZ" dirty="0"/>
              <a:t>DVZ – digitální vzdělávací zdroj</a:t>
            </a:r>
          </a:p>
          <a:p>
            <a:endParaRPr lang="cs-CZ" dirty="0"/>
          </a:p>
          <a:p>
            <a:r>
              <a:rPr lang="cs-CZ" dirty="0"/>
              <a:t>LOR – learning </a:t>
            </a:r>
            <a:r>
              <a:rPr lang="cs-CZ" dirty="0" err="1"/>
              <a:t>object</a:t>
            </a:r>
            <a:r>
              <a:rPr lang="cs-CZ" dirty="0"/>
              <a:t> </a:t>
            </a:r>
            <a:r>
              <a:rPr lang="cs-CZ" dirty="0" err="1"/>
              <a:t>repository</a:t>
            </a:r>
            <a:r>
              <a:rPr lang="cs-CZ" dirty="0"/>
              <a:t> = úložiště vzdělávacích materiálů</a:t>
            </a:r>
          </a:p>
          <a:p>
            <a:r>
              <a:rPr lang="cs-CZ" dirty="0"/>
              <a:t>LOM – learning </a:t>
            </a:r>
            <a:r>
              <a:rPr lang="cs-CZ" dirty="0" err="1"/>
              <a:t>object</a:t>
            </a:r>
            <a:r>
              <a:rPr lang="cs-CZ" dirty="0"/>
              <a:t> metadata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665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89B74-EB0E-4C9D-9EF3-34B69D4DE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DUM/DVM/DVZ a vlastnosti: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7B88D9-ABF1-4900-A7D4-8C5FE5D51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„znovupoužitelná část obsahu, která může být použita ke splnění výukového cíle“</a:t>
            </a:r>
          </a:p>
          <a:p>
            <a:endParaRPr lang="cs-CZ" dirty="0"/>
          </a:p>
          <a:p>
            <a:r>
              <a:rPr lang="cs-CZ" dirty="0"/>
              <a:t>DOMINO (dynamický, originální, motivující, interaktivní, návodný, otevřený ke změně)</a:t>
            </a:r>
          </a:p>
          <a:p>
            <a:endParaRPr lang="cs-CZ" dirty="0"/>
          </a:p>
          <a:p>
            <a:r>
              <a:rPr lang="cs-CZ" dirty="0"/>
              <a:t>korektnost vůči autorskému zákonu a podmínkám využívání</a:t>
            </a:r>
          </a:p>
          <a:p>
            <a:r>
              <a:rPr lang="cs-CZ" dirty="0"/>
              <a:t>formát a technické požadavky</a:t>
            </a:r>
          </a:p>
          <a:p>
            <a:r>
              <a:rPr lang="cs-CZ" dirty="0"/>
              <a:t>typ, specifikace a didaktické pojetí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711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Úložiště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Obecná česká úložiště DUM</a:t>
            </a:r>
          </a:p>
          <a:p>
            <a:r>
              <a:rPr lang="cs-CZ" dirty="0"/>
              <a:t>Úložiště pro materiály IWB</a:t>
            </a:r>
          </a:p>
          <a:p>
            <a:r>
              <a:rPr lang="cs-CZ" dirty="0"/>
              <a:t>Úložiště multimediálních DUM</a:t>
            </a:r>
          </a:p>
          <a:p>
            <a:r>
              <a:rPr lang="cs-CZ" dirty="0"/>
              <a:t>Uzavřená úložiště DUM ke konkrétním produktům</a:t>
            </a:r>
          </a:p>
          <a:p>
            <a:r>
              <a:rPr lang="cs-CZ" dirty="0"/>
              <a:t>Úložiště DUM pro podporu práce s mobilními zařízeními</a:t>
            </a:r>
          </a:p>
          <a:p>
            <a:r>
              <a:rPr lang="cs-CZ" dirty="0"/>
              <a:t>Online (úložiště, prostor) pro jednorázové aktivity</a:t>
            </a:r>
          </a:p>
          <a:p>
            <a:r>
              <a:rPr lang="cs-CZ" dirty="0"/>
              <a:t>Další úložiště a příklady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7858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CB39EF-6FDF-45BB-B20E-311D8C7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českých úložišť: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8CD989-EE19-4F64-994F-0C3E6538A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</a:t>
            </a:r>
            <a:r>
              <a:rPr lang="cs-CZ" dirty="0" smtClean="0"/>
              <a:t>vp.cz</a:t>
            </a:r>
          </a:p>
          <a:p>
            <a:pPr lvl="1"/>
            <a:r>
              <a:rPr lang="cs-CZ" dirty="0" smtClean="0"/>
              <a:t>dum.rvp.cz</a:t>
            </a:r>
          </a:p>
          <a:p>
            <a:pPr lvl="1"/>
            <a:r>
              <a:rPr lang="cs-CZ" dirty="0" smtClean="0"/>
              <a:t>digifolio.rvp.cz</a:t>
            </a:r>
          </a:p>
          <a:p>
            <a:pPr lvl="1"/>
            <a:r>
              <a:rPr lang="cs-CZ" dirty="0" smtClean="0"/>
              <a:t>digiskola.rvp.cz</a:t>
            </a:r>
            <a:endParaRPr lang="cs-CZ" dirty="0"/>
          </a:p>
          <a:p>
            <a:r>
              <a:rPr lang="cs-CZ" dirty="0"/>
              <a:t>dumy.cz</a:t>
            </a:r>
          </a:p>
          <a:p>
            <a:r>
              <a:rPr lang="cs-CZ" dirty="0" smtClean="0"/>
              <a:t>khanovaskola.cz</a:t>
            </a:r>
          </a:p>
          <a:p>
            <a:r>
              <a:rPr lang="cs-CZ" dirty="0" smtClean="0"/>
              <a:t>edu.cz</a:t>
            </a:r>
          </a:p>
          <a:p>
            <a:endParaRPr lang="cs-CZ" dirty="0" smtClean="0"/>
          </a:p>
          <a:p>
            <a:r>
              <a:rPr lang="cs-CZ" dirty="0"/>
              <a:t>(</a:t>
            </a:r>
            <a:r>
              <a:rPr lang="cs-CZ" dirty="0" smtClean="0"/>
              <a:t>edurribon.cz)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51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1714202"/>
          </a:xfrm>
        </p:spPr>
        <p:txBody>
          <a:bodyPr>
            <a:noAutofit/>
          </a:bodyPr>
          <a:lstStyle/>
          <a:p>
            <a:pPr algn="ctr"/>
            <a:r>
              <a:rPr lang="cs-CZ" sz="4000" dirty="0"/>
              <a:t>Uzavřená úložiště ke konkrétním produktům nebo spojena s konkrétními společnostmi přímo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347147"/>
            <a:ext cx="7498080" cy="4475584"/>
          </a:xfrm>
        </p:spPr>
        <p:txBody>
          <a:bodyPr/>
          <a:lstStyle/>
          <a:p>
            <a:r>
              <a:rPr lang="cs-CZ" dirty="0"/>
              <a:t>fred.fraus.cz </a:t>
            </a:r>
          </a:p>
          <a:p>
            <a:r>
              <a:rPr lang="cs-CZ" dirty="0"/>
              <a:t>ekabinet.cz</a:t>
            </a:r>
          </a:p>
          <a:p>
            <a:r>
              <a:rPr lang="cs-CZ" dirty="0"/>
              <a:t>toglic.cz</a:t>
            </a:r>
          </a:p>
          <a:p>
            <a:r>
              <a:rPr lang="cs-CZ" dirty="0"/>
              <a:t>activucitel.cz</a:t>
            </a:r>
          </a:p>
          <a:p>
            <a:r>
              <a:rPr lang="cs-CZ" dirty="0"/>
              <a:t>veskole.cz</a:t>
            </a:r>
          </a:p>
          <a:p>
            <a:r>
              <a:rPr lang="cs-CZ" dirty="0"/>
              <a:t>education.microsoft.com</a:t>
            </a:r>
          </a:p>
          <a:p>
            <a:r>
              <a:rPr lang="cs-CZ" dirty="0"/>
              <a:t>GEG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cs-CZ" dirty="0"/>
              <a:t>Další úložiště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196752"/>
            <a:ext cx="7498080" cy="4800600"/>
          </a:xfrm>
        </p:spPr>
        <p:txBody>
          <a:bodyPr/>
          <a:lstStyle/>
          <a:p>
            <a:r>
              <a:rPr lang="cs-CZ" dirty="0">
                <a:hlinkClick r:id="rId2"/>
              </a:rPr>
              <a:t>lreforschools.eun.org/</a:t>
            </a:r>
            <a:endParaRPr lang="cs-CZ" dirty="0"/>
          </a:p>
          <a:p>
            <a:r>
              <a:rPr lang="cs-CZ" dirty="0">
                <a:hlinkClick r:id="rId3"/>
              </a:rPr>
              <a:t>free.ed.gov/</a:t>
            </a:r>
            <a:endParaRPr lang="cs-CZ" dirty="0"/>
          </a:p>
          <a:p>
            <a:r>
              <a:rPr lang="cs-CZ" dirty="0">
                <a:hlinkClick r:id="rId4"/>
              </a:rPr>
              <a:t>phet.colorado.edu/cs/</a:t>
            </a:r>
            <a:r>
              <a:rPr lang="cs-CZ" dirty="0"/>
              <a:t> </a:t>
            </a:r>
          </a:p>
          <a:p>
            <a:r>
              <a:rPr lang="cs-CZ" dirty="0">
                <a:hlinkClick r:id="rId5"/>
              </a:rPr>
              <a:t>edu.glogster.com/</a:t>
            </a:r>
            <a:endParaRPr lang="cs-CZ" dirty="0"/>
          </a:p>
          <a:p>
            <a:r>
              <a:rPr lang="cs-CZ" dirty="0">
                <a:hlinkClick r:id="rId6"/>
              </a:rPr>
              <a:t>pripravy.estranky.cz/</a:t>
            </a:r>
            <a:endParaRPr lang="cs-CZ" dirty="0"/>
          </a:p>
          <a:p>
            <a:r>
              <a:rPr lang="cs-CZ" dirty="0">
                <a:hlinkClick r:id="rId7"/>
              </a:rPr>
              <a:t>vyukovematerialy.eu</a:t>
            </a:r>
            <a:endParaRPr lang="cs-CZ" dirty="0"/>
          </a:p>
          <a:p>
            <a:r>
              <a:rPr lang="cs-CZ" dirty="0">
                <a:hlinkClick r:id="rId8"/>
              </a:rPr>
              <a:t>vyukove-objekty.wz.cz</a:t>
            </a:r>
            <a:endParaRPr lang="cs-CZ" dirty="0"/>
          </a:p>
          <a:p>
            <a:r>
              <a:rPr lang="cs-CZ" dirty="0">
                <a:hlinkClick r:id="rId9"/>
              </a:rPr>
              <a:t>pomocucitelum.cz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507</TotalTime>
  <Words>179</Words>
  <Application>Microsoft Office PowerPoint</Application>
  <PresentationFormat>Předvádění na obrazovce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Gill Sans MT</vt:lpstr>
      <vt:lpstr>Verdana</vt:lpstr>
      <vt:lpstr>Wingdings 2</vt:lpstr>
      <vt:lpstr>Slunovrat</vt:lpstr>
      <vt:lpstr>Úložiště digitálních učebních materiálů</vt:lpstr>
      <vt:lpstr>Terminologie</vt:lpstr>
      <vt:lpstr>DUM/DVM/DVZ a vlastnosti:</vt:lpstr>
      <vt:lpstr>Úložiště</vt:lpstr>
      <vt:lpstr>Příklady českých úložišť:</vt:lpstr>
      <vt:lpstr>Uzavřená úložiště ke konkrétním produktům nebo spojena s konkrétními společnostmi přímo</vt:lpstr>
      <vt:lpstr>Další úložiště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Kde čerpat inspiraci?</dc:title>
  <dc:creator>Petra</dc:creator>
  <cp:lastModifiedBy>Petra Vaňková</cp:lastModifiedBy>
  <cp:revision>33</cp:revision>
  <dcterms:created xsi:type="dcterms:W3CDTF">2011-10-30T08:18:45Z</dcterms:created>
  <dcterms:modified xsi:type="dcterms:W3CDTF">2021-02-19T08:18:48Z</dcterms:modified>
</cp:coreProperties>
</file>