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.xml" ContentType="application/vnd.openxmlformats-officedocument.themeOverride+xml"/>
  <Override PartName="/ppt/tags/tag24.xml" ContentType="application/vnd.openxmlformats-officedocument.presentationml.tags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66" r:id="rId2"/>
    <p:sldId id="280" r:id="rId3"/>
    <p:sldId id="277" r:id="rId4"/>
    <p:sldId id="278" r:id="rId5"/>
    <p:sldId id="279" r:id="rId6"/>
    <p:sldId id="268" r:id="rId7"/>
    <p:sldId id="286" r:id="rId8"/>
    <p:sldId id="267" r:id="rId9"/>
    <p:sldId id="276" r:id="rId10"/>
    <p:sldId id="281" r:id="rId11"/>
    <p:sldId id="282" r:id="rId12"/>
    <p:sldId id="283" r:id="rId13"/>
    <p:sldId id="285" r:id="rId14"/>
    <p:sldId id="291" r:id="rId15"/>
    <p:sldId id="269" r:id="rId16"/>
    <p:sldId id="270" r:id="rId17"/>
    <p:sldId id="272" r:id="rId18"/>
    <p:sldId id="292" r:id="rId19"/>
    <p:sldId id="287" r:id="rId20"/>
    <p:sldId id="288" r:id="rId21"/>
    <p:sldId id="289" r:id="rId22"/>
    <p:sldId id="290" r:id="rId23"/>
    <p:sldId id="274" r:id="rId24"/>
    <p:sldId id="275" r:id="rId25"/>
  </p:sldIdLst>
  <p:sldSz cx="9144000" cy="6858000" type="screen4x3"/>
  <p:notesSz cx="6858000" cy="9144000"/>
  <p:custDataLst>
    <p:tags r:id="rId26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198"/>
    <a:srgbClr val="F8F5B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30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7 w 3732"/>
              <a:gd name="T1" fmla="*/ 48814717 h 2421"/>
              <a:gd name="T2" fmla="*/ 2147483647 w 3732"/>
              <a:gd name="T3" fmla="*/ 162062233 h 2421"/>
              <a:gd name="T4" fmla="*/ 2147483647 w 3732"/>
              <a:gd name="T5" fmla="*/ 236259652 h 2421"/>
              <a:gd name="T6" fmla="*/ 2147483647 w 3732"/>
              <a:gd name="T7" fmla="*/ 324125863 h 2421"/>
              <a:gd name="T8" fmla="*/ 2147483647 w 3732"/>
              <a:gd name="T9" fmla="*/ 429563639 h 2421"/>
              <a:gd name="T10" fmla="*/ 2147483647 w 3732"/>
              <a:gd name="T11" fmla="*/ 535001415 h 2421"/>
              <a:gd name="T12" fmla="*/ 2147483647 w 3732"/>
              <a:gd name="T13" fmla="*/ 624819712 h 2421"/>
              <a:gd name="T14" fmla="*/ 2147483647 w 3732"/>
              <a:gd name="T15" fmla="*/ 730258885 h 2421"/>
              <a:gd name="T16" fmla="*/ 2147483647 w 3732"/>
              <a:gd name="T17" fmla="*/ 786881945 h 2421"/>
              <a:gd name="T18" fmla="*/ 2147483647 w 3732"/>
              <a:gd name="T19" fmla="*/ 779072205 h 2421"/>
              <a:gd name="T20" fmla="*/ 2147483647 w 3732"/>
              <a:gd name="T21" fmla="*/ 2147483647 h 2421"/>
              <a:gd name="T22" fmla="*/ 2147483647 w 3732"/>
              <a:gd name="T23" fmla="*/ 2147483647 h 2421"/>
              <a:gd name="T24" fmla="*/ 2147483647 w 3732"/>
              <a:gd name="T25" fmla="*/ 2147483647 h 2421"/>
              <a:gd name="T26" fmla="*/ 2147483647 w 3732"/>
              <a:gd name="T27" fmla="*/ 2147483647 h 2421"/>
              <a:gd name="T28" fmla="*/ 2147483647 w 3732"/>
              <a:gd name="T29" fmla="*/ 2147483647 h 2421"/>
              <a:gd name="T30" fmla="*/ 2147483647 w 3732"/>
              <a:gd name="T31" fmla="*/ 2147483647 h 2421"/>
              <a:gd name="T32" fmla="*/ 2147483647 w 3732"/>
              <a:gd name="T33" fmla="*/ 2147483647 h 2421"/>
              <a:gd name="T34" fmla="*/ 2147483647 w 3732"/>
              <a:gd name="T35" fmla="*/ 2147483647 h 2421"/>
              <a:gd name="T36" fmla="*/ 2147483647 w 3732"/>
              <a:gd name="T37" fmla="*/ 2147483647 h 2421"/>
              <a:gd name="T38" fmla="*/ 2147483647 w 3732"/>
              <a:gd name="T39" fmla="*/ 2147483647 h 2421"/>
              <a:gd name="T40" fmla="*/ 2147483647 w 3732"/>
              <a:gd name="T41" fmla="*/ 2147483647 h 2421"/>
              <a:gd name="T42" fmla="*/ 2147483647 w 3732"/>
              <a:gd name="T43" fmla="*/ 2147483647 h 2421"/>
              <a:gd name="T44" fmla="*/ 2147483647 w 3732"/>
              <a:gd name="T45" fmla="*/ 2147483647 h 2421"/>
              <a:gd name="T46" fmla="*/ 2147483647 w 3732"/>
              <a:gd name="T47" fmla="*/ 2147483647 h 2421"/>
              <a:gd name="T48" fmla="*/ 2147483647 w 3732"/>
              <a:gd name="T49" fmla="*/ 2147483647 h 2421"/>
              <a:gd name="T50" fmla="*/ 2147483647 w 3732"/>
              <a:gd name="T51" fmla="*/ 2147483647 h 2421"/>
              <a:gd name="T52" fmla="*/ 2147483647 w 3732"/>
              <a:gd name="T53" fmla="*/ 2102909048 h 2421"/>
              <a:gd name="T54" fmla="*/ 2147483647 w 3732"/>
              <a:gd name="T55" fmla="*/ 2147483647 h 2421"/>
              <a:gd name="T56" fmla="*/ 2147483647 w 3732"/>
              <a:gd name="T57" fmla="*/ 2147483647 h 2421"/>
              <a:gd name="T58" fmla="*/ 2147483647 w 3732"/>
              <a:gd name="T59" fmla="*/ 2054095729 h 2421"/>
              <a:gd name="T60" fmla="*/ 2147483647 w 3732"/>
              <a:gd name="T61" fmla="*/ 1868602879 h 2421"/>
              <a:gd name="T62" fmla="*/ 2147483647 w 3732"/>
              <a:gd name="T63" fmla="*/ 1640152966 h 2421"/>
              <a:gd name="T64" fmla="*/ 2147483647 w 3732"/>
              <a:gd name="T65" fmla="*/ 1437085757 h 2421"/>
              <a:gd name="T66" fmla="*/ 2147483647 w 3732"/>
              <a:gd name="T67" fmla="*/ 1347267460 h 2421"/>
              <a:gd name="T68" fmla="*/ 2147483647 w 3732"/>
              <a:gd name="T69" fmla="*/ 1347267460 h 2421"/>
              <a:gd name="T70" fmla="*/ 2147483647 w 3732"/>
              <a:gd name="T71" fmla="*/ 1298454141 h 2421"/>
              <a:gd name="T72" fmla="*/ 2147483647 w 3732"/>
              <a:gd name="T73" fmla="*/ 1210589327 h 2421"/>
              <a:gd name="T74" fmla="*/ 2147483647 w 3732"/>
              <a:gd name="T75" fmla="*/ 1185205227 h 2421"/>
              <a:gd name="T76" fmla="*/ 2147483647 w 3732"/>
              <a:gd name="T77" fmla="*/ 1218399067 h 2421"/>
              <a:gd name="T78" fmla="*/ 2147483647 w 3732"/>
              <a:gd name="T79" fmla="*/ 1169584350 h 2421"/>
              <a:gd name="T80" fmla="*/ 1958464560 w 3732"/>
              <a:gd name="T81" fmla="*/ 1079767451 h 2421"/>
              <a:gd name="T82" fmla="*/ 1812018733 w 3732"/>
              <a:gd name="T83" fmla="*/ 1128580771 h 2421"/>
              <a:gd name="T84" fmla="*/ 1689005188 w 3732"/>
              <a:gd name="T85" fmla="*/ 1275023524 h 2421"/>
              <a:gd name="T86" fmla="*/ 1649953247 w 3732"/>
              <a:gd name="T87" fmla="*/ 1413655140 h 2421"/>
              <a:gd name="T88" fmla="*/ 1665574303 w 3732"/>
              <a:gd name="T89" fmla="*/ 1647962706 h 2421"/>
              <a:gd name="T90" fmla="*/ 1567943751 w 3732"/>
              <a:gd name="T91" fmla="*/ 1827597902 h 2421"/>
              <a:gd name="T92" fmla="*/ 1187184880 w 3732"/>
              <a:gd name="T93" fmla="*/ 2005281012 h 2421"/>
              <a:gd name="T94" fmla="*/ 894294622 w 3732"/>
              <a:gd name="T95" fmla="*/ 2046285989 h 2421"/>
              <a:gd name="T96" fmla="*/ 634597188 w 3732"/>
              <a:gd name="T97" fmla="*/ 1917416198 h 2421"/>
              <a:gd name="T98" fmla="*/ 454957140 w 3732"/>
              <a:gd name="T99" fmla="*/ 1534713793 h 2421"/>
              <a:gd name="T100" fmla="*/ 447147311 w 3732"/>
              <a:gd name="T101" fmla="*/ 1316027103 h 2421"/>
              <a:gd name="T102" fmla="*/ 560398919 w 3732"/>
              <a:gd name="T103" fmla="*/ 1112959893 h 2421"/>
              <a:gd name="T104" fmla="*/ 617024024 w 3732"/>
              <a:gd name="T105" fmla="*/ 950897661 h 2421"/>
              <a:gd name="T106" fmla="*/ 480341531 w 3732"/>
              <a:gd name="T107" fmla="*/ 861079364 h 2421"/>
              <a:gd name="T108" fmla="*/ 285080428 w 3732"/>
              <a:gd name="T109" fmla="*/ 722447748 h 2421"/>
              <a:gd name="T110" fmla="*/ 203070932 w 3732"/>
              <a:gd name="T111" fmla="*/ 560385515 h 2421"/>
              <a:gd name="T112" fmla="*/ 259697435 w 3732"/>
              <a:gd name="T113" fmla="*/ 406133022 h 2421"/>
              <a:gd name="T114" fmla="*/ 316322540 w 3732"/>
              <a:gd name="T115" fmla="*/ 300695246 h 2421"/>
              <a:gd name="T116" fmla="*/ 259697435 w 3732"/>
              <a:gd name="T117" fmla="*/ 218686690 h 2421"/>
              <a:gd name="T118" fmla="*/ 82009496 w 3732"/>
              <a:gd name="T119" fmla="*/ 162062233 h 2421"/>
              <a:gd name="T120" fmla="*/ 0 w 3732"/>
              <a:gd name="T121" fmla="*/ 56624457 h 2421"/>
              <a:gd name="T122" fmla="*/ 349516760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9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81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9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1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ja-JP"/>
              <a:t>Kliknutím lze upravit styl předlohy.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F74C-D653-4B35-841F-413FD40BD020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7FF1-84D8-4DD3-A975-F4A1A64389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3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FE32-F9F9-440F-8EC0-467974B09D42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BFAD-67D8-4F1E-9970-3FD86D7BC7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46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cs-CZ" altLang="ja-JP"/>
              <a:t>Kliknutím lze upravit styl.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60D2-975C-474C-8941-5F4CDEEEB25F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A1DE-3E60-4D6C-8E89-9DF6F6CBCC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63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ja-JP"/>
              <a:t>Kliknutím lze upravit styl předlohy.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9ABD-5514-48D9-B054-DDEB9B9794F6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BE90-45A2-42D7-981D-6854B3128E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06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AA38-A55D-4E7E-8F2A-DFB8C407824E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08DE-22AB-45F7-9022-2A36F0D0D8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2A70-974A-497D-996F-609DF11429AD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AB2D-DB29-4324-B00E-231ADF1A7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45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8047-BF7B-4AF4-94D0-11368D91DA8F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FEC7-438C-4F67-9CA5-55D3974A30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FEED-F580-4115-A965-5F78BE9A1A14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5225-5F58-4812-BCFF-287FB475B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93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C82D-1161-4DBC-A8DD-132E3DBEAEC7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4DB5-8240-43E8-8EE1-F02298B74D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2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5CC4-1058-4033-8B13-883146177435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E37F-5CCF-432B-B850-377809715B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98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F5D1-D455-46E9-96D2-A69065F4801F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4629-AAC1-47BA-911F-650705E814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19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altLang="ja-JP"/>
              <a:t>Kliknutím lze upravit styl.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altLang="ja-JP" noProof="0"/>
              <a:t>Kliknutím na ikonu přidáte obrázek.</a:t>
            </a:r>
            <a:endParaRPr lang="ja-JP" altLang="en-US" noProof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6257-A144-47C9-B002-ED717FADCD98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D922-8C16-4F93-B9DA-A0280F9D10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0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/>
              <a:t>マスタ テキストの書式設定</a:t>
            </a:r>
            <a:endParaRPr lang="ja-JP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  <a:p>
            <a:pPr lvl="5"/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レベル</a:t>
            </a:r>
          </a:p>
          <a:p>
            <a:pPr lvl="6"/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レベル</a:t>
            </a:r>
          </a:p>
          <a:p>
            <a:pPr lvl="7"/>
            <a:r>
              <a:rPr lang="ja-JP" altLang="en-US" dirty="0"/>
              <a:t>第</a:t>
            </a:r>
            <a:r>
              <a:rPr lang="en-US" altLang="ja-JP" dirty="0"/>
              <a:t>8</a:t>
            </a:r>
            <a:r>
              <a:rPr lang="ja-JP" altLang="en-US" dirty="0"/>
              <a:t>レベル</a:t>
            </a:r>
          </a:p>
          <a:p>
            <a:pPr lvl="8"/>
            <a:r>
              <a:rPr lang="ja-JP" altLang="en-US" dirty="0"/>
              <a:t>第</a:t>
            </a:r>
            <a:r>
              <a:rPr lang="en-US" altLang="ja-JP" dirty="0"/>
              <a:t>9</a:t>
            </a:r>
            <a:r>
              <a:rPr lang="ja-JP" altLang="en-US" dirty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3F4A31E-2D99-4172-837C-0CA3A94E40A6}" type="datetimeFigureOut">
              <a:rPr lang="cs-CZ"/>
              <a:pPr>
                <a:defRPr/>
              </a:pPr>
              <a:t>27.04.2023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9EB9026-AA9A-4DFE-AED8-4F5A15DAD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kumimoji="1" lang="ja-JP" altLang="ja-JP" sz="2400">
              <a:ea typeface="ＭＳ Ｐゴシック" pitchFamily="34" charset="-128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/>
              <a:t>マスタ タイトルの書式設定</a:t>
            </a:r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9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81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9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1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2" r:id="rId2"/>
    <p:sldLayoutId id="2147483927" r:id="rId3"/>
    <p:sldLayoutId id="2147483928" r:id="rId4"/>
    <p:sldLayoutId id="2147483929" r:id="rId5"/>
    <p:sldLayoutId id="2147483923" r:id="rId6"/>
    <p:sldLayoutId id="2147483924" r:id="rId7"/>
    <p:sldLayoutId id="2147483930" r:id="rId8"/>
    <p:sldLayoutId id="2147483931" r:id="rId9"/>
    <p:sldLayoutId id="2147483932" r:id="rId10"/>
    <p:sldLayoutId id="2147483933" r:id="rId11"/>
    <p:sldLayoutId id="21474839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C_standard_libr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www.ibm.com/docs/en/i/7.3?topic=extensions-standard-c-library-functions-table-by-name" TargetMode="External"/><Relationship Id="rId5" Type="http://schemas.openxmlformats.org/officeDocument/2006/relationships/hyperlink" Target="https://www.tutorialspoint.com/c_standard_library/index.htm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8313" y="836613"/>
            <a:ext cx="8401050" cy="568801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Funkce je podprogram (jinde definovaná činnost), který zpracovává data a vrací hodnotu (výsledek)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Řada funkcí je dodávána v tzv. knihovnách. 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Ukázka funkcí z matematické knihovny: </a:t>
            </a:r>
            <a:r>
              <a:rPr lang="cs-CZ" sz="2400" b="1"/>
              <a:t>	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tan</a:t>
            </a:r>
            <a:r>
              <a:rPr lang="cs-CZ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(0.7)	</a:t>
            </a:r>
            <a:r>
              <a:rPr lang="cs-CZ" sz="2000" i="1"/>
              <a:t>tangens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cs-CZ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(2)		</a:t>
            </a:r>
            <a:r>
              <a:rPr lang="cs-CZ" sz="2000" i="1"/>
              <a:t>odmocnina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sin(4)		</a:t>
            </a:r>
            <a:r>
              <a:rPr lang="cs-CZ" sz="2000" i="1"/>
              <a:t>sinus</a:t>
            </a:r>
            <a:r>
              <a:rPr lang="cs-CZ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cs-CZ" sz="2000" b="1"/>
              <a:t>V případě, že využijeme nějakou funkci v programu, hovoříme o tzv. „volání“ funkce.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10000"/>
              <a:buFont typeface="Wingdings"/>
              <a:buNone/>
              <a:defRPr/>
            </a:pPr>
            <a:endParaRPr lang="cs-CZ" sz="2400" b="1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400" b="1" err="1">
                <a:solidFill>
                  <a:srgbClr val="0C4063"/>
                </a:solidFill>
                <a:latin typeface="+mn-lt"/>
              </a:rPr>
              <a:t>ctype.h</a:t>
            </a:r>
            <a:r>
              <a:rPr kumimoji="1" lang="cs-CZ" sz="2400" b="1">
                <a:solidFill>
                  <a:srgbClr val="0C4063"/>
                </a:solidFill>
                <a:latin typeface="+mn-lt"/>
              </a:rPr>
              <a:t> - f</a:t>
            </a:r>
            <a:r>
              <a:rPr kumimoji="1" lang="cs-CZ" sz="2400" b="1">
                <a:solidFill>
                  <a:srgbClr val="0C4063"/>
                </a:solidFill>
                <a:latin typeface="+mn-lt"/>
                <a:cs typeface="Courier New" pitchFamily="49" charset="0"/>
              </a:rPr>
              <a:t>unkce užitečné pro práci se znaky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+mn-lt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isalnum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 c)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kontroluje, zda je předaný znak alfanumerický (číslice nebo písmeno)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isalpha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 c)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kontroluje, zda je předaný znak písmeno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isdigit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cs-CZ" sz="16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 c)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kontroluje, zda je předaný znak desítková číslice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400" b="1">
                <a:solidFill>
                  <a:srgbClr val="0C4063"/>
                </a:solidFill>
                <a:latin typeface="Cambria" pitchFamily="18" charset="0"/>
              </a:rPr>
              <a:t>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endParaRPr kumimoji="1" lang="cs-CZ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endParaRPr kumimoji="1" lang="cs-CZ" sz="16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</a:t>
            </a:r>
            <a:r>
              <a:rPr kumimoji="1" lang="cs-CZ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tolower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1" lang="cs-CZ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1" lang="pt-BR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převede velká písmena na malá</a:t>
            </a:r>
            <a:endParaRPr kumimoji="1" lang="cs-CZ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cs-CZ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toupper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1" lang="cs-CZ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1" lang="pt-BR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převádí malá písmena na velká</a:t>
            </a:r>
            <a:endParaRPr kumimoji="1" lang="cs-CZ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8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en-US" sz="2400" b="1" err="1">
                <a:solidFill>
                  <a:srgbClr val="0C4063"/>
                </a:solidFill>
                <a:latin typeface="+mn-lt"/>
              </a:rPr>
              <a:t>stdlib</a:t>
            </a:r>
            <a:r>
              <a:rPr kumimoji="1" lang="cs-CZ" sz="2400" b="1">
                <a:solidFill>
                  <a:srgbClr val="0C4063"/>
                </a:solidFill>
                <a:latin typeface="+mn-lt"/>
              </a:rPr>
              <a:t>.h - definuje čtyři typy proměnných a funkce pro provádění různých operací, zejména: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cs-CZ" sz="2000" b="1">
                <a:solidFill>
                  <a:srgbClr val="0C4063"/>
                </a:solidFill>
                <a:latin typeface="+mn-lt"/>
                <a:cs typeface="Courier New" pitchFamily="49" charset="0"/>
              </a:rPr>
              <a:t>práce s pamětí (alokace, dealokace)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cs-CZ" sz="2000" b="1">
                <a:solidFill>
                  <a:srgbClr val="0C4063"/>
                </a:solidFill>
                <a:latin typeface="+mn-lt"/>
                <a:cs typeface="Courier New" pitchFamily="49" charset="0"/>
              </a:rPr>
              <a:t>převody mezi textovým řetězcem a </a:t>
            </a:r>
            <a:r>
              <a:rPr kumimoji="1" lang="cs-CZ" sz="2000" b="1">
                <a:solidFill>
                  <a:srgbClr val="0C406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int, float, double</a:t>
            </a:r>
            <a:r>
              <a:rPr kumimoji="1" lang="cs-CZ" sz="2000" b="1">
                <a:solidFill>
                  <a:srgbClr val="0C4063"/>
                </a:solidFill>
                <a:latin typeface="+mn-lt"/>
                <a:cs typeface="Courier New" pitchFamily="49" charset="0"/>
              </a:rPr>
              <a:t>, …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cs-CZ" sz="2000" b="1">
                <a:solidFill>
                  <a:srgbClr val="0C4063"/>
                </a:solidFill>
                <a:latin typeface="+mn-lt"/>
                <a:cs typeface="Courier New" pitchFamily="49" charset="0"/>
              </a:rPr>
              <a:t>vyhledávací a třídící algoritmy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cs-CZ" sz="2000" b="1">
                <a:solidFill>
                  <a:srgbClr val="00B0F0"/>
                </a:solidFill>
                <a:latin typeface="+mn-lt"/>
                <a:cs typeface="Courier New" pitchFamily="49" charset="0"/>
              </a:rPr>
              <a:t>absolutní hodnoty</a:t>
            </a:r>
            <a:r>
              <a:rPr kumimoji="1" lang="cs-CZ" sz="2000" b="1">
                <a:solidFill>
                  <a:srgbClr val="0C4063"/>
                </a:solidFill>
                <a:latin typeface="+mn-lt"/>
                <a:cs typeface="Courier New" pitchFamily="49" charset="0"/>
              </a:rPr>
              <a:t>:</a:t>
            </a:r>
          </a:p>
          <a:p>
            <a:pPr lvl="1" eaLnBrk="1" hangingPunct="1">
              <a:spcBef>
                <a:spcPts val="1200"/>
              </a:spcBef>
              <a:buClr>
                <a:srgbClr val="C00000"/>
              </a:buClr>
              <a:buSzPct val="110000"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int abs(int x)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10000"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vrací absolutní hodnotu x</a:t>
            </a:r>
          </a:p>
          <a:p>
            <a:pPr lvl="1" eaLnBrk="1" hangingPunct="1">
              <a:spcBef>
                <a:spcPts val="1200"/>
              </a:spcBef>
              <a:buClr>
                <a:srgbClr val="C00000"/>
              </a:buClr>
              <a:buSzPct val="110000"/>
            </a:pPr>
            <a:r>
              <a:rPr kumimoji="1" lang="en-US" sz="1600" b="1">
                <a:latin typeface="Courier New" pitchFamily="49" charset="0"/>
                <a:cs typeface="Courier New" pitchFamily="49" charset="0"/>
              </a:rPr>
              <a:t>long int labs(long int x)</a:t>
            </a:r>
            <a:endParaRPr kumimoji="1" lang="cs-CZ" sz="1600" b="1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10000"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vrací absolutní hodnotu 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1" lang="cs-CZ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n-ea"/>
                <a:cs typeface="Courier New" pitchFamily="49" charset="0"/>
              </a:rPr>
              <a:t>náhodné číslo</a:t>
            </a:r>
            <a:r>
              <a:rPr kumimoji="1" lang="cs-CZ" sz="2000" b="1" i="0" u="none" strike="noStrike" kern="1200" cap="none" spc="0" normalizeH="0" baseline="0" noProof="0">
                <a:ln>
                  <a:noFill/>
                </a:ln>
                <a:solidFill>
                  <a:srgbClr val="0C4063"/>
                </a:solidFill>
                <a:effectLst/>
                <a:uLnTx/>
                <a:uFillTx/>
                <a:latin typeface="Cambria"/>
                <a:ea typeface="+mn-ea"/>
                <a:cs typeface="Courier New" pitchFamily="49" charset="0"/>
              </a:rPr>
              <a:t>:</a:t>
            </a:r>
          </a:p>
          <a:p>
            <a:pPr lvl="1" eaLnBrk="1" hangingPunct="1">
              <a:spcBef>
                <a:spcPts val="1200"/>
              </a:spcBef>
              <a:buClr>
                <a:srgbClr val="C00000"/>
              </a:buClr>
              <a:buSzPct val="110000"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int rand(void)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10000"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vrátí pseudonáhodné číslo v rozsahu 0 až RAND_MAX</a:t>
            </a:r>
          </a:p>
          <a:p>
            <a:pPr marL="446088" eaLnBrk="1" hangingPunct="1">
              <a:spcBef>
                <a:spcPts val="1200"/>
              </a:spcBef>
              <a:buClr>
                <a:srgbClr val="C00000"/>
              </a:buClr>
              <a:buSzPct val="110000"/>
              <a:defRPr/>
            </a:pPr>
            <a:r>
              <a:rPr kumimoji="1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srand(unsigned int seed)</a:t>
            </a:r>
            <a:endParaRPr kumimoji="1" lang="cs-CZ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715963" lvl="1" indent="0" eaLnBrk="1" hangingPunct="1">
              <a:spcBef>
                <a:spcPts val="0"/>
              </a:spcBef>
              <a:buClr>
                <a:srgbClr val="C00000"/>
              </a:buClr>
              <a:buSzPct val="110000"/>
              <a:defRPr/>
            </a:pPr>
            <a:r>
              <a:rPr kumimoji="1" lang="pt-BR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inicializuje generátor náhodných čísel, který používá funkce rand</a:t>
            </a:r>
            <a:endParaRPr kumimoji="1" lang="cs-CZ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53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400" b="1">
                <a:solidFill>
                  <a:srgbClr val="0C4063"/>
                </a:solidFill>
                <a:latin typeface="+mn-lt"/>
              </a:rPr>
              <a:t>time.</a:t>
            </a:r>
            <a:r>
              <a:rPr kumimoji="1" lang="cs-CZ" sz="2400" b="1" err="1">
                <a:solidFill>
                  <a:srgbClr val="0C4063"/>
                </a:solidFill>
                <a:latin typeface="+mn-lt"/>
              </a:rPr>
              <a:t>h</a:t>
            </a:r>
            <a:r>
              <a:rPr kumimoji="1" lang="cs-CZ" sz="2400" b="1">
                <a:solidFill>
                  <a:srgbClr val="0C4063"/>
                </a:solidFill>
                <a:latin typeface="+mn-lt"/>
              </a:rPr>
              <a:t> - definuje čtyři typy proměnných a různé funkce pro manipulaci s datem a časem</a:t>
            </a:r>
            <a:endParaRPr kumimoji="1" lang="cs-CZ" sz="2400" b="1">
              <a:solidFill>
                <a:srgbClr val="0C4063"/>
              </a:solidFill>
              <a:latin typeface="+mn-lt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+mn-lt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clock_t clock(void)</a:t>
            </a:r>
          </a:p>
          <a:p>
            <a:pPr marL="898525"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a) vrací počet tiků hodin, které uplynuly od spuštění programu</a:t>
            </a:r>
            <a:b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b) čas procesoru vyjádřený počtem cyklů procesoru, které uplynuly od začátku procesu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clock_t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1" lang="en-US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obv</a:t>
            </a: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ykle jde o </a:t>
            </a:r>
            <a:r>
              <a:rPr kumimoji="1" lang="cs-CZ" sz="16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long int </a:t>
            </a: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cs-CZ" sz="1400" b="1" i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definován pomocí </a:t>
            </a:r>
            <a:r>
              <a:rPr kumimoji="1" lang="cs-CZ" sz="1400" b="1">
                <a:latin typeface="Courier New" pitchFamily="49" charset="0"/>
                <a:cs typeface="Courier New" pitchFamily="49" charset="0"/>
              </a:rPr>
              <a:t>typedef</a:t>
            </a: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cs-CZ" sz="1400" b="1" i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– nedělali jsme</a:t>
            </a: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CLOCKS_PER_SEC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hodnota, která reprezentuje: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a) počet tiků hodin za sekundu 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b) </a:t>
            </a:r>
            <a:r>
              <a:rPr kumimoji="1" lang="pl-PL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počet cyklů procesoru za sekundu</a:t>
            </a:r>
            <a:endParaRPr kumimoji="1" lang="cs-CZ" sz="14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time_t time(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NULL</a:t>
            </a:r>
            <a:r>
              <a:rPr kumimoji="1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zjednodušeno – parametr NULL</a:t>
            </a:r>
          </a:p>
          <a:p>
            <a:pPr marL="89852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vrací čas od počátku tzv. epochy (00:00:00 UTC, 1. ledna 1970) měřený v sekundách</a:t>
            </a:r>
            <a:endParaRPr kumimoji="1" lang="cs-CZ" sz="2400" b="1" i="0" u="none" strike="noStrike" kern="1200" cap="none" spc="0" normalizeH="0" baseline="0" noProof="0">
              <a:ln>
                <a:noFill/>
              </a:ln>
              <a:solidFill>
                <a:srgbClr val="0C4063"/>
              </a:solidFill>
              <a:effectLst/>
              <a:uLnTx/>
              <a:uFillTx/>
              <a:latin typeface="Cambria" pitchFamily="18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time_t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1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obv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ykle jde o </a:t>
            </a:r>
            <a:r>
              <a:rPr kumimoji="1" lang="cs-CZ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long int 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1" lang="cs-CZ" sz="14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definován pomocí 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typedef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cs-CZ" sz="14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– nedělali jsme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30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400" b="1">
                <a:solidFill>
                  <a:srgbClr val="0C4063"/>
                </a:solidFill>
                <a:latin typeface="+mn-lt"/>
              </a:rPr>
              <a:t>time.</a:t>
            </a:r>
            <a:r>
              <a:rPr kumimoji="1" lang="cs-CZ" sz="2400" b="1" err="1">
                <a:solidFill>
                  <a:srgbClr val="0C4063"/>
                </a:solidFill>
                <a:latin typeface="+mn-lt"/>
              </a:rPr>
              <a:t>h</a:t>
            </a:r>
            <a:r>
              <a:rPr kumimoji="1" lang="cs-CZ" sz="2400" b="1">
                <a:solidFill>
                  <a:srgbClr val="0C4063"/>
                </a:solidFill>
                <a:latin typeface="+mn-lt"/>
              </a:rPr>
              <a:t> - definuje čtyři typy proměnných a různé funkce pro manipulaci s datem a časem</a:t>
            </a:r>
            <a:endParaRPr kumimoji="1" lang="cs-CZ" sz="2400" b="1">
              <a:solidFill>
                <a:srgbClr val="0C4063"/>
              </a:solidFill>
              <a:latin typeface="+mn-lt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400" b="1">
                <a:solidFill>
                  <a:srgbClr val="0C4063"/>
                </a:solidFill>
                <a:latin typeface="+mn-lt"/>
                <a:cs typeface="Courier New" pitchFamily="49" charset="0"/>
              </a:rPr>
              <a:t>zjednodušení: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long int clock(void)</a:t>
            </a:r>
          </a:p>
          <a:p>
            <a:pPr marL="898525"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a) vrací počet tiků hodin, které uplynuly od spuštění programu</a:t>
            </a:r>
            <a:b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b) čas procesoru vyjádřený počtem cyklů procesoru, které uplynuly od začátku procesu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clock_t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1" lang="en-US" sz="14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obv</a:t>
            </a:r>
            <a:r>
              <a:rPr kumimoji="1" lang="cs-CZ" sz="14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ykle jde o </a:t>
            </a:r>
            <a:r>
              <a:rPr kumimoji="1" lang="cs-CZ" sz="160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long int </a:t>
            </a:r>
            <a:r>
              <a:rPr kumimoji="1" lang="cs-CZ" sz="14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cs-CZ" sz="1400" b="1" i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definován pomocí </a:t>
            </a:r>
            <a:r>
              <a:rPr kumimoji="1" lang="cs-CZ" sz="14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typedef </a:t>
            </a:r>
            <a:r>
              <a:rPr kumimoji="1" lang="cs-CZ" sz="1400" b="1" i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– nedělali jsme</a:t>
            </a:r>
            <a:r>
              <a:rPr kumimoji="1" lang="cs-CZ" sz="1400" b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600" b="1">
                <a:latin typeface="Courier New" pitchFamily="49" charset="0"/>
                <a:cs typeface="Courier New" pitchFamily="49" charset="0"/>
              </a:rPr>
              <a:t>CLOCKS_PER_SEC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hodnota, která reprezentuje: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a) počet tiků hodin za sekundu 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b) </a:t>
            </a:r>
            <a:r>
              <a:rPr kumimoji="1" lang="pl-PL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počet cyklů procesoru za sekundu</a:t>
            </a:r>
            <a:endParaRPr kumimoji="1" lang="cs-CZ" sz="14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long int</a:t>
            </a:r>
            <a:r>
              <a:rPr kumimoji="1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time(</a:t>
            </a: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r>
              <a:rPr kumimoji="1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endParaRPr kumimoji="1" lang="cs-CZ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89852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vrací čas od počátku tzv. epochy (00:00:00 UTC, 1. ledna 1970) měřený v sekundách</a:t>
            </a:r>
            <a:endParaRPr kumimoji="1" lang="cs-CZ" sz="2400" b="1" i="0" u="none" strike="noStrike" kern="1200" cap="none" spc="0" normalizeH="0" baseline="0" noProof="0">
              <a:ln>
                <a:noFill/>
              </a:ln>
              <a:solidFill>
                <a:srgbClr val="0C4063"/>
              </a:solidFill>
              <a:effectLst/>
              <a:uLnTx/>
              <a:uFillTx/>
              <a:latin typeface="Cambria" pitchFamily="18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6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time_t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1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obv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ykle jde o </a:t>
            </a:r>
            <a:r>
              <a:rPr kumimoji="1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long int 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1" lang="cs-CZ" sz="14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definován pomocí 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typedef </a:t>
            </a:r>
            <a:r>
              <a:rPr kumimoji="1" lang="cs-CZ" sz="14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– nedělali jsme</a:t>
            </a:r>
            <a:r>
              <a:rPr kumimoji="1" lang="cs-CZ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61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Náhodné číslo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C337D21-7F97-B395-AFAA-A80357AA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98780"/>
            <a:ext cx="7488832" cy="626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780829-864A-9202-67AA-0D04A4B49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2998357"/>
            <a:ext cx="5081778" cy="2280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88A469B-8C3C-96C4-FC77-0B2C3AEA3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3803270"/>
            <a:ext cx="5081778" cy="22802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208585F-060C-8741-37D5-08813B8F1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499" y="5014580"/>
            <a:ext cx="5081778" cy="2280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B798693-83ED-6D6A-30BE-F4186779B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1499" y="6094700"/>
            <a:ext cx="5081778" cy="228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6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179512" y="836613"/>
            <a:ext cx="8856984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  <a:defRPr/>
            </a:pPr>
            <a:r>
              <a:rPr kumimoji="1" lang="en-US" sz="2800" b="1">
                <a:solidFill>
                  <a:srgbClr val="0C4063"/>
                </a:solidFill>
                <a:latin typeface="Cambria" pitchFamily="18" charset="0"/>
              </a:rPr>
              <a:t>stdio.h - v</a:t>
            </a: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stupy a výstupy 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en-US" sz="20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v C++ </a:t>
            </a:r>
            <a:r>
              <a:rPr kumimoji="1" lang="cs-CZ" sz="20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je součástí </a:t>
            </a:r>
            <a:r>
              <a:rPr kumimoji="1" lang="cs-CZ" sz="20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kumimoji="1" lang="en-US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en-US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kumimoji="1" lang="en-US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en-US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getchar</a:t>
            </a:r>
            <a:r>
              <a:rPr kumimoji="1" lang="en-US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en-US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putchar</a:t>
            </a:r>
            <a:r>
              <a:rPr kumimoji="1" lang="en-US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kumimoji="1" lang="cs-CZ" sz="2800" b="1">
              <a:solidFill>
                <a:srgbClr val="0C406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468313" y="75944"/>
            <a:ext cx="8401050" cy="64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  <a:defRPr/>
            </a:pPr>
            <a:r>
              <a:rPr kumimoji="1" lang="cs-CZ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Obsahuje povinně tzv. řídící řetězec formátu. Za řídícím řetězcem mohou následovat další parametry. 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V řídícím řetězci se pro určení formátu výstupu užívají speciální znakové sekvence (formátové specifikace) začínající symbolem % současně s běžným textem pro výstup.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65F0F0-8359-9870-0476-64E2527D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2581531"/>
            <a:ext cx="6762750" cy="4200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468313" y="620713"/>
            <a:ext cx="84010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  <a:defRPr/>
            </a:pPr>
            <a:r>
              <a:rPr kumimoji="1" lang="cs-CZ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400">
                <a:solidFill>
                  <a:srgbClr val="0C4063"/>
                </a:solidFill>
                <a:latin typeface="Cambria" pitchFamily="18" charset="0"/>
              </a:rPr>
              <a:t>Řídící řetězec formátu – základní formátové specifikace: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925638"/>
            <a:ext cx="8064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Náhodné číslo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14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8DB527-FFED-39AE-581B-ABDEAFA1F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699181"/>
            <a:ext cx="8136135" cy="61354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780829-864A-9202-67AA-0D04A4B49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996953"/>
            <a:ext cx="5527548" cy="2480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88A469B-8C3C-96C4-FC77-0B2C3AEA3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801866"/>
            <a:ext cx="5527548" cy="2480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208585F-060C-8741-37D5-08813B8F1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467" y="5163245"/>
            <a:ext cx="5527548" cy="24803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B798693-83ED-6D6A-30BE-F4186779B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467" y="6301653"/>
            <a:ext cx="5527548" cy="248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33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395536" y="620713"/>
            <a:ext cx="847382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  <a:defRPr/>
            </a:pPr>
            <a:r>
              <a:rPr kumimoji="1" lang="en-US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Načte data ze vstupu a uloží je podle formátu do míst, na adresy určené dalšími parametry. 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V řídícím řetězci se pro určení formátu výstupu užívají formátové specifikace (viz printf).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8B8A4D-6051-29EA-57B8-2A7661498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345" y="2842139"/>
            <a:ext cx="4880610" cy="3697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22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ástupný symbol pro obsah 2"/>
          <p:cNvSpPr txBox="1">
            <a:spLocks/>
          </p:cNvSpPr>
          <p:nvPr/>
        </p:nvSpPr>
        <p:spPr bwMode="auto">
          <a:xfrm>
            <a:off x="179512" y="836613"/>
            <a:ext cx="8784976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Volání funkce tangens a návrat hodnoty</a:t>
            </a:r>
            <a:endParaRPr kumimoji="1" lang="cs-CZ" sz="2800" b="1">
              <a:solidFill>
                <a:srgbClr val="0C4063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240BD2-1F93-42B8-901F-F72EFBA50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31" y="4581128"/>
            <a:ext cx="533400" cy="1714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66C9AF-4568-0E58-8B45-639391D0A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1814289"/>
            <a:ext cx="8343900" cy="39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28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0E18DC-8E1C-23BA-E5BE-A4F26812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6792"/>
            <a:ext cx="9144000" cy="8358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5FEA4C-85A0-2F40-8F02-CC89330E3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43424"/>
            <a:ext cx="9144000" cy="9243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20447A-472E-E7E3-01C9-3A6371294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89040"/>
            <a:ext cx="9144000" cy="86926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5236A8-6450-1236-1E3F-C4CC40428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36945"/>
            <a:ext cx="9144000" cy="92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10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B822235-41A9-2E46-1DCD-B2C38B8D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81034"/>
              </p:ext>
            </p:extLst>
          </p:nvPr>
        </p:nvGraphicFramePr>
        <p:xfrm>
          <a:off x="109410" y="1556792"/>
          <a:ext cx="8927087" cy="358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6488">
                  <a:extLst>
                    <a:ext uri="{9D8B030D-6E8A-4147-A177-3AD203B41FA5}">
                      <a16:colId xmlns:a16="http://schemas.microsoft.com/office/drawing/2014/main" val="1934410644"/>
                    </a:ext>
                  </a:extLst>
                </a:gridCol>
                <a:gridCol w="2808966">
                  <a:extLst>
                    <a:ext uri="{9D8B030D-6E8A-4147-A177-3AD203B41FA5}">
                      <a16:colId xmlns:a16="http://schemas.microsoft.com/office/drawing/2014/main" val="1360896634"/>
                    </a:ext>
                  </a:extLst>
                </a:gridCol>
                <a:gridCol w="1711633">
                  <a:extLst>
                    <a:ext uri="{9D8B030D-6E8A-4147-A177-3AD203B41FA5}">
                      <a16:colId xmlns:a16="http://schemas.microsoft.com/office/drawing/2014/main" val="3786675849"/>
                    </a:ext>
                  </a:extLst>
                </a:gridCol>
              </a:tblGrid>
              <a:tr h="619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350" kern="0">
                          <a:effectLst/>
                        </a:rPr>
                        <a:t>popis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350" kern="0">
                          <a:effectLst/>
                        </a:rPr>
                        <a:t>printf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350" kern="0">
                          <a:effectLst/>
                        </a:rPr>
                        <a:t>výstup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33996962"/>
                  </a:ext>
                </a:extLst>
              </a:tr>
              <a:tr h="595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kern="0">
                          <a:effectLst/>
                        </a:rPr>
                        <a:t>nejméně 5 pozic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printf("'%5d'", 10);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   10'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24307079"/>
                  </a:ext>
                </a:extLst>
              </a:tr>
              <a:tr h="58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kern="0">
                          <a:effectLst/>
                        </a:rPr>
                        <a:t>nejméně 5 pozic, zarovnání vlevo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printf("'%-5d'", 10);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'10   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140587890"/>
                  </a:ext>
                </a:extLst>
              </a:tr>
              <a:tr h="58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kern="0">
                          <a:effectLst/>
                        </a:rPr>
                        <a:t>nejméně 5 pozic, doplněných nulami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printf("'%05d'", 10);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'00010'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31568348"/>
                  </a:ext>
                </a:extLst>
              </a:tr>
              <a:tr h="595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kern="0">
                          <a:effectLst/>
                        </a:rPr>
                        <a:t>nejméně 5 pozic a znaménko plus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printf("'%+5d'", 10);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  +10'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53444004"/>
                  </a:ext>
                </a:extLst>
              </a:tr>
              <a:tr h="58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kern="0">
                          <a:effectLst/>
                        </a:rPr>
                        <a:t>nejméně 5 pozic, znaménko plus a vlevo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1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printf("'%-+5d'", 10);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1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'+10  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292114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238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947B2E6-CDF5-BEC6-C686-E9339C751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17734"/>
              </p:ext>
            </p:extLst>
          </p:nvPr>
        </p:nvGraphicFramePr>
        <p:xfrm>
          <a:off x="109410" y="1772816"/>
          <a:ext cx="8927086" cy="4345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518">
                  <a:extLst>
                    <a:ext uri="{9D8B030D-6E8A-4147-A177-3AD203B41FA5}">
                      <a16:colId xmlns:a16="http://schemas.microsoft.com/office/drawing/2014/main" val="2744896512"/>
                    </a:ext>
                  </a:extLst>
                </a:gridCol>
                <a:gridCol w="3357669">
                  <a:extLst>
                    <a:ext uri="{9D8B030D-6E8A-4147-A177-3AD203B41FA5}">
                      <a16:colId xmlns:a16="http://schemas.microsoft.com/office/drawing/2014/main" val="1325981082"/>
                    </a:ext>
                  </a:extLst>
                </a:gridCol>
                <a:gridCol w="1754899">
                  <a:extLst>
                    <a:ext uri="{9D8B030D-6E8A-4147-A177-3AD203B41FA5}">
                      <a16:colId xmlns:a16="http://schemas.microsoft.com/office/drawing/2014/main" val="3075283479"/>
                    </a:ext>
                  </a:extLst>
                </a:gridCol>
              </a:tblGrid>
              <a:tr h="53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350" kern="0">
                          <a:effectLst/>
                        </a:rPr>
                        <a:t>popis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350" kern="0">
                          <a:effectLst/>
                        </a:rPr>
                        <a:t>printf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350" kern="0">
                          <a:effectLst/>
                        </a:rPr>
                        <a:t>výstup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01921643"/>
                  </a:ext>
                </a:extLst>
              </a:tr>
              <a:tr h="514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 1 desetiné místo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printf("'%.1f'", 10.3456);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'10.3'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26492100"/>
                  </a:ext>
                </a:extLst>
              </a:tr>
              <a:tr h="509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 2 desetiná místa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printf("'%.2f'", 10.3456);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'10.35'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06391670"/>
                  </a:ext>
                </a:extLst>
              </a:tr>
              <a:tr h="69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pozic celkem, z toho 2 desetiné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printf("'%8.2f'", 10.3456);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   10.35'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2477308"/>
                  </a:ext>
                </a:extLst>
              </a:tr>
              <a:tr h="69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pozic celkem, z toho 4 desetiné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printf("'%8.4f'", 10.3456);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 10.3456'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64824285"/>
                  </a:ext>
                </a:extLst>
              </a:tr>
              <a:tr h="69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pozic celkem, z toho 2 desetiné a doplněno nulami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printf("'%08.2f'", 10.3456);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'00010.35'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99506953"/>
                  </a:ext>
                </a:extLst>
              </a:tr>
              <a:tr h="692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pozic celkem, z toho 2 desetiné a zarov. vlevo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printf("'%-8.2f'", 10.3456);</a:t>
                      </a:r>
                      <a:endParaRPr lang="cs-CZ" sz="12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ker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'10.35   '</a:t>
                      </a:r>
                      <a:endParaRPr lang="cs-CZ" sz="1600" kern="1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570809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5516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468313" y="620713"/>
            <a:ext cx="84010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  <a:defRPr/>
            </a:pPr>
            <a:r>
              <a:rPr kumimoji="1" lang="cs-CZ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putchar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kumimoji="1" lang="cs-CZ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400">
                <a:solidFill>
                  <a:srgbClr val="0C4063"/>
                </a:solidFill>
                <a:latin typeface="Cambria" pitchFamily="18" charset="0"/>
              </a:rPr>
              <a:t>Funkce pracuje s parametrem typu </a:t>
            </a:r>
            <a:r>
              <a:rPr kumimoji="1" lang="cs-CZ" sz="2400" b="1" err="1">
                <a:solidFill>
                  <a:srgbClr val="0C4063"/>
                </a:solidFill>
                <a:latin typeface="Cambria" pitchFamily="18" charset="0"/>
              </a:rPr>
              <a:t>int</a:t>
            </a: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400">
                <a:solidFill>
                  <a:srgbClr val="0C4063"/>
                </a:solidFill>
                <a:latin typeface="Cambria" pitchFamily="18" charset="0"/>
              </a:rPr>
              <a:t>Na výstup pošle znak odpovídající ascii kódu zadaného parametru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3092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8777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468313" y="188640"/>
            <a:ext cx="8401050" cy="633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  <a:defRPr/>
            </a:pPr>
            <a:r>
              <a:rPr kumimoji="1" lang="cs-CZ" sz="2800" b="1" err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getchar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Funkce přečte ze vstupu jeden znak a vrátí číslo typu </a:t>
            </a:r>
            <a:r>
              <a:rPr kumimoji="1" lang="cs-CZ" sz="2000" b="1" err="1">
                <a:solidFill>
                  <a:srgbClr val="0C4063"/>
                </a:solidFill>
                <a:latin typeface="Cambria" pitchFamily="18" charset="0"/>
              </a:rPr>
              <a:t>int</a:t>
            </a:r>
            <a:r>
              <a:rPr kumimoji="1" lang="cs-CZ" sz="2000" b="1">
                <a:solidFill>
                  <a:srgbClr val="0C4063"/>
                </a:solidFill>
                <a:latin typeface="Cambria" pitchFamily="18" charset="0"/>
              </a:rPr>
              <a:t>, </a:t>
            </a: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které odpovídá jeho ascii kódu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Funkce začne odebírat znak ve chvíli, kdy uživatel stiskne enter. Odebere v pořadí první znak a ostatní zadané znaky zůstávají ve frontě na vstupu a nejsou využity.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Pokud na vstupu čekají ve frontě nějaké znaky, je </a:t>
            </a:r>
            <a:r>
              <a:rPr kumimoji="1" lang="cs-CZ" sz="2000" b="1" err="1">
                <a:solidFill>
                  <a:srgbClr val="0C4063"/>
                </a:solidFill>
                <a:latin typeface="Cambria" pitchFamily="18" charset="0"/>
              </a:rPr>
              <a:t>getcharem</a:t>
            </a:r>
            <a:r>
              <a:rPr kumimoji="1" lang="cs-CZ" sz="2000" b="1">
                <a:solidFill>
                  <a:srgbClr val="0C4063"/>
                </a:solidFill>
                <a:latin typeface="Cambria" pitchFamily="18" charset="0"/>
              </a:rPr>
              <a:t> </a:t>
            </a:r>
            <a:r>
              <a:rPr kumimoji="1" lang="cs-CZ" sz="2000">
                <a:solidFill>
                  <a:srgbClr val="0C4063"/>
                </a:solidFill>
                <a:latin typeface="Cambria" pitchFamily="18" charset="0"/>
              </a:rPr>
              <a:t>první z nich ihned načten a na enter se nečeká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defRPr/>
            </a:pPr>
            <a:endParaRPr kumimoji="1" lang="cs-CZ" sz="2400">
              <a:solidFill>
                <a:srgbClr val="0C4063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54" y="3068960"/>
            <a:ext cx="6972138" cy="37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537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8313" y="836613"/>
            <a:ext cx="8401050" cy="568801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V jazyce C není pouze jedna knihovna funkcí. Je jich mnoho a každá se zaměřuje na určitý okruh funkcí, např.: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/>
              <a:t>matematické funkce,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/>
              <a:t>funkce pro vstupy a výstupy (vč. práce se soubory),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/>
              <a:t>funkce pro práci s texty (textovými řetězci),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/>
              <a:t>…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Co potřebujeme vědět: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Jaké knihovny daný programovací jazyk nabízí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Jak se knihovny jmenují a na co se zaměřují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Jak se jmenují funkce v dané knihovně a co dělají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Jaké vstupy funkce potřebuje a co funkce vrací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 i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nakonec</a:t>
            </a: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Co musím udělat, abych vůbec mohl knihovní funkce využít v programu?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lang="cs-CZ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10000"/>
              <a:buFont typeface="Wingdings"/>
              <a:buNone/>
              <a:defRPr/>
            </a:pPr>
            <a:endParaRPr lang="cs-CZ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7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35496" y="836613"/>
            <a:ext cx="9073008" cy="568801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Situace: </a:t>
            </a:r>
            <a:r>
              <a:rPr lang="cs-CZ" sz="2000" b="1">
                <a:solidFill>
                  <a:schemeClr val="tx1"/>
                </a:solidFill>
              </a:rPr>
              <a:t>chceme počítat přeponu pravoúhlého trojúhelníka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Co potřebujeme vědět: </a:t>
            </a:r>
            <a:r>
              <a:rPr lang="cs-CZ" sz="2000" b="1">
                <a:solidFill>
                  <a:schemeClr val="tx1"/>
                </a:solidFill>
              </a:rPr>
              <a:t>jaké knihovny daný programovací jazyk nabízí a na co se zaměřují</a:t>
            </a:r>
            <a:r>
              <a:rPr lang="cs-CZ" sz="2000" b="1"/>
              <a:t>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Nejlepší je hledat na internetu (mnoho webů s dokumentací):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hlinkClick r:id="rId5"/>
              </a:rPr>
              <a:t>https://www.tutorialspoint.com/c_standard_library/index.htm</a:t>
            </a:r>
            <a:endParaRPr lang="cs-CZ" sz="18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hlinkClick r:id="rId6"/>
              </a:rPr>
              <a:t>https://www.ibm.com/docs/en/i/7.3?topic=extensions-standard-c-library-functions-table-by-name</a:t>
            </a:r>
            <a:endParaRPr lang="cs-CZ" sz="18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hlinkClick r:id="rId7"/>
              </a:rPr>
              <a:t>https://en.wikipedia.org/wiki/C_standard_library</a:t>
            </a:r>
            <a:endParaRPr lang="cs-CZ" sz="18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10000"/>
              <a:buFont typeface="Wingdings"/>
              <a:buNone/>
              <a:defRPr/>
            </a:pPr>
            <a:endParaRPr lang="cs-CZ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72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35496" y="836613"/>
            <a:ext cx="8833867" cy="568801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Jak se jmenuje knihovna, kterou potřebuji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Matematická knihovna: </a:t>
            </a:r>
            <a:r>
              <a:rPr lang="cs-CZ" sz="1600" b="1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math.h</a:t>
            </a:r>
            <a:endParaRPr lang="cs-CZ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Jak se jmenují požadované funkce v dané knihovně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Druhá odmocnina:	double </a:t>
            </a:r>
            <a:r>
              <a:rPr lang="cs-CZ" sz="1600" b="1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(double </a:t>
            </a:r>
            <a:r>
              <a:rPr lang="cs-CZ" sz="1600" b="1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Mocnina:		</a:t>
            </a:r>
            <a:r>
              <a:rPr lang="fr-FR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double pow(double base, double exponent)</a:t>
            </a:r>
            <a:endParaRPr lang="cs-CZ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Jaké vstupy funkce potřebuje a co funkce vrací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 námi požadovaných funkcí je to jasné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Co musím udělat, abych vůbec mohl knihovní funkce využít v programu?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Musíme ve zdrojovém kódu uvést, jaké knihovny chceme využívat. K tomu slouží </a:t>
            </a:r>
            <a:r>
              <a:rPr lang="en-US" sz="1600" b="1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jedna</a:t>
            </a:r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tzv. direktiv překladače: </a:t>
            </a:r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#include</a:t>
            </a:r>
            <a:endParaRPr lang="cs-CZ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endParaRPr lang="cs-CZ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10000"/>
              <a:buFont typeface="Wingdings"/>
              <a:buNone/>
              <a:defRPr/>
            </a:pPr>
            <a:endParaRPr lang="cs-CZ" sz="2400" b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DC3D87-D62D-D802-5F82-83B8E489C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157192"/>
            <a:ext cx="2583180" cy="622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43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DC5AA45-5CC2-5DCD-0829-D8806E551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640" y="692150"/>
            <a:ext cx="6480720" cy="6048118"/>
          </a:xfrm>
          <a:prstGeom prst="rect">
            <a:avLst/>
          </a:prstGeom>
        </p:spPr>
      </p:pic>
      <p:sp>
        <p:nvSpPr>
          <p:cNvPr id="12" name="Šipka: doprava se zářezem 11">
            <a:extLst>
              <a:ext uri="{FF2B5EF4-FFF2-40B4-BE49-F238E27FC236}">
                <a16:creationId xmlns:a16="http://schemas.microsoft.com/office/drawing/2014/main" id="{AD5059E3-2B84-151C-D41C-B6362A377235}"/>
              </a:ext>
            </a:extLst>
          </p:cNvPr>
          <p:cNvSpPr/>
          <p:nvPr/>
        </p:nvSpPr>
        <p:spPr>
          <a:xfrm>
            <a:off x="1043608" y="1268760"/>
            <a:ext cx="358134" cy="288032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355D11C4-E988-B764-DCA8-18A0D8EE9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570913"/>
            <a:ext cx="9144000" cy="3716174"/>
          </a:xfrm>
          <a:prstGeom prst="rect">
            <a:avLst/>
          </a:prstGeom>
        </p:spPr>
      </p:pic>
      <p:sp>
        <p:nvSpPr>
          <p:cNvPr id="12" name="Šipka: doprava se zářezem 11">
            <a:extLst>
              <a:ext uri="{FF2B5EF4-FFF2-40B4-BE49-F238E27FC236}">
                <a16:creationId xmlns:a16="http://schemas.microsoft.com/office/drawing/2014/main" id="{AD5059E3-2B84-151C-D41C-B6362A377235}"/>
              </a:ext>
            </a:extLst>
          </p:cNvPr>
          <p:cNvSpPr/>
          <p:nvPr/>
        </p:nvSpPr>
        <p:spPr>
          <a:xfrm>
            <a:off x="4499992" y="3573016"/>
            <a:ext cx="288032" cy="288032"/>
          </a:xfrm>
          <a:prstGeom prst="notchedRightArrow">
            <a:avLst>
              <a:gd name="adj1" fmla="val 50000"/>
              <a:gd name="adj2" fmla="val 3699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9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Knihovní funkce 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(math.h)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1AF28-1668-E2D4-7853-36CD1C9A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377" y="1196752"/>
            <a:ext cx="5150922" cy="550799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46FA7BD-1ED4-8FA1-40EA-D459A6EEDCF0}"/>
              </a:ext>
            </a:extLst>
          </p:cNvPr>
          <p:cNvSpPr/>
          <p:nvPr/>
        </p:nvSpPr>
        <p:spPr>
          <a:xfrm>
            <a:off x="2987824" y="5301208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B5B69A4-097C-FD72-5026-B975322266CD}"/>
              </a:ext>
            </a:extLst>
          </p:cNvPr>
          <p:cNvSpPr/>
          <p:nvPr/>
        </p:nvSpPr>
        <p:spPr>
          <a:xfrm>
            <a:off x="2987824" y="5836716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9DDBF50-F79F-EB1C-2F55-489B248A794A}"/>
              </a:ext>
            </a:extLst>
          </p:cNvPr>
          <p:cNvSpPr/>
          <p:nvPr/>
        </p:nvSpPr>
        <p:spPr>
          <a:xfrm>
            <a:off x="2991144" y="6381922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obsah 2"/>
          <p:cNvSpPr txBox="1">
            <a:spLocks/>
          </p:cNvSpPr>
          <p:nvPr/>
        </p:nvSpPr>
        <p:spPr bwMode="auto">
          <a:xfrm>
            <a:off x="468313" y="692696"/>
            <a:ext cx="8401050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Knihovní funkce 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(math.h)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E84C8E-F864-5FC9-8240-15B597557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1"/>
          <a:stretch/>
        </p:blipFill>
        <p:spPr>
          <a:xfrm>
            <a:off x="2483768" y="1217985"/>
            <a:ext cx="4225642" cy="521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2851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Odpovědět nyní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Fals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ooklet">
    <a:dk1>
      <a:sysClr val="windowText" lastClr="000000"/>
    </a:dk1>
    <a:lt1>
      <a:sysClr val="window" lastClr="FFFFFF"/>
    </a:lt1>
    <a:dk2>
      <a:srgbClr val="4062E3"/>
    </a:dk2>
    <a:lt2>
      <a:srgbClr val="C7E4F8"/>
    </a:lt2>
    <a:accent1>
      <a:srgbClr val="79498D"/>
    </a:accent1>
    <a:accent2>
      <a:srgbClr val="AE236A"/>
    </a:accent2>
    <a:accent3>
      <a:srgbClr val="F88941"/>
    </a:accent3>
    <a:accent4>
      <a:srgbClr val="DEC441"/>
    </a:accent4>
    <a:accent5>
      <a:srgbClr val="9FA500"/>
    </a:accent5>
    <a:accent6>
      <a:srgbClr val="707070"/>
    </a:accent6>
    <a:hlink>
      <a:srgbClr val="0000E1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rooklet">
    <a:dk1>
      <a:sysClr val="windowText" lastClr="000000"/>
    </a:dk1>
    <a:lt1>
      <a:sysClr val="window" lastClr="FFFFFF"/>
    </a:lt1>
    <a:dk2>
      <a:srgbClr val="4062E3"/>
    </a:dk2>
    <a:lt2>
      <a:srgbClr val="C7E4F8"/>
    </a:lt2>
    <a:accent1>
      <a:srgbClr val="79498D"/>
    </a:accent1>
    <a:accent2>
      <a:srgbClr val="AE236A"/>
    </a:accent2>
    <a:accent3>
      <a:srgbClr val="F88941"/>
    </a:accent3>
    <a:accent4>
      <a:srgbClr val="DEC441"/>
    </a:accent4>
    <a:accent5>
      <a:srgbClr val="9FA500"/>
    </a:accent5>
    <a:accent6>
      <a:srgbClr val="707070"/>
    </a:accent6>
    <a:hlink>
      <a:srgbClr val="0000E1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</TotalTime>
  <Words>1260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Constantia</vt:lpstr>
      <vt:lpstr>Courier New</vt:lpstr>
      <vt:lpstr>Wingdings</vt:lpstr>
      <vt:lpstr>Brooklet</vt:lpstr>
      <vt:lpstr>Funkce</vt:lpstr>
      <vt:lpstr>Funkce</vt:lpstr>
      <vt:lpstr>Funkce</vt:lpstr>
      <vt:lpstr>Funkce</vt:lpstr>
      <vt:lpstr>Funkce</vt:lpstr>
      <vt:lpstr>Funkce</vt:lpstr>
      <vt:lpstr>Funkce</vt:lpstr>
      <vt:lpstr>Funkce</vt:lpstr>
      <vt:lpstr>Funkce</vt:lpstr>
      <vt:lpstr>Funkce</vt:lpstr>
      <vt:lpstr>Funkce</vt:lpstr>
      <vt:lpstr>Funkce</vt:lpstr>
      <vt:lpstr>Funkce</vt:lpstr>
      <vt:lpstr>Náhodné číslo</vt:lpstr>
      <vt:lpstr>Funkce</vt:lpstr>
      <vt:lpstr>Prezentace aplikace PowerPoint</vt:lpstr>
      <vt:lpstr>Funkce</vt:lpstr>
      <vt:lpstr>Náhodné číslo</vt:lpstr>
      <vt:lpstr>Funkce</vt:lpstr>
      <vt:lpstr>Funkce</vt:lpstr>
      <vt:lpstr>Funkce</vt:lpstr>
      <vt:lpstr>Funkce</vt:lpstr>
      <vt:lpstr>Funkce</vt:lpstr>
      <vt:lpstr>Funkce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spolupráce na PedF UK: Současný stav a záměry</dc:title>
  <dc:creator>user</dc:creator>
  <cp:lastModifiedBy>Jiří Štípek</cp:lastModifiedBy>
  <cp:revision>188</cp:revision>
  <dcterms:created xsi:type="dcterms:W3CDTF">2010-11-18T21:24:38Z</dcterms:created>
  <dcterms:modified xsi:type="dcterms:W3CDTF">2023-04-27T09:49:48Z</dcterms:modified>
</cp:coreProperties>
</file>