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Override1.xml" ContentType="application/vnd.openxmlformats-officedocument.themeOverride+xml"/>
  <Override PartName="/ppt/tags/tag24.xml" ContentType="application/vnd.openxmlformats-officedocument.presentationml.tags+xml"/>
  <Override PartName="/ppt/theme/themeOverride2.xml" ContentType="application/vnd.openxmlformats-officedocument.themeOverride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sldIdLst>
    <p:sldId id="266" r:id="rId2"/>
    <p:sldId id="280" r:id="rId3"/>
    <p:sldId id="277" r:id="rId4"/>
    <p:sldId id="278" r:id="rId5"/>
    <p:sldId id="279" r:id="rId6"/>
    <p:sldId id="268" r:id="rId7"/>
    <p:sldId id="286" r:id="rId8"/>
    <p:sldId id="267" r:id="rId9"/>
    <p:sldId id="276" r:id="rId10"/>
    <p:sldId id="281" r:id="rId11"/>
    <p:sldId id="282" r:id="rId12"/>
    <p:sldId id="283" r:id="rId13"/>
    <p:sldId id="285" r:id="rId14"/>
    <p:sldId id="291" r:id="rId15"/>
    <p:sldId id="269" r:id="rId16"/>
    <p:sldId id="270" r:id="rId17"/>
    <p:sldId id="272" r:id="rId18"/>
    <p:sldId id="292" r:id="rId19"/>
    <p:sldId id="287" r:id="rId20"/>
    <p:sldId id="288" r:id="rId21"/>
    <p:sldId id="289" r:id="rId22"/>
    <p:sldId id="290" r:id="rId23"/>
    <p:sldId id="274" r:id="rId24"/>
    <p:sldId id="275" r:id="rId25"/>
  </p:sldIdLst>
  <p:sldSz cx="9144000" cy="6858000" type="screen4x3"/>
  <p:notesSz cx="6858000" cy="9144000"/>
  <p:custDataLst>
    <p:tags r:id="rId26"/>
  </p:custData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198"/>
    <a:srgbClr val="F8F5B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300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5" name="グループ化 90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6" name="図形 91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" name="図形 92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" name="図形 93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図形 94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" name="図形 95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" name="図形 97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" name="図形 98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" name="図形 99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" name="図形 100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7" name="図形 101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8" name="図形 102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9" name="図形 103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0" name="図形 104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1" name="図形 105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2" name="図形 106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3" name="図形 107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4" name="図形 108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5" name="図形 109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6" name="図形 110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7" name="図形 111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8" name="図形 112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9" name="図形 113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0" name="図形 114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1" name="図形 115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2" name="図形 116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3" name="図形 117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4" name="図形 118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" name="図形 119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" name="図形 120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" name="図形 121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8" name="図形 122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9" name="図形 123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0" name="図形 124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1" name="図形 125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2" name="図形 126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3" name="図形 127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4" name="図形 128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5" name="図形 129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6" name="図形 130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7" name="図形 131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8" name="図形 132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9" name="図形 133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0" name="図形 134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1" name="図形 135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2" name="図形 136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3" name="図形 137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4" name="図形 138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5" name="図形 139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6" name="図形 140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7" name="図形 141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8" name="図形 142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9" name="図形 143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0" name="図形 144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1" name="図形 145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2" name="図形 146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3" name="図形 147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4" name="図形 148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5" name="図形 149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6" name="図形 150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7" name="図形 151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8" name="図形 152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9" name="図形 153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0" name="図形 154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1" name="図形 155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2" name="図形 156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3" name="図形 157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4" name="図形 158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5" name="図形 159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6" name="図形 160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7" name="図形 161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8" name="図形 162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9" name="図形 163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0" name="図形 164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81" name="図形 9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>
              <a:gd name="T0" fmla="*/ 2147483647 w 3732"/>
              <a:gd name="T1" fmla="*/ 48814717 h 2421"/>
              <a:gd name="T2" fmla="*/ 2147483647 w 3732"/>
              <a:gd name="T3" fmla="*/ 162062233 h 2421"/>
              <a:gd name="T4" fmla="*/ 2147483647 w 3732"/>
              <a:gd name="T5" fmla="*/ 236259652 h 2421"/>
              <a:gd name="T6" fmla="*/ 2147483647 w 3732"/>
              <a:gd name="T7" fmla="*/ 324125863 h 2421"/>
              <a:gd name="T8" fmla="*/ 2147483647 w 3732"/>
              <a:gd name="T9" fmla="*/ 429563639 h 2421"/>
              <a:gd name="T10" fmla="*/ 2147483647 w 3732"/>
              <a:gd name="T11" fmla="*/ 535001415 h 2421"/>
              <a:gd name="T12" fmla="*/ 2147483647 w 3732"/>
              <a:gd name="T13" fmla="*/ 624819712 h 2421"/>
              <a:gd name="T14" fmla="*/ 2147483647 w 3732"/>
              <a:gd name="T15" fmla="*/ 730258885 h 2421"/>
              <a:gd name="T16" fmla="*/ 2147483647 w 3732"/>
              <a:gd name="T17" fmla="*/ 786881945 h 2421"/>
              <a:gd name="T18" fmla="*/ 2147483647 w 3732"/>
              <a:gd name="T19" fmla="*/ 779072205 h 2421"/>
              <a:gd name="T20" fmla="*/ 2147483647 w 3732"/>
              <a:gd name="T21" fmla="*/ 2147483647 h 2421"/>
              <a:gd name="T22" fmla="*/ 2147483647 w 3732"/>
              <a:gd name="T23" fmla="*/ 2147483647 h 2421"/>
              <a:gd name="T24" fmla="*/ 2147483647 w 3732"/>
              <a:gd name="T25" fmla="*/ 2147483647 h 2421"/>
              <a:gd name="T26" fmla="*/ 2147483647 w 3732"/>
              <a:gd name="T27" fmla="*/ 2147483647 h 2421"/>
              <a:gd name="T28" fmla="*/ 2147483647 w 3732"/>
              <a:gd name="T29" fmla="*/ 2147483647 h 2421"/>
              <a:gd name="T30" fmla="*/ 2147483647 w 3732"/>
              <a:gd name="T31" fmla="*/ 2147483647 h 2421"/>
              <a:gd name="T32" fmla="*/ 2147483647 w 3732"/>
              <a:gd name="T33" fmla="*/ 2147483647 h 2421"/>
              <a:gd name="T34" fmla="*/ 2147483647 w 3732"/>
              <a:gd name="T35" fmla="*/ 2147483647 h 2421"/>
              <a:gd name="T36" fmla="*/ 2147483647 w 3732"/>
              <a:gd name="T37" fmla="*/ 2147483647 h 2421"/>
              <a:gd name="T38" fmla="*/ 2147483647 w 3732"/>
              <a:gd name="T39" fmla="*/ 2147483647 h 2421"/>
              <a:gd name="T40" fmla="*/ 2147483647 w 3732"/>
              <a:gd name="T41" fmla="*/ 2147483647 h 2421"/>
              <a:gd name="T42" fmla="*/ 2147483647 w 3732"/>
              <a:gd name="T43" fmla="*/ 2147483647 h 2421"/>
              <a:gd name="T44" fmla="*/ 2147483647 w 3732"/>
              <a:gd name="T45" fmla="*/ 2147483647 h 2421"/>
              <a:gd name="T46" fmla="*/ 2147483647 w 3732"/>
              <a:gd name="T47" fmla="*/ 2147483647 h 2421"/>
              <a:gd name="T48" fmla="*/ 2147483647 w 3732"/>
              <a:gd name="T49" fmla="*/ 2147483647 h 2421"/>
              <a:gd name="T50" fmla="*/ 2147483647 w 3732"/>
              <a:gd name="T51" fmla="*/ 2147483647 h 2421"/>
              <a:gd name="T52" fmla="*/ 2147483647 w 3732"/>
              <a:gd name="T53" fmla="*/ 2102909048 h 2421"/>
              <a:gd name="T54" fmla="*/ 2147483647 w 3732"/>
              <a:gd name="T55" fmla="*/ 2147483647 h 2421"/>
              <a:gd name="T56" fmla="*/ 2147483647 w 3732"/>
              <a:gd name="T57" fmla="*/ 2147483647 h 2421"/>
              <a:gd name="T58" fmla="*/ 2147483647 w 3732"/>
              <a:gd name="T59" fmla="*/ 2054095729 h 2421"/>
              <a:gd name="T60" fmla="*/ 2147483647 w 3732"/>
              <a:gd name="T61" fmla="*/ 1868602879 h 2421"/>
              <a:gd name="T62" fmla="*/ 2147483647 w 3732"/>
              <a:gd name="T63" fmla="*/ 1640152966 h 2421"/>
              <a:gd name="T64" fmla="*/ 2147483647 w 3732"/>
              <a:gd name="T65" fmla="*/ 1437085757 h 2421"/>
              <a:gd name="T66" fmla="*/ 2147483647 w 3732"/>
              <a:gd name="T67" fmla="*/ 1347267460 h 2421"/>
              <a:gd name="T68" fmla="*/ 2147483647 w 3732"/>
              <a:gd name="T69" fmla="*/ 1347267460 h 2421"/>
              <a:gd name="T70" fmla="*/ 2147483647 w 3732"/>
              <a:gd name="T71" fmla="*/ 1298454141 h 2421"/>
              <a:gd name="T72" fmla="*/ 2147483647 w 3732"/>
              <a:gd name="T73" fmla="*/ 1210589327 h 2421"/>
              <a:gd name="T74" fmla="*/ 2147483647 w 3732"/>
              <a:gd name="T75" fmla="*/ 1185205227 h 2421"/>
              <a:gd name="T76" fmla="*/ 2147483647 w 3732"/>
              <a:gd name="T77" fmla="*/ 1218399067 h 2421"/>
              <a:gd name="T78" fmla="*/ 2147483647 w 3732"/>
              <a:gd name="T79" fmla="*/ 1169584350 h 2421"/>
              <a:gd name="T80" fmla="*/ 1958464560 w 3732"/>
              <a:gd name="T81" fmla="*/ 1079767451 h 2421"/>
              <a:gd name="T82" fmla="*/ 1812018733 w 3732"/>
              <a:gd name="T83" fmla="*/ 1128580771 h 2421"/>
              <a:gd name="T84" fmla="*/ 1689005188 w 3732"/>
              <a:gd name="T85" fmla="*/ 1275023524 h 2421"/>
              <a:gd name="T86" fmla="*/ 1649953247 w 3732"/>
              <a:gd name="T87" fmla="*/ 1413655140 h 2421"/>
              <a:gd name="T88" fmla="*/ 1665574303 w 3732"/>
              <a:gd name="T89" fmla="*/ 1647962706 h 2421"/>
              <a:gd name="T90" fmla="*/ 1567943751 w 3732"/>
              <a:gd name="T91" fmla="*/ 1827597902 h 2421"/>
              <a:gd name="T92" fmla="*/ 1187184880 w 3732"/>
              <a:gd name="T93" fmla="*/ 2005281012 h 2421"/>
              <a:gd name="T94" fmla="*/ 894294622 w 3732"/>
              <a:gd name="T95" fmla="*/ 2046285989 h 2421"/>
              <a:gd name="T96" fmla="*/ 634597188 w 3732"/>
              <a:gd name="T97" fmla="*/ 1917416198 h 2421"/>
              <a:gd name="T98" fmla="*/ 454957140 w 3732"/>
              <a:gd name="T99" fmla="*/ 1534713793 h 2421"/>
              <a:gd name="T100" fmla="*/ 447147311 w 3732"/>
              <a:gd name="T101" fmla="*/ 1316027103 h 2421"/>
              <a:gd name="T102" fmla="*/ 560398919 w 3732"/>
              <a:gd name="T103" fmla="*/ 1112959893 h 2421"/>
              <a:gd name="T104" fmla="*/ 617024024 w 3732"/>
              <a:gd name="T105" fmla="*/ 950897661 h 2421"/>
              <a:gd name="T106" fmla="*/ 480341531 w 3732"/>
              <a:gd name="T107" fmla="*/ 861079364 h 2421"/>
              <a:gd name="T108" fmla="*/ 285080428 w 3732"/>
              <a:gd name="T109" fmla="*/ 722447748 h 2421"/>
              <a:gd name="T110" fmla="*/ 203070932 w 3732"/>
              <a:gd name="T111" fmla="*/ 560385515 h 2421"/>
              <a:gd name="T112" fmla="*/ 259697435 w 3732"/>
              <a:gd name="T113" fmla="*/ 406133022 h 2421"/>
              <a:gd name="T114" fmla="*/ 316322540 w 3732"/>
              <a:gd name="T115" fmla="*/ 300695246 h 2421"/>
              <a:gd name="T116" fmla="*/ 259697435 w 3732"/>
              <a:gd name="T117" fmla="*/ 218686690 h 2421"/>
              <a:gd name="T118" fmla="*/ 82009496 w 3732"/>
              <a:gd name="T119" fmla="*/ 162062233 h 2421"/>
              <a:gd name="T120" fmla="*/ 0 w 3732"/>
              <a:gd name="T121" fmla="*/ 56624457 h 2421"/>
              <a:gd name="T122" fmla="*/ 349516760 w 3732"/>
              <a:gd name="T123" fmla="*/ 0 h 242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732"/>
              <a:gd name="T187" fmla="*/ 0 h 2421"/>
              <a:gd name="T188" fmla="*/ 3732 w 3732"/>
              <a:gd name="T189" fmla="*/ 2421 h 242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82" name="グループ化 12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83" name="図形 13"/>
            <p:cNvSpPr>
              <a:spLocks/>
            </p:cNvSpPr>
            <p:nvPr/>
          </p:nvSpPr>
          <p:spPr bwMode="auto">
            <a:xfrm>
              <a:off x="5420" y="1043"/>
              <a:ext cx="324" cy="269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4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5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6" name="図形 16"/>
            <p:cNvSpPr>
              <a:spLocks/>
            </p:cNvSpPr>
            <p:nvPr/>
          </p:nvSpPr>
          <p:spPr bwMode="auto">
            <a:xfrm>
              <a:off x="5504" y="1076"/>
              <a:ext cx="240" cy="213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7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8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9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0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1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2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3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4" name="図形 25"/>
            <p:cNvSpPr>
              <a:spLocks/>
            </p:cNvSpPr>
            <p:nvPr/>
          </p:nvSpPr>
          <p:spPr bwMode="auto">
            <a:xfrm>
              <a:off x="4904" y="884"/>
              <a:ext cx="104" cy="81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5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6" name="図形 27"/>
            <p:cNvSpPr>
              <a:spLocks/>
            </p:cNvSpPr>
            <p:nvPr/>
          </p:nvSpPr>
          <p:spPr bwMode="auto">
            <a:xfrm>
              <a:off x="4772" y="1056"/>
              <a:ext cx="128" cy="17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7" name="図形 28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8" name="図形 29"/>
            <p:cNvSpPr>
              <a:spLocks/>
            </p:cNvSpPr>
            <p:nvPr/>
          </p:nvSpPr>
          <p:spPr bwMode="auto">
            <a:xfrm>
              <a:off x="4724" y="816"/>
              <a:ext cx="576" cy="350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9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0" name="図形 31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1" name="図形 32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2" name="図形 33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3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4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5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6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7" name="図形 38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8" name="図形 39"/>
            <p:cNvSpPr>
              <a:spLocks/>
            </p:cNvSpPr>
            <p:nvPr/>
          </p:nvSpPr>
          <p:spPr bwMode="auto">
            <a:xfrm>
              <a:off x="5092" y="368"/>
              <a:ext cx="190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9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0" name="図形 41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1" name="図形 42"/>
            <p:cNvSpPr>
              <a:spLocks/>
            </p:cNvSpPr>
            <p:nvPr/>
          </p:nvSpPr>
          <p:spPr bwMode="auto">
            <a:xfrm>
              <a:off x="4663" y="139"/>
              <a:ext cx="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2" name="図形 43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3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4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5" name="図形 46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6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7" name="図形 48"/>
            <p:cNvSpPr>
              <a:spLocks/>
            </p:cNvSpPr>
            <p:nvPr/>
          </p:nvSpPr>
          <p:spPr bwMode="auto">
            <a:xfrm>
              <a:off x="4184" y="228"/>
              <a:ext cx="85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8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9" name="図形 50"/>
            <p:cNvSpPr>
              <a:spLocks/>
            </p:cNvSpPr>
            <p:nvPr/>
          </p:nvSpPr>
          <p:spPr bwMode="auto">
            <a:xfrm>
              <a:off x="4040" y="139"/>
              <a:ext cx="72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0" name="図形 51"/>
            <p:cNvSpPr>
              <a:spLocks/>
            </p:cNvSpPr>
            <p:nvPr/>
          </p:nvSpPr>
          <p:spPr bwMode="auto">
            <a:xfrm>
              <a:off x="3056" y="264"/>
              <a:ext cx="149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1" name="図形 52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2" name="図形 53"/>
            <p:cNvSpPr>
              <a:spLocks/>
            </p:cNvSpPr>
            <p:nvPr/>
          </p:nvSpPr>
          <p:spPr bwMode="auto">
            <a:xfrm>
              <a:off x="3068" y="224"/>
              <a:ext cx="287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3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4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5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6" name="図形 57"/>
            <p:cNvSpPr>
              <a:spLocks/>
            </p:cNvSpPr>
            <p:nvPr/>
          </p:nvSpPr>
          <p:spPr bwMode="auto">
            <a:xfrm>
              <a:off x="3304" y="176"/>
              <a:ext cx="456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7" name="図形 58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8" name="図形 59"/>
            <p:cNvSpPr>
              <a:spLocks/>
            </p:cNvSpPr>
            <p:nvPr/>
          </p:nvSpPr>
          <p:spPr bwMode="auto">
            <a:xfrm>
              <a:off x="3503" y="152"/>
              <a:ext cx="381" cy="278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9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0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1" name="図形 62"/>
            <p:cNvSpPr>
              <a:spLocks/>
            </p:cNvSpPr>
            <p:nvPr/>
          </p:nvSpPr>
          <p:spPr bwMode="auto">
            <a:xfrm>
              <a:off x="3824" y="139"/>
              <a:ext cx="287" cy="281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2" name="図形 63"/>
            <p:cNvSpPr>
              <a:spLocks/>
            </p:cNvSpPr>
            <p:nvPr/>
          </p:nvSpPr>
          <p:spPr bwMode="auto">
            <a:xfrm>
              <a:off x="3924" y="139"/>
              <a:ext cx="260" cy="269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3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4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5" name="図形 66"/>
            <p:cNvSpPr>
              <a:spLocks/>
            </p:cNvSpPr>
            <p:nvPr/>
          </p:nvSpPr>
          <p:spPr bwMode="auto">
            <a:xfrm>
              <a:off x="4144" y="320"/>
              <a:ext cx="216" cy="110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6" name="図形 67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7" name="図形 68"/>
            <p:cNvSpPr>
              <a:spLocks/>
            </p:cNvSpPr>
            <p:nvPr/>
          </p:nvSpPr>
          <p:spPr bwMode="auto">
            <a:xfrm>
              <a:off x="4172" y="272"/>
              <a:ext cx="328" cy="202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8" name="図形 69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9" name="図形 70"/>
            <p:cNvSpPr>
              <a:spLocks/>
            </p:cNvSpPr>
            <p:nvPr/>
          </p:nvSpPr>
          <p:spPr bwMode="auto">
            <a:xfrm>
              <a:off x="4288" y="295"/>
              <a:ext cx="528" cy="257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0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1" name="図形 72"/>
            <p:cNvSpPr>
              <a:spLocks/>
            </p:cNvSpPr>
            <p:nvPr/>
          </p:nvSpPr>
          <p:spPr bwMode="auto">
            <a:xfrm>
              <a:off x="4300" y="276"/>
              <a:ext cx="576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2" name="図形 73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3" name="図形 74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4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5" name="図形 76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6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7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8" name="図形 79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9" name="図形 80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0" name="図形 81"/>
            <p:cNvSpPr>
              <a:spLocks/>
            </p:cNvSpPr>
            <p:nvPr/>
          </p:nvSpPr>
          <p:spPr bwMode="auto">
            <a:xfrm>
              <a:off x="4844" y="164"/>
              <a:ext cx="170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1" name="図形 82"/>
            <p:cNvSpPr>
              <a:spLocks/>
            </p:cNvSpPr>
            <p:nvPr/>
          </p:nvSpPr>
          <p:spPr bwMode="auto">
            <a:xfrm>
              <a:off x="4892" y="164"/>
              <a:ext cx="140" cy="99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2" name="図形 83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3" name="図形 84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4" name="図形 85"/>
            <p:cNvSpPr>
              <a:spLocks/>
            </p:cNvSpPr>
            <p:nvPr/>
          </p:nvSpPr>
          <p:spPr bwMode="auto">
            <a:xfrm>
              <a:off x="5697" y="600"/>
              <a:ext cx="47" cy="98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5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6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7" name="図形 88"/>
            <p:cNvSpPr>
              <a:spLocks/>
            </p:cNvSpPr>
            <p:nvPr/>
          </p:nvSpPr>
          <p:spPr bwMode="auto">
            <a:xfrm>
              <a:off x="5323" y="476"/>
              <a:ext cx="321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altLang="ja-JP"/>
              <a:t>Kliknutím lze upravit styl předlohy.</a:t>
            </a:r>
            <a:endParaRPr lang="ja-JP" altLang="en-US" dirty="0"/>
          </a:p>
        </p:txBody>
      </p:sp>
      <p:sp>
        <p:nvSpPr>
          <p:cNvPr id="158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5F74C-D653-4B35-841F-413FD40BD020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159" name="図形 10"/>
          <p:cNvSpPr>
            <a:spLocks noGrp="1"/>
          </p:cNvSpPr>
          <p:nvPr>
            <p:ph type="ftr" sz="quarter" idx="11"/>
          </p:nvPr>
        </p:nvSpPr>
        <p:spPr>
          <a:xfrm>
            <a:off x="6048375" y="6492875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0" name="図形 17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17FF1-84D8-4DD3-A975-F4A1A64389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33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6FE32-F9F9-440F-8EC0-467974B09D42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8BFAD-67D8-4F1E-9970-3FD86D7BC7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461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lang="cs-CZ" altLang="ja-JP"/>
              <a:t>Kliknutím lze upravit styl.</a:t>
            </a:r>
            <a:endParaRPr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660D2-975C-474C-8941-5F4CDEEEB25F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4A1DE-3E60-4D6C-8E89-9DF6F6CBCC1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635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altLang="ja-JP"/>
              <a:t>Kliknutím lze upravit styl předlohy.</a:t>
            </a:r>
            <a:endParaRPr lang="ja-JP" altLang="en-US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9ABD-5514-48D9-B054-DDEB9B9794F6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9BE90-45A2-42D7-981D-6854B3128E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060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AA38-A55D-4E7E-8F2A-DFB8C407824E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C08DE-22AB-45F7-9022-2A36F0D0D8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42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E2A70-974A-497D-996F-609DF11429AD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DAB2D-DB29-4324-B00E-231ADF1A7C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45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D8047-BF7B-4AF4-94D0-11368D91DA8F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55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BFEC7-438C-4F67-9CA5-55D3974A30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94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8" name="グループ化 11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9" name="図形 14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図形 15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" name="図形 16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" name="図形 17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" name="図形 18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" name="図形 20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" name="図形 21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7" name="図形 22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8" name="図形 23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9" name="図形 24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0" name="図形 25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1" name="図形 26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2" name="図形 27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3" name="図形 28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4" name="図形 29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5" name="図形 30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6" name="図形 31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7" name="図形 32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8" name="図形 33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9" name="図形 34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0" name="図形 35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1" name="図形 36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2" name="図形 37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3" name="図形 38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4" name="図形 39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" name="図形 40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" name="図形 41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" name="図形 42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8" name="図形 43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9" name="図形 44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0" name="図形 45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1" name="図形 46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2" name="図形 47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3" name="図形 48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4" name="図形 49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5" name="図形 50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6" name="図形 51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7" name="図形 52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8" name="図形 53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9" name="図形 54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0" name="図形 55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1" name="図形 56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2" name="図形 57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3" name="図形 58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4" name="図形 59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5" name="図形 60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6" name="図形 61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7" name="図形 62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8" name="図形 63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9" name="図形 64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0" name="図形 65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1" name="図形 66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2" name="図形 67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3" name="図形 68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4" name="図形 69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5" name="図形 70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6" name="図形 71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7" name="図形 72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8" name="図形 73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9" name="図形 74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0" name="図形 75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1" name="図形 76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2" name="図形 77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3" name="図形 78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4" name="図形 79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5" name="図形 80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6" name="図形 81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7" name="図形 82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8" name="図形 83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9" name="図形 84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0" name="図形 85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1" name="図形 86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2" name="図形 87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/>
          </a:p>
        </p:txBody>
      </p:sp>
      <p:sp>
        <p:nvSpPr>
          <p:cNvPr id="83" name="図形 6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4FEED-F580-4115-A965-5F78BE9A1A14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84" name="図形 7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5" name="図形 8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E5225-5F58-4812-BCFF-287FB475B3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93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C82D-1161-4DBC-A8DD-132E3DBEAEC7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C4DB5-8240-43E8-8EE1-F02298B74D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42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15CC4-1058-4033-8B13-883146177435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3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5E37F-5CCF-432B-B850-377809715B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98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altLang="ja-JP"/>
              <a:t>Kliknutím lze upravit styl.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CF5D1-D455-46E9-96D2-A69065F4801F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B4629-AAC1-47BA-911F-650705E814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19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cs-CZ" altLang="ja-JP"/>
              <a:t>Kliknutím lze upravit styl.</a:t>
            </a:r>
            <a:endParaRPr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altLang="ja-JP" noProof="0"/>
              <a:t>Kliknutím na ikonu přidáte obrázek.</a:t>
            </a:r>
            <a:endParaRPr lang="ja-JP" altLang="en-US" noProof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altLang="ja-JP"/>
              <a:t>Kliknutím lze upravit styly předlohy textu.</a:t>
            </a:r>
          </a:p>
          <a:p>
            <a:pPr lvl="1"/>
            <a:r>
              <a:rPr lang="cs-CZ" altLang="ja-JP"/>
              <a:t>Druhá úroveň</a:t>
            </a:r>
          </a:p>
          <a:p>
            <a:pPr lvl="2"/>
            <a:r>
              <a:rPr lang="cs-CZ" altLang="ja-JP"/>
              <a:t>Třetí úroveň</a:t>
            </a:r>
          </a:p>
          <a:p>
            <a:pPr lvl="3"/>
            <a:r>
              <a:rPr lang="cs-CZ" altLang="ja-JP"/>
              <a:t>Čtvrtá úroveň</a:t>
            </a:r>
          </a:p>
          <a:p>
            <a:pPr lvl="4"/>
            <a:r>
              <a:rPr lang="cs-CZ" altLang="ja-JP"/>
              <a:t>Pátá úroveň</a:t>
            </a:r>
            <a:endParaRPr lang="ja-JP" dirty="0"/>
          </a:p>
        </p:txBody>
      </p:sp>
      <p:sp>
        <p:nvSpPr>
          <p:cNvPr id="5" name="図形 8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56257-A144-47C9-B002-ED717FADCD98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6" name="図形 9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図形 10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FD922-8C16-4F93-B9DA-A0280F9D10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80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725" y="1857375"/>
            <a:ext cx="8248650" cy="45005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ja-JP" altLang="en-US" dirty="0"/>
              <a:t>マスタ テキストの書式設定</a:t>
            </a:r>
            <a:endParaRPr lang="ja-JP" dirty="0"/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  <a:p>
            <a:pPr lvl="5"/>
            <a:r>
              <a:rPr lang="ja-JP" altLang="en-US" dirty="0"/>
              <a:t>第</a:t>
            </a:r>
            <a:r>
              <a:rPr lang="en-US" altLang="ja-JP" dirty="0"/>
              <a:t>6</a:t>
            </a:r>
            <a:r>
              <a:rPr lang="ja-JP" altLang="en-US" dirty="0"/>
              <a:t>レベル</a:t>
            </a:r>
          </a:p>
          <a:p>
            <a:pPr lvl="6"/>
            <a:r>
              <a:rPr lang="ja-JP" altLang="en-US" dirty="0"/>
              <a:t>第</a:t>
            </a:r>
            <a:r>
              <a:rPr lang="en-US" altLang="ja-JP" dirty="0"/>
              <a:t>7</a:t>
            </a:r>
            <a:r>
              <a:rPr lang="ja-JP" altLang="en-US" dirty="0"/>
              <a:t>レベル</a:t>
            </a:r>
          </a:p>
          <a:p>
            <a:pPr lvl="7"/>
            <a:r>
              <a:rPr lang="ja-JP" altLang="en-US" dirty="0"/>
              <a:t>第</a:t>
            </a:r>
            <a:r>
              <a:rPr lang="en-US" altLang="ja-JP" dirty="0"/>
              <a:t>8</a:t>
            </a:r>
            <a:r>
              <a:rPr lang="ja-JP" altLang="en-US" dirty="0"/>
              <a:t>レベル</a:t>
            </a:r>
          </a:p>
          <a:p>
            <a:pPr lvl="8"/>
            <a:r>
              <a:rPr lang="ja-JP" altLang="en-US" dirty="0"/>
              <a:t>第</a:t>
            </a:r>
            <a:r>
              <a:rPr lang="en-US" altLang="ja-JP" dirty="0"/>
              <a:t>9</a:t>
            </a:r>
            <a:r>
              <a:rPr lang="ja-JP" altLang="en-US" dirty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88" y="6492875"/>
            <a:ext cx="1528762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73F4A31E-2D99-4172-837C-0CA3A94E40A6}" type="datetimeFigureOut">
              <a:rPr lang="cs-CZ"/>
              <a:pPr>
                <a:defRPr/>
              </a:pPr>
              <a:t>27.04.2023</a:t>
            </a:fld>
            <a:endParaRPr lang="cs-CZ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375" y="6492875"/>
            <a:ext cx="2395538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63" y="6492875"/>
            <a:ext cx="642937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59EB9026-AA9A-4DFE-AED8-4F5A15DAD9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2" name="正方形/長方形 185"/>
          <p:cNvSpPr>
            <a:spLocks noChangeArrowheads="1"/>
          </p:cNvSpPr>
          <p:nvPr/>
        </p:nvSpPr>
        <p:spPr bwMode="auto">
          <a:xfrm>
            <a:off x="8469313" y="5716588"/>
            <a:ext cx="0" cy="369887"/>
          </a:xfrm>
          <a:prstGeom prst="rect">
            <a:avLst/>
          </a:prstGeom>
          <a:solidFill>
            <a:srgbClr val="FFFF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kumimoji="1" lang="ja-JP" altLang="ja-JP" sz="2400">
              <a:ea typeface="ＭＳ Ｐゴシック" pitchFamily="34" charset="-128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ja-JP" altLang="en-US" dirty="0"/>
              <a:t>マスタ タイトルの書式設定</a:t>
            </a:r>
          </a:p>
        </p:txBody>
      </p:sp>
      <p:grpSp>
        <p:nvGrpSpPr>
          <p:cNvPr id="1034" name="グループ化 11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3"/>
              <a:ext cx="324" cy="269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3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1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0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90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3" y="139"/>
              <a:ext cx="1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5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39"/>
              <a:ext cx="72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49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7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6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3" y="152"/>
              <a:ext cx="381" cy="278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39"/>
              <a:ext cx="287" cy="281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39"/>
              <a:ext cx="260" cy="269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10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2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5"/>
              <a:ext cx="528" cy="257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76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0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9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7" y="600"/>
              <a:ext cx="47" cy="98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3" y="476"/>
              <a:ext cx="321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2" r:id="rId2"/>
    <p:sldLayoutId id="2147483927" r:id="rId3"/>
    <p:sldLayoutId id="2147483928" r:id="rId4"/>
    <p:sldLayoutId id="2147483929" r:id="rId5"/>
    <p:sldLayoutId id="2147483923" r:id="rId6"/>
    <p:sldLayoutId id="2147483924" r:id="rId7"/>
    <p:sldLayoutId id="2147483930" r:id="rId8"/>
    <p:sldLayoutId id="2147483931" r:id="rId9"/>
    <p:sldLayoutId id="2147483932" r:id="rId10"/>
    <p:sldLayoutId id="2147483933" r:id="rId11"/>
    <p:sldLayoutId id="21474839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A3F7B"/>
        </a:buClr>
        <a:buSzPct val="55000"/>
        <a:buFont typeface="Wingdings" pitchFamily="2" charset="2"/>
        <a:buChar char="p"/>
        <a:defRPr kumimoji="1" sz="3200">
          <a:solidFill>
            <a:srgbClr val="0C406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kumimoji="1" sz="2800">
          <a:solidFill>
            <a:srgbClr val="0C4063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88941"/>
        </a:buClr>
        <a:buSzPct val="48000"/>
        <a:buFont typeface="Wingdings" pitchFamily="2" charset="2"/>
        <a:buChar char="n"/>
        <a:defRPr kumimoji="1" sz="2400">
          <a:solidFill>
            <a:srgbClr val="0C4063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EC441"/>
        </a:buClr>
        <a:buSzPct val="45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FA500"/>
        </a:buClr>
        <a:buSzPct val="40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en.wikipedia.org/wiki/C_standard_library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hyperlink" Target="https://www.ibm.com/docs/en/i/7.3?topic=extensions-standard-c-library-functions-table-by-name" TargetMode="External"/><Relationship Id="rId5" Type="http://schemas.openxmlformats.org/officeDocument/2006/relationships/hyperlink" Target="https://www.tutorialspoint.com/c_standard_library/index.htm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468313" y="836613"/>
            <a:ext cx="8401050" cy="5688012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Funkce je podprogram (jinde definovaná činnost), který zpracovává data a vrací hodnotu (výsledek)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Řada funkcí je dodávána v tzv. knihovnách. 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Ukázka funkcí z matematické knihovny: </a:t>
            </a:r>
            <a:r>
              <a:rPr lang="cs-CZ" sz="2400" b="1"/>
              <a:t>	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tan</a:t>
            </a:r>
            <a:r>
              <a:rPr lang="cs-CZ" sz="20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(0.7)	</a:t>
            </a:r>
            <a:r>
              <a:rPr lang="cs-CZ" sz="2000" i="1"/>
              <a:t>tangens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sqrt</a:t>
            </a:r>
            <a:r>
              <a:rPr lang="cs-CZ" sz="20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(2)		</a:t>
            </a:r>
            <a:r>
              <a:rPr lang="cs-CZ" sz="2000" i="1"/>
              <a:t>odmocnina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sin(4)		</a:t>
            </a:r>
            <a:r>
              <a:rPr lang="cs-CZ" sz="2000" i="1"/>
              <a:t>sinus</a:t>
            </a:r>
            <a:r>
              <a:rPr lang="cs-CZ" sz="20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cs-CZ" sz="2000" b="1"/>
              <a:t>V případě, že využijeme nějakou funkci v programu, hovoříme o tzv. „volání“ funkce.</a:t>
            </a:r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Font typeface="Wingdings"/>
              <a:buNone/>
              <a:defRPr/>
            </a:pPr>
            <a:endParaRPr lang="cs-CZ" sz="2400" b="1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468313" y="692696"/>
            <a:ext cx="8401050" cy="583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400" b="1" err="1">
                <a:solidFill>
                  <a:srgbClr val="0C4063"/>
                </a:solidFill>
                <a:latin typeface="+mn-lt"/>
              </a:rPr>
              <a:t>ctype.h</a:t>
            </a:r>
            <a:r>
              <a:rPr kumimoji="1" lang="cs-CZ" sz="2400" b="1">
                <a:solidFill>
                  <a:srgbClr val="0C4063"/>
                </a:solidFill>
                <a:latin typeface="+mn-lt"/>
              </a:rPr>
              <a:t> - f</a:t>
            </a:r>
            <a:r>
              <a:rPr kumimoji="1" lang="cs-CZ" sz="2400" b="1">
                <a:solidFill>
                  <a:srgbClr val="0C4063"/>
                </a:solidFill>
                <a:latin typeface="+mn-lt"/>
                <a:cs typeface="Courier New" pitchFamily="49" charset="0"/>
              </a:rPr>
              <a:t>unkce užitečné pro práci se znaky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+mn-lt"/>
              <a:cs typeface="Courier New" pitchFamily="49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int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 </a:t>
            </a: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isalnum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(</a:t>
            </a: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int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 c)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kontroluje, zda je předaný znak alfanumerický (číslice nebo písmeno)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int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 </a:t>
            </a: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isalpha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(</a:t>
            </a: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int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 c)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kontroluje, zda je předaný znak písmeno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int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 </a:t>
            </a: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isdigit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(</a:t>
            </a:r>
            <a:r>
              <a:rPr kumimoji="1" lang="cs-CZ" sz="1600" b="1" err="1">
                <a:latin typeface="Courier New" pitchFamily="49" charset="0"/>
                <a:cs typeface="Courier New" pitchFamily="49" charset="0"/>
              </a:rPr>
              <a:t>int</a:t>
            </a: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 c)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kontroluje, zda je předaný znak desítková číslice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400" b="1">
                <a:solidFill>
                  <a:srgbClr val="0C4063"/>
                </a:solidFill>
                <a:latin typeface="Cambria" pitchFamily="18" charset="0"/>
              </a:rPr>
              <a:t>…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endParaRPr kumimoji="1" lang="cs-CZ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endParaRPr kumimoji="1" lang="cs-CZ" sz="1600" b="1">
              <a:solidFill>
                <a:prstClr val="black"/>
              </a:solidFill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int </a:t>
            </a:r>
            <a:r>
              <a:rPr kumimoji="1" lang="cs-CZ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tolower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kumimoji="1" lang="cs-CZ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c)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	</a:t>
            </a:r>
            <a:r>
              <a:rPr kumimoji="1" lang="pt-BR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převede velká písmena na malá</a:t>
            </a:r>
            <a:endParaRPr kumimoji="1" lang="cs-CZ" sz="1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</a:t>
            </a:r>
            <a:r>
              <a:rPr kumimoji="1" lang="cs-CZ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toupper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kumimoji="1" lang="cs-CZ" sz="1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int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c)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	</a:t>
            </a:r>
            <a:r>
              <a:rPr kumimoji="1" lang="pt-BR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převádí malá písmena na velká</a:t>
            </a:r>
            <a:endParaRPr kumimoji="1" lang="cs-CZ" sz="1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038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468313" y="692696"/>
            <a:ext cx="8401050" cy="583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en-US" sz="2400" b="1" err="1">
                <a:solidFill>
                  <a:srgbClr val="0C4063"/>
                </a:solidFill>
                <a:latin typeface="+mn-lt"/>
              </a:rPr>
              <a:t>stdlib</a:t>
            </a:r>
            <a:r>
              <a:rPr kumimoji="1" lang="cs-CZ" sz="2400" b="1">
                <a:solidFill>
                  <a:srgbClr val="0C4063"/>
                </a:solidFill>
                <a:latin typeface="+mn-lt"/>
              </a:rPr>
              <a:t>.h - definuje čtyři typy proměnných a funkce pro provádění různých operací, zejména: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cs-CZ" sz="2000" b="1">
                <a:solidFill>
                  <a:srgbClr val="0C4063"/>
                </a:solidFill>
                <a:latin typeface="+mn-lt"/>
                <a:cs typeface="Courier New" pitchFamily="49" charset="0"/>
              </a:rPr>
              <a:t>práce s pamětí (alokace, dealokace)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cs-CZ" sz="2000" b="1">
                <a:solidFill>
                  <a:srgbClr val="0C4063"/>
                </a:solidFill>
                <a:latin typeface="+mn-lt"/>
                <a:cs typeface="Courier New" pitchFamily="49" charset="0"/>
              </a:rPr>
              <a:t>převody mezi textovým řetězcem a </a:t>
            </a:r>
            <a:r>
              <a:rPr kumimoji="1" lang="cs-CZ" sz="2000" b="1">
                <a:solidFill>
                  <a:srgbClr val="0C406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int, float, double</a:t>
            </a:r>
            <a:r>
              <a:rPr kumimoji="1" lang="cs-CZ" sz="2000" b="1">
                <a:solidFill>
                  <a:srgbClr val="0C4063"/>
                </a:solidFill>
                <a:latin typeface="+mn-lt"/>
                <a:cs typeface="Courier New" pitchFamily="49" charset="0"/>
              </a:rPr>
              <a:t>, …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cs-CZ" sz="2000" b="1">
                <a:solidFill>
                  <a:srgbClr val="0C4063"/>
                </a:solidFill>
                <a:latin typeface="+mn-lt"/>
                <a:cs typeface="Courier New" pitchFamily="49" charset="0"/>
              </a:rPr>
              <a:t>vyhledávací a třídící algoritmy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cs-CZ" sz="2000" b="1">
                <a:solidFill>
                  <a:srgbClr val="00B0F0"/>
                </a:solidFill>
                <a:latin typeface="+mn-lt"/>
                <a:cs typeface="Courier New" pitchFamily="49" charset="0"/>
              </a:rPr>
              <a:t>absolutní hodnoty</a:t>
            </a:r>
            <a:r>
              <a:rPr kumimoji="1" lang="cs-CZ" sz="2000" b="1">
                <a:solidFill>
                  <a:srgbClr val="0C4063"/>
                </a:solidFill>
                <a:latin typeface="+mn-lt"/>
                <a:cs typeface="Courier New" pitchFamily="49" charset="0"/>
              </a:rPr>
              <a:t>:</a:t>
            </a:r>
          </a:p>
          <a:p>
            <a:pPr lvl="1" eaLnBrk="1" hangingPunct="1">
              <a:spcBef>
                <a:spcPts val="1200"/>
              </a:spcBef>
              <a:buClr>
                <a:srgbClr val="C00000"/>
              </a:buClr>
              <a:buSzPct val="110000"/>
            </a:pP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int abs(int x)</a:t>
            </a:r>
          </a:p>
          <a:p>
            <a:pPr lvl="1" eaLnBrk="1" hangingPunct="1">
              <a:spcBef>
                <a:spcPts val="0"/>
              </a:spcBef>
              <a:buClr>
                <a:srgbClr val="C00000"/>
              </a:buClr>
              <a:buSzPct val="110000"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vrací absolutní hodnotu x</a:t>
            </a:r>
          </a:p>
          <a:p>
            <a:pPr lvl="1" eaLnBrk="1" hangingPunct="1">
              <a:spcBef>
                <a:spcPts val="1200"/>
              </a:spcBef>
              <a:buClr>
                <a:srgbClr val="C00000"/>
              </a:buClr>
              <a:buSzPct val="110000"/>
            </a:pPr>
            <a:r>
              <a:rPr kumimoji="1" lang="en-US" sz="1600" b="1">
                <a:latin typeface="Courier New" pitchFamily="49" charset="0"/>
                <a:cs typeface="Courier New" pitchFamily="49" charset="0"/>
              </a:rPr>
              <a:t>long int labs(long int x)</a:t>
            </a:r>
            <a:endParaRPr kumimoji="1" lang="cs-CZ" sz="1600" b="1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spcBef>
                <a:spcPts val="0"/>
              </a:spcBef>
              <a:buClr>
                <a:srgbClr val="C00000"/>
              </a:buClr>
              <a:buSzPct val="110000"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vrací absolutní hodnotu x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Arial" panose="020B0604020202020204" pitchFamily="34" charset="0"/>
              <a:buChar char="•"/>
              <a:tabLst/>
              <a:defRPr/>
            </a:pPr>
            <a:r>
              <a:rPr kumimoji="1" lang="cs-CZ" sz="2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/>
                <a:ea typeface="+mn-ea"/>
                <a:cs typeface="Courier New" pitchFamily="49" charset="0"/>
              </a:rPr>
              <a:t>náhodné číslo</a:t>
            </a:r>
            <a:r>
              <a:rPr kumimoji="1" lang="cs-CZ" sz="2000" b="1" i="0" u="none" strike="noStrike" kern="1200" cap="none" spc="0" normalizeH="0" baseline="0" noProof="0">
                <a:ln>
                  <a:noFill/>
                </a:ln>
                <a:solidFill>
                  <a:srgbClr val="0C4063"/>
                </a:solidFill>
                <a:effectLst/>
                <a:uLnTx/>
                <a:uFillTx/>
                <a:latin typeface="Cambria"/>
                <a:ea typeface="+mn-ea"/>
                <a:cs typeface="Courier New" pitchFamily="49" charset="0"/>
              </a:rPr>
              <a:t>:</a:t>
            </a:r>
          </a:p>
          <a:p>
            <a:pPr lvl="1" eaLnBrk="1" hangingPunct="1">
              <a:spcBef>
                <a:spcPts val="1200"/>
              </a:spcBef>
              <a:buClr>
                <a:srgbClr val="C00000"/>
              </a:buClr>
              <a:buSzPct val="110000"/>
            </a:pP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int rand(void)</a:t>
            </a:r>
          </a:p>
          <a:p>
            <a:pPr lvl="1" eaLnBrk="1" hangingPunct="1">
              <a:spcBef>
                <a:spcPts val="0"/>
              </a:spcBef>
              <a:buClr>
                <a:srgbClr val="C00000"/>
              </a:buClr>
              <a:buSzPct val="110000"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vrátí pseudonáhodné číslo v rozsahu 0 až RAND_MAX</a:t>
            </a:r>
          </a:p>
          <a:p>
            <a:pPr marL="446088" eaLnBrk="1" hangingPunct="1">
              <a:spcBef>
                <a:spcPts val="1200"/>
              </a:spcBef>
              <a:buClr>
                <a:srgbClr val="C00000"/>
              </a:buClr>
              <a:buSzPct val="110000"/>
              <a:defRPr/>
            </a:pPr>
            <a:r>
              <a:rPr kumimoji="1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void srand(unsigned int seed)</a:t>
            </a:r>
            <a:endParaRPr kumimoji="1" lang="cs-CZ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715963" lvl="1" indent="0" eaLnBrk="1" hangingPunct="1">
              <a:spcBef>
                <a:spcPts val="0"/>
              </a:spcBef>
              <a:buClr>
                <a:srgbClr val="C00000"/>
              </a:buClr>
              <a:buSzPct val="110000"/>
              <a:defRPr/>
            </a:pPr>
            <a:r>
              <a:rPr kumimoji="1" lang="pt-BR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inicializuje generátor náhodných čísel, který používá funkce rand</a:t>
            </a:r>
            <a:endParaRPr kumimoji="1" lang="cs-CZ" sz="1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0534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468313" y="692696"/>
            <a:ext cx="8401050" cy="583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400" b="1">
                <a:solidFill>
                  <a:srgbClr val="0C4063"/>
                </a:solidFill>
                <a:latin typeface="+mn-lt"/>
              </a:rPr>
              <a:t>time.</a:t>
            </a:r>
            <a:r>
              <a:rPr kumimoji="1" lang="cs-CZ" sz="2400" b="1" err="1">
                <a:solidFill>
                  <a:srgbClr val="0C4063"/>
                </a:solidFill>
                <a:latin typeface="+mn-lt"/>
              </a:rPr>
              <a:t>h</a:t>
            </a:r>
            <a:r>
              <a:rPr kumimoji="1" lang="cs-CZ" sz="2400" b="1">
                <a:solidFill>
                  <a:srgbClr val="0C4063"/>
                </a:solidFill>
                <a:latin typeface="+mn-lt"/>
              </a:rPr>
              <a:t> - definuje čtyři typy proměnných a různé funkce pro manipulaci s datem a časem</a:t>
            </a:r>
            <a:endParaRPr kumimoji="1" lang="cs-CZ" sz="2400" b="1">
              <a:solidFill>
                <a:srgbClr val="0C4063"/>
              </a:solidFill>
              <a:latin typeface="+mn-lt"/>
              <a:cs typeface="Courier New" pitchFamily="49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+mn-lt"/>
              <a:cs typeface="Courier New" pitchFamily="49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clock_t clock(void)</a:t>
            </a:r>
          </a:p>
          <a:p>
            <a:pPr marL="898525"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a) vrací počet tiků hodin, které uplynuly od spuštění programu</a:t>
            </a:r>
            <a:b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</a:b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b) čas procesoru vyjádřený počtem cyklů procesoru, které uplynuly od začátku procesu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clock_t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kumimoji="1" lang="en-US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obv</a:t>
            </a: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ykle jde o </a:t>
            </a:r>
            <a:r>
              <a:rPr kumimoji="1" lang="cs-CZ" sz="160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long int </a:t>
            </a: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kumimoji="1" lang="cs-CZ" sz="1400" b="1" i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definován pomocí </a:t>
            </a:r>
            <a:r>
              <a:rPr kumimoji="1" lang="cs-CZ" sz="1400" b="1">
                <a:latin typeface="Courier New" pitchFamily="49" charset="0"/>
                <a:cs typeface="Courier New" pitchFamily="49" charset="0"/>
              </a:rPr>
              <a:t>typedef</a:t>
            </a: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kumimoji="1" lang="cs-CZ" sz="1400" b="1" i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– nedělali jsme</a:t>
            </a: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CLOCKS_PER_SEC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hodnota, která reprezentuje: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a) počet tiků hodin za sekundu 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b) </a:t>
            </a:r>
            <a:r>
              <a:rPr kumimoji="1" lang="pl-PL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počet cyklů procesoru za sekundu</a:t>
            </a:r>
            <a:endParaRPr kumimoji="1" lang="cs-CZ" sz="1400" b="1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time_t time(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NULL</a:t>
            </a:r>
            <a:r>
              <a:rPr kumimoji="1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)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zjednodušeno – parametr NULL</a:t>
            </a:r>
          </a:p>
          <a:p>
            <a:pPr marL="898525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	vrací čas od počátku tzv. epochy (00:00:00 UTC, 1. ledna 1970) měřený v sekundách</a:t>
            </a:r>
            <a:endParaRPr kumimoji="1" lang="cs-CZ" sz="2400" b="1" i="0" u="none" strike="noStrike" kern="1200" cap="none" spc="0" normalizeH="0" baseline="0" noProof="0">
              <a:ln>
                <a:noFill/>
              </a:ln>
              <a:solidFill>
                <a:srgbClr val="0C4063"/>
              </a:solidFill>
              <a:effectLst/>
              <a:uLnTx/>
              <a:uFillTx/>
              <a:latin typeface="Cambria" pitchFamily="18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time_t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	</a:t>
            </a:r>
            <a:r>
              <a:rPr kumimoji="1" lang="en-US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obv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ykle jde o </a:t>
            </a:r>
            <a:r>
              <a:rPr kumimoji="1" lang="cs-CZ" sz="1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long int 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kumimoji="1" lang="cs-CZ" sz="1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definován pomocí 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typedef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</a:t>
            </a:r>
            <a:r>
              <a:rPr kumimoji="1" lang="cs-CZ" sz="1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– nedělali jsme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4307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468313" y="692696"/>
            <a:ext cx="8401050" cy="583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400" b="1">
                <a:solidFill>
                  <a:srgbClr val="0C4063"/>
                </a:solidFill>
                <a:latin typeface="+mn-lt"/>
              </a:rPr>
              <a:t>time.</a:t>
            </a:r>
            <a:r>
              <a:rPr kumimoji="1" lang="cs-CZ" sz="2400" b="1" err="1">
                <a:solidFill>
                  <a:srgbClr val="0C4063"/>
                </a:solidFill>
                <a:latin typeface="+mn-lt"/>
              </a:rPr>
              <a:t>h</a:t>
            </a:r>
            <a:r>
              <a:rPr kumimoji="1" lang="cs-CZ" sz="2400" b="1">
                <a:solidFill>
                  <a:srgbClr val="0C4063"/>
                </a:solidFill>
                <a:latin typeface="+mn-lt"/>
              </a:rPr>
              <a:t> - definuje čtyři typy proměnných a různé funkce pro manipulaci s datem a časem</a:t>
            </a:r>
            <a:endParaRPr kumimoji="1" lang="cs-CZ" sz="2400" b="1">
              <a:solidFill>
                <a:srgbClr val="0C4063"/>
              </a:solidFill>
              <a:latin typeface="+mn-lt"/>
              <a:cs typeface="Courier New" pitchFamily="49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400" b="1">
                <a:solidFill>
                  <a:srgbClr val="0C4063"/>
                </a:solidFill>
                <a:latin typeface="+mn-lt"/>
                <a:cs typeface="Courier New" pitchFamily="49" charset="0"/>
              </a:rPr>
              <a:t>zjednodušení: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long int clock(void)</a:t>
            </a:r>
          </a:p>
          <a:p>
            <a:pPr marL="898525"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a) vrací počet tiků hodin, které uplynuly od spuštění programu</a:t>
            </a:r>
            <a:b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</a:b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b) čas procesoru vyjádřený počtem cyklů procesoru, které uplynuly od začátku procesu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clock_t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kumimoji="1" lang="en-US" sz="1400" b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obv</a:t>
            </a:r>
            <a:r>
              <a:rPr kumimoji="1" lang="cs-CZ" sz="1400" b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ykle jde o </a:t>
            </a:r>
            <a:r>
              <a:rPr kumimoji="1" lang="cs-CZ" sz="1600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long int </a:t>
            </a:r>
            <a:r>
              <a:rPr kumimoji="1" lang="cs-CZ" sz="1400" b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kumimoji="1" lang="cs-CZ" sz="1400" b="1" i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definován pomocí </a:t>
            </a:r>
            <a:r>
              <a:rPr kumimoji="1" lang="cs-CZ" sz="1400" b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typedef </a:t>
            </a:r>
            <a:r>
              <a:rPr kumimoji="1" lang="cs-CZ" sz="1400" b="1" i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– nedělali jsme</a:t>
            </a:r>
            <a:r>
              <a:rPr kumimoji="1" lang="cs-CZ" sz="1400" b="1">
                <a:solidFill>
                  <a:schemeClr val="bg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600" b="1">
                <a:latin typeface="Courier New" pitchFamily="49" charset="0"/>
                <a:cs typeface="Courier New" pitchFamily="49" charset="0"/>
              </a:rPr>
              <a:t>CLOCKS_PER_SEC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hodnota, která reprezentuje: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a) počet tiků hodin za sekundu 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b) </a:t>
            </a:r>
            <a:r>
              <a:rPr kumimoji="1" lang="pl-PL" sz="14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počet cyklů procesoru za sekundu</a:t>
            </a:r>
            <a:endParaRPr kumimoji="1" lang="cs-CZ" sz="1400" b="1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long int</a:t>
            </a:r>
            <a:r>
              <a:rPr kumimoji="1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time(</a:t>
            </a: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0</a:t>
            </a:r>
            <a:r>
              <a:rPr kumimoji="1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)</a:t>
            </a:r>
            <a:endParaRPr kumimoji="1" lang="cs-CZ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898525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	vrací čas od počátku tzv. epochy (00:00:00 UTC, 1. ledna 1970) měřený v sekundách</a:t>
            </a:r>
            <a:endParaRPr kumimoji="1" lang="cs-CZ" sz="2400" b="1" i="0" u="none" strike="noStrike" kern="1200" cap="none" spc="0" normalizeH="0" baseline="0" noProof="0">
              <a:ln>
                <a:noFill/>
              </a:ln>
              <a:solidFill>
                <a:srgbClr val="0C4063"/>
              </a:solidFill>
              <a:effectLst/>
              <a:uLnTx/>
              <a:uFillTx/>
              <a:latin typeface="Cambria" pitchFamily="18" charset="0"/>
              <a:ea typeface="+mn-ea"/>
              <a:cs typeface="Courier New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6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time_t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10000"/>
              <a:buFont typeface="Wingdings" pitchFamily="2" charset="2"/>
              <a:buNone/>
              <a:tabLst/>
              <a:defRPr/>
            </a:pP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	</a:t>
            </a:r>
            <a:r>
              <a:rPr kumimoji="1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obv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ykle jde o </a:t>
            </a:r>
            <a:r>
              <a:rPr kumimoji="1" lang="cs-CZ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long int 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kumimoji="1" lang="cs-CZ" sz="1400" b="1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definován pomocí 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typedef </a:t>
            </a:r>
            <a:r>
              <a:rPr kumimoji="1" lang="cs-CZ" sz="1400" b="1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– nedělali jsme</a:t>
            </a:r>
            <a:r>
              <a:rPr kumimoji="1" lang="cs-CZ" sz="14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9610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Náhodné číslo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C337D21-7F97-B395-AFAA-A80357AA2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598780"/>
            <a:ext cx="7488832" cy="626571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5780829-864A-9202-67AA-0D04A4B49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4" y="2998357"/>
            <a:ext cx="5081778" cy="22802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88A469B-8C3C-96C4-FC77-0B2C3AEA3D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7784" y="3803270"/>
            <a:ext cx="5081778" cy="22802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208585F-060C-8741-37D5-08813B8F12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1499" y="5014580"/>
            <a:ext cx="5081778" cy="22802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DB798693-83ED-6D6A-30BE-F4186779BD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1499" y="6094700"/>
            <a:ext cx="5081778" cy="2280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560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179512" y="836613"/>
            <a:ext cx="8856984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  <a:defRPr/>
            </a:pPr>
            <a:r>
              <a:rPr kumimoji="1" lang="en-US" sz="2800" b="1">
                <a:solidFill>
                  <a:srgbClr val="0C4063"/>
                </a:solidFill>
                <a:latin typeface="Cambria" pitchFamily="18" charset="0"/>
              </a:rPr>
              <a:t>stdio.h - v</a:t>
            </a: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stupy a výstupy 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kumimoji="1" lang="en-US" sz="20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v C++ </a:t>
            </a:r>
            <a:r>
              <a:rPr kumimoji="1" lang="cs-CZ" sz="20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je součástí </a:t>
            </a:r>
            <a:r>
              <a:rPr kumimoji="1" lang="cs-CZ" sz="20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iostream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printf</a:t>
            </a:r>
            <a:r>
              <a:rPr kumimoji="1" lang="en-US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en-US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scanf</a:t>
            </a:r>
            <a:r>
              <a:rPr kumimoji="1" lang="en-US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en-US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getchar</a:t>
            </a:r>
            <a:r>
              <a:rPr kumimoji="1" lang="en-US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57200" indent="-4572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en-US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putchar</a:t>
            </a:r>
            <a:r>
              <a:rPr kumimoji="1" lang="en-US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  <a:endParaRPr kumimoji="1" lang="cs-CZ" sz="2800" b="1">
              <a:solidFill>
                <a:srgbClr val="0C4063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468313" y="75944"/>
            <a:ext cx="8401050" cy="644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  <a:defRPr/>
            </a:pPr>
            <a:r>
              <a:rPr kumimoji="1" lang="cs-CZ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printf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Obsahuje povinně tzv. řídící řetězec formátu. Za řídícím řetězcem mohou následovat další parametry. 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V řídícím řetězci se pro určení formátu výstupu užívají speciální znakové sekvence (formátové specifikace) začínající symbolem % současně s běžným textem pro výstup.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965F0F0-8359-9870-0476-64E2527D3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625" y="2581531"/>
            <a:ext cx="6762750" cy="42005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468313" y="620713"/>
            <a:ext cx="84010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  <a:defRPr/>
            </a:pPr>
            <a:r>
              <a:rPr kumimoji="1" lang="cs-CZ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printf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400">
                <a:solidFill>
                  <a:srgbClr val="0C4063"/>
                </a:solidFill>
                <a:latin typeface="Cambria" pitchFamily="18" charset="0"/>
              </a:rPr>
              <a:t>Řídící řetězec formátu – základní formátové specifikace: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1536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925638"/>
            <a:ext cx="80645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Náhodné číslo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468313" y="692696"/>
            <a:ext cx="8401050" cy="583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14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38DB527-FFED-39AE-581B-ABDEAFA1F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3" y="699181"/>
            <a:ext cx="8136135" cy="613544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5780829-864A-9202-67AA-0D04A4B49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752" y="2996953"/>
            <a:ext cx="5527548" cy="24803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88A469B-8C3C-96C4-FC77-0B2C3AEA3D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752" y="3801866"/>
            <a:ext cx="5527548" cy="24803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208585F-060C-8741-37D5-08813B8F12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467" y="5163245"/>
            <a:ext cx="5527548" cy="248031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DB798693-83ED-6D6A-30BE-F4186779BD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467" y="6301653"/>
            <a:ext cx="5527548" cy="2480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7334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395536" y="620713"/>
            <a:ext cx="8473827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  <a:defRPr/>
            </a:pPr>
            <a:r>
              <a:rPr kumimoji="1" lang="en-US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scanf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Načte data ze vstupu a uloží je podle formátu do míst, na adresy určené dalšími parametry. 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V řídícím řetězci se pro určení formátu výstupu užívají formátové specifikace (viz printf).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C8B8A4D-6051-29EA-57B8-2A7661498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345" y="2842139"/>
            <a:ext cx="4880610" cy="36976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922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Zástupný symbol pro obsah 2"/>
          <p:cNvSpPr txBox="1">
            <a:spLocks/>
          </p:cNvSpPr>
          <p:nvPr/>
        </p:nvSpPr>
        <p:spPr bwMode="auto">
          <a:xfrm>
            <a:off x="179512" y="836613"/>
            <a:ext cx="8784976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Volání funkce tangens a návrat hodnoty</a:t>
            </a:r>
            <a:endParaRPr kumimoji="1" lang="cs-CZ" sz="2800" b="1">
              <a:solidFill>
                <a:srgbClr val="0C4063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7240BD2-1F93-42B8-901F-F72EFBA50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031" y="4581128"/>
            <a:ext cx="533400" cy="1714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766C9AF-4568-0E58-8B45-639391D0A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50" y="1814289"/>
            <a:ext cx="8343900" cy="39909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0286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70E18DC-8E1C-23BA-E5BE-A4F268124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6792"/>
            <a:ext cx="9144000" cy="83583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95FEA4C-85A0-2F40-8F02-CC89330E3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43424"/>
            <a:ext cx="9144000" cy="92430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220447A-472E-E7E3-01C9-3A6371294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89040"/>
            <a:ext cx="9144000" cy="86926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55236A8-6450-1236-1E3F-C4CC40428E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736945"/>
            <a:ext cx="9144000" cy="9243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4100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B822235-41A9-2E46-1DCD-B2C38B8D7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981034"/>
              </p:ext>
            </p:extLst>
          </p:nvPr>
        </p:nvGraphicFramePr>
        <p:xfrm>
          <a:off x="109410" y="1556792"/>
          <a:ext cx="8927087" cy="3580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6488">
                  <a:extLst>
                    <a:ext uri="{9D8B030D-6E8A-4147-A177-3AD203B41FA5}">
                      <a16:colId xmlns:a16="http://schemas.microsoft.com/office/drawing/2014/main" val="1934410644"/>
                    </a:ext>
                  </a:extLst>
                </a:gridCol>
                <a:gridCol w="2808966">
                  <a:extLst>
                    <a:ext uri="{9D8B030D-6E8A-4147-A177-3AD203B41FA5}">
                      <a16:colId xmlns:a16="http://schemas.microsoft.com/office/drawing/2014/main" val="1360896634"/>
                    </a:ext>
                  </a:extLst>
                </a:gridCol>
                <a:gridCol w="1711633">
                  <a:extLst>
                    <a:ext uri="{9D8B030D-6E8A-4147-A177-3AD203B41FA5}">
                      <a16:colId xmlns:a16="http://schemas.microsoft.com/office/drawing/2014/main" val="3786675849"/>
                    </a:ext>
                  </a:extLst>
                </a:gridCol>
              </a:tblGrid>
              <a:tr h="619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350" kern="0">
                          <a:effectLst/>
                        </a:rPr>
                        <a:t>popis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350" kern="0">
                          <a:effectLst/>
                        </a:rPr>
                        <a:t>printf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350" kern="0">
                          <a:effectLst/>
                        </a:rPr>
                        <a:t>výstup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433996962"/>
                  </a:ext>
                </a:extLst>
              </a:tr>
              <a:tr h="595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200" kern="0">
                          <a:effectLst/>
                        </a:rPr>
                        <a:t>nejméně 5 pozic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printf("'%5d'", 10);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   10'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024307079"/>
                  </a:ext>
                </a:extLst>
              </a:tr>
              <a:tr h="5895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200" kern="0">
                          <a:effectLst/>
                        </a:rPr>
                        <a:t>nejméně 5 pozic, zarovnání vlevo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printf("'%-5d'", 10);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'10   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140587890"/>
                  </a:ext>
                </a:extLst>
              </a:tr>
              <a:tr h="5895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200" kern="0">
                          <a:effectLst/>
                        </a:rPr>
                        <a:t>nejméně 5 pozic, doplněných nulami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printf("'%05d'", 10);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'00010'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31568348"/>
                  </a:ext>
                </a:extLst>
              </a:tr>
              <a:tr h="595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200" kern="0">
                          <a:effectLst/>
                        </a:rPr>
                        <a:t>nejméně 5 pozic a znaménko plus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printf("'%+5d'", 10);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  +10'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253444004"/>
                  </a:ext>
                </a:extLst>
              </a:tr>
              <a:tr h="5895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200" kern="0">
                          <a:effectLst/>
                        </a:rPr>
                        <a:t>nejméně 5 pozic, znaménko plus a vlevo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10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printf("'%-+5d'", 10);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10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'+10  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82921141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482380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6947B2E6-CDF5-BEC6-C686-E9339C751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717734"/>
              </p:ext>
            </p:extLst>
          </p:nvPr>
        </p:nvGraphicFramePr>
        <p:xfrm>
          <a:off x="109410" y="1772816"/>
          <a:ext cx="8927086" cy="4345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4518">
                  <a:extLst>
                    <a:ext uri="{9D8B030D-6E8A-4147-A177-3AD203B41FA5}">
                      <a16:colId xmlns:a16="http://schemas.microsoft.com/office/drawing/2014/main" val="2744896512"/>
                    </a:ext>
                  </a:extLst>
                </a:gridCol>
                <a:gridCol w="3357669">
                  <a:extLst>
                    <a:ext uri="{9D8B030D-6E8A-4147-A177-3AD203B41FA5}">
                      <a16:colId xmlns:a16="http://schemas.microsoft.com/office/drawing/2014/main" val="1325981082"/>
                    </a:ext>
                  </a:extLst>
                </a:gridCol>
                <a:gridCol w="1754899">
                  <a:extLst>
                    <a:ext uri="{9D8B030D-6E8A-4147-A177-3AD203B41FA5}">
                      <a16:colId xmlns:a16="http://schemas.microsoft.com/office/drawing/2014/main" val="3075283479"/>
                    </a:ext>
                  </a:extLst>
                </a:gridCol>
              </a:tblGrid>
              <a:tr h="535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350" kern="0">
                          <a:effectLst/>
                        </a:rPr>
                        <a:t>popis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350" kern="0">
                          <a:effectLst/>
                        </a:rPr>
                        <a:t>printf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350" kern="0">
                          <a:effectLst/>
                        </a:rPr>
                        <a:t>výstup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501921643"/>
                  </a:ext>
                </a:extLst>
              </a:tr>
              <a:tr h="514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na 1 desetiné místo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printf("'%.1f'", 10.3456);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'10.3'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126492100"/>
                  </a:ext>
                </a:extLst>
              </a:tr>
              <a:tr h="5092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na 2 desetiná místa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printf("'%.2f'", 10.3456);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'10.35'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06391670"/>
                  </a:ext>
                </a:extLst>
              </a:tr>
              <a:tr h="697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 pozic celkem, z toho 2 desetiné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printf("'%8.2f'", 10.3456);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   10.35'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52477308"/>
                  </a:ext>
                </a:extLst>
              </a:tr>
              <a:tr h="697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 pozic celkem, z toho 4 desetiné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printf("'%8.4f'", 10.3456);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 10.3456'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764824285"/>
                  </a:ext>
                </a:extLst>
              </a:tr>
              <a:tr h="697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 pozic celkem, z toho 2 desetiné a doplněno nulami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printf("'%08.2f'", 10.3456);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'00010.35'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99506953"/>
                  </a:ext>
                </a:extLst>
              </a:tr>
              <a:tr h="692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 pozic celkem, z toho 2 desetiné a zarov. vlevo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printf("'%-8.2f'", 10.3456);</a:t>
                      </a:r>
                      <a:endParaRPr lang="cs-CZ" sz="12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400" ker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'10.35   '</a:t>
                      </a:r>
                      <a:endParaRPr lang="cs-CZ" sz="1600" kern="100">
                        <a:effectLst/>
                        <a:latin typeface="Courier New" panose="02070309020205020404" pitchFamily="49" charset="0"/>
                        <a:ea typeface="Calibri" panose="020F0502020204030204" pitchFamily="34" charset="0"/>
                        <a:cs typeface="Courier New" panose="02070309020205020404" pitchFamily="49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75708094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495516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468313" y="620713"/>
            <a:ext cx="84010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  <a:defRPr/>
            </a:pPr>
            <a:r>
              <a:rPr kumimoji="1" lang="cs-CZ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putchar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kumimoji="1" lang="cs-CZ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400">
                <a:solidFill>
                  <a:srgbClr val="0C4063"/>
                </a:solidFill>
                <a:latin typeface="Cambria" pitchFamily="18" charset="0"/>
              </a:rPr>
              <a:t>Funkce pracuje s parametrem typu </a:t>
            </a:r>
            <a:r>
              <a:rPr kumimoji="1" lang="cs-CZ" sz="2400" b="1" err="1">
                <a:solidFill>
                  <a:srgbClr val="0C4063"/>
                </a:solidFill>
                <a:latin typeface="Cambria" pitchFamily="18" charset="0"/>
              </a:rPr>
              <a:t>int</a:t>
            </a: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400">
                <a:solidFill>
                  <a:srgbClr val="0C4063"/>
                </a:solidFill>
                <a:latin typeface="Cambria" pitchFamily="18" charset="0"/>
              </a:rPr>
              <a:t>Na výstup pošle znak odpovídající ascii kódu zadaného parametru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52936"/>
            <a:ext cx="63092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387770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Zástupný symbol pro obsah 2"/>
          <p:cNvSpPr txBox="1">
            <a:spLocks/>
          </p:cNvSpPr>
          <p:nvPr/>
        </p:nvSpPr>
        <p:spPr bwMode="auto">
          <a:xfrm>
            <a:off x="468313" y="188640"/>
            <a:ext cx="8401050" cy="633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  <a:defRPr/>
            </a:pPr>
            <a:r>
              <a:rPr kumimoji="1" lang="cs-CZ" sz="2800" b="1" err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getchar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Funkce přečte ze vstupu jeden znak a vrátí číslo typu </a:t>
            </a:r>
            <a:r>
              <a:rPr kumimoji="1" lang="cs-CZ" sz="2000" b="1" err="1">
                <a:solidFill>
                  <a:srgbClr val="0C4063"/>
                </a:solidFill>
                <a:latin typeface="Cambria" pitchFamily="18" charset="0"/>
              </a:rPr>
              <a:t>int</a:t>
            </a:r>
            <a:r>
              <a:rPr kumimoji="1" lang="cs-CZ" sz="2000" b="1">
                <a:solidFill>
                  <a:srgbClr val="0C4063"/>
                </a:solidFill>
                <a:latin typeface="Cambria" pitchFamily="18" charset="0"/>
              </a:rPr>
              <a:t>, </a:t>
            </a: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které odpovídá jeho ascii kódu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Funkce začne odebírat znak ve chvíli, kdy uživatel stiskne enter. Odebere v pořadí první znak a ostatní zadané znaky zůstávají ve frontě na vstupu a nejsou využity.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Pokud na vstupu čekají ve frontě nějaké znaky, je </a:t>
            </a:r>
            <a:r>
              <a:rPr kumimoji="1" lang="cs-CZ" sz="2000" b="1" err="1">
                <a:solidFill>
                  <a:srgbClr val="0C4063"/>
                </a:solidFill>
                <a:latin typeface="Cambria" pitchFamily="18" charset="0"/>
              </a:rPr>
              <a:t>getcharem</a:t>
            </a:r>
            <a:r>
              <a:rPr kumimoji="1" lang="cs-CZ" sz="2000" b="1">
                <a:solidFill>
                  <a:srgbClr val="0C4063"/>
                </a:solidFill>
                <a:latin typeface="Cambria" pitchFamily="18" charset="0"/>
              </a:rPr>
              <a:t> </a:t>
            </a:r>
            <a:r>
              <a:rPr kumimoji="1" lang="cs-CZ" sz="2000">
                <a:solidFill>
                  <a:srgbClr val="0C4063"/>
                </a:solidFill>
                <a:latin typeface="Cambria" pitchFamily="18" charset="0"/>
              </a:rPr>
              <a:t>první z nich ihned načten a na enter se nečeká</a:t>
            </a: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defRPr/>
            </a:pPr>
            <a:endParaRPr kumimoji="1" lang="cs-CZ" sz="2400">
              <a:solidFill>
                <a:srgbClr val="0C4063"/>
              </a:solidFill>
              <a:latin typeface="Cambria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54" y="3068960"/>
            <a:ext cx="6972138" cy="371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935375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468313" y="836613"/>
            <a:ext cx="8401050" cy="5688012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V jazyce C není pouze jedna knihovna funkcí. Je jich mnoho a každá se zaměřuje na určitý okruh funkcí, např.: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/>
              <a:t>matematické funkce,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/>
              <a:t>funkce pro vstupy a výstupy (vč. práce se soubory),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/>
              <a:t>funkce pro práci s texty (textovými řetězci), 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/>
              <a:t>…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Co potřebujeme vědět: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Jaké knihovny daný programovací jazyk nabízí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Jak se knihovny jmenují a na co se zaměřují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Jak se jmenují funkce v dané knihovně a co dělají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Jaké vstupy funkce potřebuje a co funkce vrací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 i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 nakonec</a:t>
            </a: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: Co musím udělat, abych vůbec mohl knihovní funkce využít v programu?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lang="cs-CZ" sz="16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Font typeface="Wingdings"/>
              <a:buNone/>
              <a:defRPr/>
            </a:pPr>
            <a:endParaRPr lang="cs-CZ" sz="2400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0679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35496" y="836613"/>
            <a:ext cx="9073008" cy="5688012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Situace: </a:t>
            </a:r>
            <a:r>
              <a:rPr lang="cs-CZ" sz="2000" b="1">
                <a:solidFill>
                  <a:schemeClr val="tx1"/>
                </a:solidFill>
              </a:rPr>
              <a:t>chceme počítat přeponu pravoúhlého trojúhelníka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Co potřebujeme vědět: </a:t>
            </a:r>
            <a:r>
              <a:rPr lang="cs-CZ" sz="2000" b="1">
                <a:solidFill>
                  <a:schemeClr val="tx1"/>
                </a:solidFill>
              </a:rPr>
              <a:t>jaké knihovny daný programovací jazyk nabízí a na co se zaměřují</a:t>
            </a:r>
            <a:r>
              <a:rPr lang="cs-CZ" sz="2000" b="1"/>
              <a:t>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Nejlepší je hledat na internetu (mnoho webů s dokumentací):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hlinkClick r:id="rId5"/>
              </a:rPr>
              <a:t>https://www.tutorialspoint.com/c_standard_library/index.htm</a:t>
            </a:r>
            <a:endParaRPr lang="cs-CZ" sz="18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hlinkClick r:id="rId6"/>
              </a:rPr>
              <a:t>https://www.ibm.com/docs/en/i/7.3?topic=extensions-standard-c-library-functions-table-by-name</a:t>
            </a:r>
            <a:endParaRPr lang="cs-CZ" sz="18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8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  <a:hlinkClick r:id="rId7"/>
              </a:rPr>
              <a:t>https://en.wikipedia.org/wiki/C_standard_library</a:t>
            </a:r>
            <a:endParaRPr lang="cs-CZ" sz="18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Font typeface="Wingdings"/>
              <a:buNone/>
              <a:defRPr/>
            </a:pPr>
            <a:endParaRPr lang="cs-CZ" sz="2400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272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35496" y="836613"/>
            <a:ext cx="8833867" cy="5688012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55000"/>
              <a:buFont typeface="Wingdings"/>
              <a:buChar char="p"/>
              <a:defRPr kumimoji="1" sz="3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"/>
              <a:buChar char="n"/>
              <a:defRPr kumimoji="1" sz="28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48000"/>
              <a:buFont typeface="Wingdings"/>
              <a:buChar char="n"/>
              <a:defRPr kumimoji="1" sz="24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45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0000"/>
              <a:buFont typeface="Wingdings"/>
              <a:buChar char="n"/>
              <a:defRPr kumimoji="1" sz="20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6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40000"/>
              <a:buFont typeface="Wingdings"/>
              <a:buChar char="n"/>
              <a:defRPr kumimoji="1" sz="14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Jak se jmenuje knihovna, kterou potřebuji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Matematická knihovna: </a:t>
            </a:r>
            <a:r>
              <a:rPr lang="cs-CZ" sz="1600" b="1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math.h</a:t>
            </a:r>
            <a:endParaRPr lang="cs-CZ" sz="16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Jak se jmenují požadované funkce v dané knihovně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Druhá odmocnina:	double </a:t>
            </a:r>
            <a:r>
              <a:rPr lang="cs-CZ" sz="1600" b="1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sqrt</a:t>
            </a: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(double </a:t>
            </a:r>
            <a:r>
              <a:rPr lang="cs-CZ" sz="1600" b="1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arg</a:t>
            </a: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Mocnina:		</a:t>
            </a:r>
            <a:r>
              <a:rPr lang="fr-FR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double pow(double base, double exponent)</a:t>
            </a:r>
            <a:endParaRPr lang="cs-CZ" sz="16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Jaké vstupy funkce potřebuje a co funkce vrací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U námi požadovaných funkcí je to jasné</a:t>
            </a:r>
          </a:p>
          <a:p>
            <a:pPr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2000" b="1"/>
              <a:t>Co musím udělat, abych vůbec mohl knihovní funkce využít v programu?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Musíme ve zdrojovém kódu uvést, jaké knihovny chceme využívat. K tomu slouží </a:t>
            </a:r>
            <a:r>
              <a:rPr lang="en-US" sz="1600" b="1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jedna</a:t>
            </a:r>
            <a:r>
              <a:rPr lang="en-US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z</a:t>
            </a:r>
            <a:r>
              <a:rPr lang="en-US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tzv. direktiv překladače: </a:t>
            </a:r>
            <a:r>
              <a:rPr lang="en-US" sz="1600" b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#include</a:t>
            </a:r>
            <a:endParaRPr lang="cs-CZ" sz="16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ts val="1200"/>
              </a:spcBef>
              <a:buClr>
                <a:srgbClr val="C00000"/>
              </a:buClr>
              <a:buSzPct val="110000"/>
              <a:buFont typeface="Arial" pitchFamily="34" charset="0"/>
              <a:buChar char="•"/>
              <a:defRPr/>
            </a:pPr>
            <a:endParaRPr lang="cs-CZ" sz="1600" b="1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spcBef>
                <a:spcPts val="1200"/>
              </a:spcBef>
              <a:buClr>
                <a:srgbClr val="C00000"/>
              </a:buClr>
              <a:buSzPct val="110000"/>
              <a:buFont typeface="Wingdings"/>
              <a:buNone/>
              <a:defRPr/>
            </a:pPr>
            <a:endParaRPr lang="cs-CZ" sz="2400" b="1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1DC3D87-D62D-D802-5F82-83B8E489CA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5157192"/>
            <a:ext cx="2583180" cy="622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6434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CDC5AA45-5CC2-5DCD-0829-D8806E551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1640" y="692150"/>
            <a:ext cx="6480720" cy="6048118"/>
          </a:xfrm>
          <a:prstGeom prst="rect">
            <a:avLst/>
          </a:prstGeom>
        </p:spPr>
      </p:pic>
      <p:sp>
        <p:nvSpPr>
          <p:cNvPr id="12" name="Šipka: doprava se zářezem 11">
            <a:extLst>
              <a:ext uri="{FF2B5EF4-FFF2-40B4-BE49-F238E27FC236}">
                <a16:creationId xmlns:a16="http://schemas.microsoft.com/office/drawing/2014/main" id="{AD5059E3-2B84-151C-D41C-B6362A377235}"/>
              </a:ext>
            </a:extLst>
          </p:cNvPr>
          <p:cNvSpPr/>
          <p:nvPr/>
        </p:nvSpPr>
        <p:spPr>
          <a:xfrm>
            <a:off x="1043608" y="1268760"/>
            <a:ext cx="358134" cy="288032"/>
          </a:xfrm>
          <a:prstGeom prst="notched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/>
          <p:cNvSpPr>
            <a:spLocks noGrp="1"/>
          </p:cNvSpPr>
          <p:nvPr>
            <p:ph idx="1"/>
          </p:nvPr>
        </p:nvSpPr>
        <p:spPr bwMode="auto">
          <a:xfrm>
            <a:off x="-180975" y="692150"/>
            <a:ext cx="2665413" cy="6408738"/>
          </a:xfrm>
          <a:blipFill dpi="0" rotWithShape="1">
            <a:blip r:embed="rId3">
              <a:alphaModFix amt="19000"/>
            </a:blip>
            <a:srcRect/>
            <a:stretch>
              <a:fillRect/>
            </a:stretch>
          </a:blip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</a:pPr>
            <a:r>
              <a:rPr lang="cs-CZ" sz="2400" b="1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355D11C4-E988-B764-DCA8-18A0D8EE90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1570913"/>
            <a:ext cx="9144000" cy="3716174"/>
          </a:xfrm>
          <a:prstGeom prst="rect">
            <a:avLst/>
          </a:prstGeom>
        </p:spPr>
      </p:pic>
      <p:sp>
        <p:nvSpPr>
          <p:cNvPr id="12" name="Šipka: doprava se zářezem 11">
            <a:extLst>
              <a:ext uri="{FF2B5EF4-FFF2-40B4-BE49-F238E27FC236}">
                <a16:creationId xmlns:a16="http://schemas.microsoft.com/office/drawing/2014/main" id="{AD5059E3-2B84-151C-D41C-B6362A377235}"/>
              </a:ext>
            </a:extLst>
          </p:cNvPr>
          <p:cNvSpPr/>
          <p:nvPr/>
        </p:nvSpPr>
        <p:spPr>
          <a:xfrm>
            <a:off x="4499992" y="3573016"/>
            <a:ext cx="288032" cy="288032"/>
          </a:xfrm>
          <a:prstGeom prst="notchedRightArrow">
            <a:avLst>
              <a:gd name="adj1" fmla="val 50000"/>
              <a:gd name="adj2" fmla="val 3699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945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468313" y="692696"/>
            <a:ext cx="8401050" cy="583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Knihovní funkce 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(math.h)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131AF28-1668-E2D4-7853-36CD1C9AD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3377" y="1196752"/>
            <a:ext cx="5150922" cy="5507992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446FA7BD-1ED4-8FA1-40EA-D459A6EEDCF0}"/>
              </a:ext>
            </a:extLst>
          </p:cNvPr>
          <p:cNvSpPr/>
          <p:nvPr/>
        </p:nvSpPr>
        <p:spPr>
          <a:xfrm>
            <a:off x="2987824" y="5301208"/>
            <a:ext cx="230425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B5B69A4-097C-FD72-5026-B975322266CD}"/>
              </a:ext>
            </a:extLst>
          </p:cNvPr>
          <p:cNvSpPr/>
          <p:nvPr/>
        </p:nvSpPr>
        <p:spPr>
          <a:xfrm>
            <a:off x="2987824" y="5836716"/>
            <a:ext cx="230425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9DDBF50-F79F-EB1C-2F55-489B248A794A}"/>
              </a:ext>
            </a:extLst>
          </p:cNvPr>
          <p:cNvSpPr/>
          <p:nvPr/>
        </p:nvSpPr>
        <p:spPr>
          <a:xfrm>
            <a:off x="2991144" y="6381922"/>
            <a:ext cx="230425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410" y="44624"/>
            <a:ext cx="8927086" cy="64807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</a:t>
            </a:r>
            <a:endParaRPr lang="cs-CZ" sz="32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69913"/>
            <a:ext cx="2578100" cy="5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obsah 2"/>
          <p:cNvSpPr txBox="1">
            <a:spLocks/>
          </p:cNvSpPr>
          <p:nvPr/>
        </p:nvSpPr>
        <p:spPr bwMode="auto">
          <a:xfrm>
            <a:off x="468313" y="692696"/>
            <a:ext cx="8401050" cy="583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r>
              <a:rPr kumimoji="1" lang="cs-CZ" sz="2800" b="1">
                <a:solidFill>
                  <a:srgbClr val="0C4063"/>
                </a:solidFill>
                <a:latin typeface="Cambria" pitchFamily="18" charset="0"/>
              </a:rPr>
              <a:t>Knihovní funkce </a:t>
            </a:r>
            <a:r>
              <a:rPr kumimoji="1" lang="cs-CZ" sz="2800" b="1">
                <a:solidFill>
                  <a:srgbClr val="0C4063"/>
                </a:solidFill>
                <a:latin typeface="Courier New" pitchFamily="49" charset="0"/>
                <a:cs typeface="Courier New" pitchFamily="49" charset="0"/>
              </a:rPr>
              <a:t>(math.h)</a:t>
            </a:r>
          </a:p>
          <a:p>
            <a:pPr eaLnBrk="1" hangingPunct="1">
              <a:spcBef>
                <a:spcPts val="1200"/>
              </a:spcBef>
              <a:buClr>
                <a:srgbClr val="C00000"/>
              </a:buClr>
              <a:buSzPct val="110000"/>
              <a:buFont typeface="Wingdings" pitchFamily="2" charset="2"/>
              <a:buNone/>
            </a:pPr>
            <a:endParaRPr kumimoji="1" lang="cs-CZ" sz="2400" b="1">
              <a:solidFill>
                <a:srgbClr val="0C4063"/>
              </a:solidFill>
              <a:latin typeface="Cambria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9E84C8E-F864-5FC9-8240-15B597557F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1"/>
          <a:stretch/>
        </p:blipFill>
        <p:spPr>
          <a:xfrm>
            <a:off x="2483768" y="1217985"/>
            <a:ext cx="4225642" cy="5219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2851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BULLETTYPE" val="3"/>
  <p:tag name="RESPCOUNTERSTYLE" val="-1"/>
  <p:tag name="INPUTSOURCE" val="1"/>
  <p:tag name="BACKUPMAINTENANCE" val="7"/>
  <p:tag name="ROTATIONINTERVAL" val="2"/>
  <p:tag name="RACERSMAXDISPLAYED" val="5"/>
  <p:tag name="TEAMSINLEADERBOARD" val="5"/>
  <p:tag name="BUBBLEVALUEFORMAT" val="0.0"/>
  <p:tag name="CUSTOMCELLFORECOLOR" val="-16777216"/>
  <p:tag name="CUSTOMCELLBACKCOLOR4" val="-8355712"/>
  <p:tag name="DISPLAYDEVICEID" val="True"/>
  <p:tag name="GRIDSIZE" val="{Width=800, Height=600}"/>
  <p:tag name="CHARTLABELS" val="0"/>
  <p:tag name="PARTLISTDEFAULT" val="0"/>
  <p:tag name="INCORRECTPOINTVALUE" val="0"/>
  <p:tag name="AUTOADJUSTPARTRANGE" val="True"/>
  <p:tag name="FIBNUMRESULTS" val="5"/>
  <p:tag name="PRRESPONSE2" val="9"/>
  <p:tag name="PRRESPONSE6" val="5"/>
  <p:tag name="PRRESPONSE10" val="1"/>
  <p:tag name="POWERPOINTVERSION" val="12.0"/>
  <p:tag name="CSVFORMAT" val="0"/>
  <p:tag name="RESPCOUNTERFORMAT" val="0"/>
  <p:tag name="ALLOWDUPLICATES" val="False"/>
  <p:tag name="REVIEWONLY" val="False"/>
  <p:tag name="RACEANIMATIONSPEED" val="3"/>
  <p:tag name="BUBBLENAMEVISIBLE" val="True"/>
  <p:tag name="CUSTOMGRIDBACKCOLOR" val="-2830136"/>
  <p:tag name="USESCHEMECOLORS" val="True"/>
  <p:tag name="GRIDROTATIONINTERVAL" val="2"/>
  <p:tag name="CHARTCOLORS" val="0"/>
  <p:tag name="INCLUDEPPT" val="True"/>
  <p:tag name="REALTIMEBACKUPPATH" val="(None)"/>
  <p:tag name="FIBDISPLAYRESULTS" val="True"/>
  <p:tag name="PRRESPONSE3" val="8"/>
  <p:tag name="PRRESPONSE8" val="3"/>
  <p:tag name="TPVERSION" val="2008"/>
  <p:tag name="ANSWERNOWSTYLE" val="-1"/>
  <p:tag name="COUNTDOWNSECONDS" val="10"/>
  <p:tag name="AUTOADVANCE" val="False"/>
  <p:tag name="SKIPREMAININGRACESLIDES" val="True"/>
  <p:tag name="BUBBLEGROUPING" val="3"/>
  <p:tag name="CUSTOMCELLBACKCOLOR3" val="-268652"/>
  <p:tag name="AUTOSIZEGRID" val="True"/>
  <p:tag name="INCLUDENONRESPONDERS" val="False"/>
  <p:tag name="REALTIMEBACKUP" val="False"/>
  <p:tag name="FIBINCLUDEOTHER" val="True"/>
  <p:tag name="PRRESPONSE5" val="6"/>
  <p:tag name="ALWAYSOPENPOLL" val="False"/>
  <p:tag name="ANSWERNOWTEXT" val="Odpovědět nyní"/>
  <p:tag name="BACKUPSESSIONS" val="True"/>
  <p:tag name="RACEENDPOINTS" val="100"/>
  <p:tag name="DEFAULTNUMTEAMS" val="5"/>
  <p:tag name="DISPLAYDEVICENUMBER" val="True"/>
  <p:tag name="RESETCHARTS" val="True"/>
  <p:tag name="ZEROBASED" val="False"/>
  <p:tag name="PRRESPONSE1" val="10"/>
  <p:tag name="SHOWFLASHWARNING" val="True"/>
  <p:tag name="COUNTDOWNSTYLE" val="-1"/>
  <p:tag name="AUTOUPDATEALIASES" val="True"/>
  <p:tag name="BUBBLESIZEVISIBLE" val="True"/>
  <p:tag name="GRIDOPACITY" val="90"/>
  <p:tag name="ALLOWUSERFEEDBACK" val="True"/>
  <p:tag name="FIBDISPLAYKEYWORDS" val="True"/>
  <p:tag name="SHOWBARVISIBLE" val="True"/>
  <p:tag name="NUMRESPONSES" val="1"/>
  <p:tag name="MAXRESPONDERS" val="5"/>
  <p:tag name="GRIDPOSITION" val="1"/>
  <p:tag name="CHARTSCALE" val="True"/>
  <p:tag name="PRRESPONSE9" val="2"/>
  <p:tag name="CHARTVALUEFORMAT" val="0%"/>
  <p:tag name="CUSTOMCELLBACKCOLOR2" val="-13395457"/>
  <p:tag name="CORRECTPOINTVALUE" val="100"/>
  <p:tag name="USESECONDARYMONITOR" val="False"/>
  <p:tag name="PARTICIPANTSINLEADERBOARD" val="5"/>
  <p:tag name="MULTIRESPDIVISOR" val="1"/>
  <p:tag name="SAVECSVWITHSESSION" val="True"/>
  <p:tag name="DISPLAYNAME" val="True"/>
  <p:tag name="PRRESPONSE7" val="4"/>
  <p:tag name="POLLINGCYCLE" val="2"/>
  <p:tag name="STDCHART" val="1"/>
  <p:tag name="RESPTABLESTYLE" val="-1"/>
  <p:tag name="CUSTOMCELLBACKCOLOR1" val="-657956"/>
  <p:tag name="PRRESPONSE4" val="7"/>
  <p:tag name="ADVANCEDSETTINGSVIEW" val="True"/>
  <p:tag name="DELIMITERS" val="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rooklet">
    <a:dk1>
      <a:sysClr val="windowText" lastClr="000000"/>
    </a:dk1>
    <a:lt1>
      <a:sysClr val="window" lastClr="FFFFFF"/>
    </a:lt1>
    <a:dk2>
      <a:srgbClr val="4062E3"/>
    </a:dk2>
    <a:lt2>
      <a:srgbClr val="C7E4F8"/>
    </a:lt2>
    <a:accent1>
      <a:srgbClr val="79498D"/>
    </a:accent1>
    <a:accent2>
      <a:srgbClr val="AE236A"/>
    </a:accent2>
    <a:accent3>
      <a:srgbClr val="F88941"/>
    </a:accent3>
    <a:accent4>
      <a:srgbClr val="DEC441"/>
    </a:accent4>
    <a:accent5>
      <a:srgbClr val="9FA500"/>
    </a:accent5>
    <a:accent6>
      <a:srgbClr val="707070"/>
    </a:accent6>
    <a:hlink>
      <a:srgbClr val="0000E1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Brooklet">
    <a:dk1>
      <a:sysClr val="windowText" lastClr="000000"/>
    </a:dk1>
    <a:lt1>
      <a:sysClr val="window" lastClr="FFFFFF"/>
    </a:lt1>
    <a:dk2>
      <a:srgbClr val="4062E3"/>
    </a:dk2>
    <a:lt2>
      <a:srgbClr val="C7E4F8"/>
    </a:lt2>
    <a:accent1>
      <a:srgbClr val="79498D"/>
    </a:accent1>
    <a:accent2>
      <a:srgbClr val="AE236A"/>
    </a:accent2>
    <a:accent3>
      <a:srgbClr val="F88941"/>
    </a:accent3>
    <a:accent4>
      <a:srgbClr val="DEC441"/>
    </a:accent4>
    <a:accent5>
      <a:srgbClr val="9FA500"/>
    </a:accent5>
    <a:accent6>
      <a:srgbClr val="707070"/>
    </a:accent6>
    <a:hlink>
      <a:srgbClr val="0000E1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3041</TotalTime>
  <Words>1260</Words>
  <Application>Microsoft Office PowerPoint</Application>
  <PresentationFormat>Předvádění na obrazovce (4:3)</PresentationFormat>
  <Paragraphs>192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</vt:lpstr>
      <vt:lpstr>Constantia</vt:lpstr>
      <vt:lpstr>Courier New</vt:lpstr>
      <vt:lpstr>Wingdings</vt:lpstr>
      <vt:lpstr>Brooklet</vt:lpstr>
      <vt:lpstr>Funkce</vt:lpstr>
      <vt:lpstr>Funkce</vt:lpstr>
      <vt:lpstr>Funkce</vt:lpstr>
      <vt:lpstr>Funkce</vt:lpstr>
      <vt:lpstr>Funkce</vt:lpstr>
      <vt:lpstr>Funkce</vt:lpstr>
      <vt:lpstr>Funkce</vt:lpstr>
      <vt:lpstr>Funkce</vt:lpstr>
      <vt:lpstr>Funkce</vt:lpstr>
      <vt:lpstr>Funkce</vt:lpstr>
      <vt:lpstr>Funkce</vt:lpstr>
      <vt:lpstr>Funkce</vt:lpstr>
      <vt:lpstr>Funkce</vt:lpstr>
      <vt:lpstr>Náhodné číslo</vt:lpstr>
      <vt:lpstr>Funkce</vt:lpstr>
      <vt:lpstr>Prezentace aplikace PowerPoint</vt:lpstr>
      <vt:lpstr>Funkce</vt:lpstr>
      <vt:lpstr>Náhodné číslo</vt:lpstr>
      <vt:lpstr>Funkce</vt:lpstr>
      <vt:lpstr>Funkce</vt:lpstr>
      <vt:lpstr>Funkce</vt:lpstr>
      <vt:lpstr>Funkce</vt:lpstr>
      <vt:lpstr>Funkce</vt:lpstr>
      <vt:lpstr>Funkce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Mezinárodní spolupráce na PedF UK: Současný stav a záměry</dc:title>
  <dc:creator>user</dc:creator>
  <cp:lastModifiedBy>Jiří Štípek</cp:lastModifiedBy>
  <cp:revision>188</cp:revision>
  <dcterms:created xsi:type="dcterms:W3CDTF">2010-11-18T21:24:38Z</dcterms:created>
  <dcterms:modified xsi:type="dcterms:W3CDTF">2023-04-27T09:49:48Z</dcterms:modified>
</cp:coreProperties>
</file>