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6" r:id="rId2"/>
    <p:sldId id="264" r:id="rId3"/>
    <p:sldId id="277" r:id="rId4"/>
    <p:sldId id="266" r:id="rId5"/>
    <p:sldId id="270" r:id="rId6"/>
    <p:sldId id="271" r:id="rId7"/>
    <p:sldId id="272" r:id="rId8"/>
    <p:sldId id="273" r:id="rId9"/>
    <p:sldId id="274" r:id="rId10"/>
    <p:sldId id="276" r:id="rId11"/>
    <p:sldId id="27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18" y="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C80DF5-3CE9-AFCD-E8AC-E12F4D507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80297B0-DAEA-C8BC-5CE3-33D31A8AF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43120B-CE5B-FA14-ECED-771B4F8D8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48FCB9-6F04-D359-D6BE-2839F87D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5EA274-9D27-B06A-0F92-E19EF805E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97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98DB37-44AD-666C-D3E9-EDB8534A6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7FD106-D383-384C-AD9E-A2A667D67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B17222-F372-75A3-BDC6-6C30EE325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1E73AA-8C57-0DAB-FEEA-836AE7802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964CAC-591D-356E-FAB5-3CCA25C82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0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A23C2C3-0C6B-5B59-08B2-8AFD3EBFA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3A68F47-3BA2-0EFF-507F-C6B738E89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B5D216-3AF8-CDB3-9391-DCE6F3E19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88DBE1-1586-3ED9-D6E9-40AD4495D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C46863-1927-20A0-342F-5188F8FF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813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BFD41E-1A0C-F5E0-1B11-F8474DB39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FB73EF-A35E-5000-D786-FF6931B3A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EC0677-7BF5-2D91-2719-87DCC034F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73BF2D-31A2-1320-82DE-B87CA3246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ACA026-D38A-086E-794A-009E5AC5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3840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FB3D74-86EA-F61F-DE34-0AD0E84D3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6B2894-A43B-492F-CF60-9DD00B19A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726FA7-2C7F-EA98-A873-6C2F4399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353C1A-54AE-D39C-B7B5-EAD696EB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76FAAC-ABE7-678C-1A4B-AE5E400F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50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0B04CC-9764-B171-EFBF-36D18F091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F48CC9-AE1A-E9C5-C348-741FEF4B2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18E42EA-8630-BC6B-41CB-7EA96195F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B879743-EDE2-2376-1326-59963365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623019B-9696-BE16-ED32-09550A36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25FB7-163B-B2CB-4474-8BE0F68DB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03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8B71C8-CDB0-97CD-C8B1-458DF8769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7A55070-5957-37D3-E72D-2BBBD8EC5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455BF9-7A96-0A97-15BA-BC5BEE7A1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C8E56E0-C6BC-51F8-6110-ACCC9F65C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1502EEE-3DA9-FE81-7E11-2EA970E995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3EF86D-46F0-7A29-B8DC-CCAEBC2E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68A6720-4A4A-A4F6-982B-9728EE4C9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14C71F-5C7A-7188-C963-10A04E54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403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C7D24F-7B39-C369-6400-FD078010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FE8EA81-03D1-BC18-0C34-0F2FEDFF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7D77C03-E99E-E577-A721-C2FBD6A4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E3EC99F-E3C5-51C1-E098-7CEA27AE4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550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7632900-0527-F69C-8108-45CD9458D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A42711-C536-92CD-B7D6-3B0DA87A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2721A0-9650-F192-7D5B-033DEA98D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37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F04AF0-5D1E-8DAD-229E-236FAF109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36D25C-F0EE-5E57-833E-EA78B0376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66786F8-CBCF-E655-2615-1F8B4B01E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822F17A-F6A3-0ED6-9D14-1B004429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5788D29-73C8-B1AE-92B0-30194D3D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CD32CBA-1F45-E54B-07ED-601BDA743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92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B6F6C-3105-22CB-BA2A-5A232576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3700A8F-75D3-11EC-BFEE-663EC2A6F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27F81D4-EFA8-9CD3-CF8F-57F2B6AAC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F7F732-93F2-B657-98CD-4002FD53C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9B7F7C4-6E04-B056-A21E-E63FE7FEE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C8516DF-C608-FB58-8080-C664DBF6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14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5ED8D5D-5CAF-CD4E-54D0-E01EED7B0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327AA2-E9A6-A94B-184C-8604E1AC7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304872-610D-59DF-D3DD-F2359B496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919BC-9A27-4638-9C61-2AB0FB1C74EB}" type="datetimeFigureOut">
              <a:rPr lang="cs-CZ" smtClean="0"/>
              <a:t>18.02.2024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4E7D8E-5AD6-2DA3-1F4A-D7EB7B93B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FDB90F-0893-A63D-33DD-0D7279898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63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1916832"/>
            <a:ext cx="8229600" cy="4176464"/>
          </a:xfrm>
        </p:spPr>
        <p:txBody>
          <a:bodyPr>
            <a:normAutofit fontScale="90000"/>
          </a:bodyPr>
          <a:lstStyle/>
          <a:p>
            <a:r>
              <a:rPr lang="cs-CZ"/>
              <a:t>Operátory </a:t>
            </a:r>
            <a:br>
              <a:rPr lang="en-US"/>
            </a:br>
            <a:br>
              <a:rPr lang="en-US"/>
            </a:br>
            <a:br>
              <a:rPr lang="en-US"/>
            </a:br>
            <a:r>
              <a:rPr lang="cs-CZ" b="1">
                <a:solidFill>
                  <a:srgbClr val="00B0F0"/>
                </a:solidFill>
              </a:rPr>
              <a:t>/</a:t>
            </a:r>
            <a:r>
              <a:rPr lang="cs-CZ"/>
              <a:t>  </a:t>
            </a:r>
            <a:r>
              <a:rPr lang="cs-CZ" b="1">
                <a:solidFill>
                  <a:srgbClr val="00B0F0"/>
                </a:solidFill>
              </a:rPr>
              <a:t>%</a:t>
            </a:r>
            <a:r>
              <a:rPr lang="en-US" b="1">
                <a:solidFill>
                  <a:srgbClr val="00B0F0"/>
                </a:solidFill>
              </a:rPr>
              <a:t> </a:t>
            </a:r>
            <a:br>
              <a:rPr lang="en-US" b="1">
                <a:solidFill>
                  <a:srgbClr val="00B0F0"/>
                </a:solidFill>
              </a:rPr>
            </a:br>
            <a:r>
              <a:rPr lang="en-US" b="1">
                <a:solidFill>
                  <a:srgbClr val="00B0F0"/>
                </a:solidFill>
              </a:rPr>
              <a:t>++  </a:t>
            </a:r>
            <a:r>
              <a:rPr lang="en-US" sz="4800" b="1">
                <a:solidFill>
                  <a:srgbClr val="00B0F0"/>
                </a:solidFill>
              </a:rPr>
              <a:t>-</a:t>
            </a:r>
            <a:r>
              <a:rPr lang="en-US" sz="1200" b="1">
                <a:solidFill>
                  <a:srgbClr val="00B0F0"/>
                </a:solidFill>
              </a:rPr>
              <a:t> </a:t>
            </a:r>
            <a:r>
              <a:rPr lang="en-US" sz="4800" b="1">
                <a:solidFill>
                  <a:srgbClr val="00B0F0"/>
                </a:solidFill>
              </a:rPr>
              <a:t>- </a:t>
            </a:r>
            <a:r>
              <a:rPr lang="en-US" b="1">
                <a:solidFill>
                  <a:srgbClr val="00B0F0"/>
                </a:solidFill>
              </a:rPr>
              <a:t> </a:t>
            </a:r>
            <a:br>
              <a:rPr lang="en-US" b="1">
                <a:solidFill>
                  <a:srgbClr val="00B0F0"/>
                </a:solidFill>
              </a:rPr>
            </a:br>
            <a:r>
              <a:rPr lang="cs-CZ" sz="4000" b="1">
                <a:solidFill>
                  <a:srgbClr val="00B0F0"/>
                </a:solidFill>
                <a:latin typeface="Bookman Old Style" pitchFamily="18" charset="0"/>
              </a:rPr>
              <a:t>+</a:t>
            </a:r>
            <a:r>
              <a:rPr lang="en-US" sz="4000" b="1">
                <a:solidFill>
                  <a:srgbClr val="00B0F0"/>
                </a:solidFill>
                <a:latin typeface="Bookman Old Style" pitchFamily="18" charset="0"/>
              </a:rPr>
              <a:t>=</a:t>
            </a:r>
            <a:r>
              <a:rPr lang="cs-CZ" sz="4000" b="1">
                <a:solidFill>
                  <a:srgbClr val="00B0F0"/>
                </a:solidFill>
                <a:latin typeface="Bookman Old Style" pitchFamily="18" charset="0"/>
              </a:rPr>
              <a:t> </a:t>
            </a:r>
            <a:r>
              <a:rPr lang="en-US" sz="4000" b="1">
                <a:solidFill>
                  <a:srgbClr val="00B0F0"/>
                </a:solidFill>
                <a:latin typeface="Bookman Old Style" pitchFamily="18" charset="0"/>
              </a:rPr>
              <a:t> </a:t>
            </a:r>
            <a:r>
              <a:rPr lang="cs-CZ" sz="4000" b="1">
                <a:solidFill>
                  <a:srgbClr val="00B0F0"/>
                </a:solidFill>
                <a:latin typeface="Bookman Old Style" pitchFamily="18" charset="0"/>
              </a:rPr>
              <a:t>-</a:t>
            </a:r>
            <a:r>
              <a:rPr lang="en-US" sz="4000" b="1">
                <a:solidFill>
                  <a:srgbClr val="00B0F0"/>
                </a:solidFill>
                <a:latin typeface="Bookman Old Style" pitchFamily="18" charset="0"/>
              </a:rPr>
              <a:t>=  *=  /=  %= </a:t>
            </a:r>
            <a:br>
              <a:rPr lang="en-US" sz="4000" b="1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en-US" sz="4000" b="1">
                <a:solidFill>
                  <a:srgbClr val="00B0F0"/>
                </a:solidFill>
                <a:latin typeface="Bookman Old Style" pitchFamily="18" charset="0"/>
              </a:rPr>
              <a:t>!</a:t>
            </a:r>
            <a:r>
              <a:rPr lang="cs-CZ" sz="4000" b="1">
                <a:solidFill>
                  <a:srgbClr val="00B0F0"/>
                </a:solidFill>
                <a:latin typeface="Bookman Old Style" pitchFamily="18" charset="0"/>
              </a:rPr>
              <a:t> </a:t>
            </a:r>
            <a:r>
              <a:rPr lang="en-US" sz="4000" b="1">
                <a:solidFill>
                  <a:srgbClr val="00B0F0"/>
                </a:solidFill>
                <a:latin typeface="Bookman Old Style" pitchFamily="18" charset="0"/>
              </a:rPr>
              <a:t>  ||   &amp;&amp; </a:t>
            </a:r>
            <a:r>
              <a:rPr lang="en-US" b="1">
                <a:solidFill>
                  <a:srgbClr val="00B0F0"/>
                </a:solidFill>
              </a:rPr>
              <a:t>  </a:t>
            </a:r>
            <a:endParaRPr lang="cs-CZ" b="1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901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en-US" sz="3600">
                <a:latin typeface="Bookman Old Style" pitchFamily="18" charset="0"/>
              </a:rPr>
              <a:t>Terminologie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Operátor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: je skupina znaků, která symbolizuje (v programu) alespoň jednu operaci.</a:t>
            </a:r>
          </a:p>
          <a:p>
            <a:pPr indent="0"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	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např. operátory: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+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,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*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,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==</a:t>
            </a:r>
            <a:endParaRPr lang="cs-CZ" sz="1800" dirty="0">
              <a:effectLst/>
              <a:latin typeface="Bookman Old Style" panose="020506040505050202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Operace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: postup, kterým jsou na základě vstupních hodnot získány hodnoty výstupní</a:t>
            </a:r>
          </a:p>
          <a:p>
            <a:pPr indent="0"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	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např. operace: 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sčítání, dělení, celočíselné dělení</a:t>
            </a:r>
            <a:endParaRPr lang="cs-CZ" sz="1800" dirty="0">
              <a:effectLst/>
              <a:latin typeface="Bookman Old Style" panose="020506040505050202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Operand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: vstupní hodnota operace (též argument)</a:t>
            </a: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rgbClr val="00B05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Unární operace</a:t>
            </a:r>
            <a:r>
              <a:rPr lang="cs-CZ" sz="1800" dirty="0">
                <a:solidFill>
                  <a:srgbClr val="00B05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: vyžaduje právě 1 operand.</a:t>
            </a:r>
          </a:p>
          <a:p>
            <a:pPr marL="0" indent="0"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	např.: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!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 negace,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-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 změna znaménka,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++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 inkrement</a:t>
            </a:r>
            <a:endParaRPr lang="cs-CZ" sz="1800" dirty="0">
              <a:effectLst/>
              <a:latin typeface="Bookman Old Style" panose="020506040505050202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rgbClr val="00B05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Binární operace</a:t>
            </a:r>
            <a:r>
              <a:rPr lang="cs-CZ" sz="1800" dirty="0">
                <a:solidFill>
                  <a:srgbClr val="00B05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: vyžaduje právě 2 operandy.</a:t>
            </a: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	např.: </a:t>
            </a:r>
            <a:r>
              <a:rPr lang="en-US" sz="1800" b="1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+</a:t>
            </a:r>
            <a:r>
              <a:rPr lang="en-US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sčítání, </a:t>
            </a:r>
            <a:r>
              <a:rPr lang="en-US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*</a:t>
            </a:r>
            <a:r>
              <a:rPr lang="en-US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násobení, </a:t>
            </a:r>
            <a:r>
              <a:rPr lang="en-US" sz="1800" b="1" i="0" dirty="0">
                <a:solidFill>
                  <a:srgbClr val="00B0F0"/>
                </a:solidFill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/</a:t>
            </a:r>
            <a:r>
              <a:rPr lang="en-US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i="0" dirty="0">
                <a:effectLst/>
                <a:latin typeface="Courier New" panose="02070309020205020404" pitchFamily="49" charset="0"/>
                <a:ea typeface="Georgia" panose="02040502050405020303" pitchFamily="18" charset="0"/>
                <a:cs typeface="Times New Roman" panose="02020603050405020304" pitchFamily="18" charset="0"/>
              </a:rPr>
              <a:t>dělení</a:t>
            </a:r>
            <a:endParaRPr lang="cs-CZ" sz="1800" dirty="0">
              <a:effectLst/>
              <a:latin typeface="Bookman Old Style" panose="02050604050505020204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Prefixový operátor</a:t>
            </a:r>
            <a:r>
              <a:rPr lang="cs-CZ" sz="1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: zapisujeme před operand (</a:t>
            </a:r>
            <a:r>
              <a:rPr lang="cs-CZ" sz="1800" i="1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většina unárních operátorů je prefixová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5000"/>
              </a:lnSpc>
              <a:spcBef>
                <a:spcPts val="800"/>
              </a:spcBef>
              <a:spcAft>
                <a:spcPts val="800"/>
              </a:spcAft>
            </a:pPr>
            <a:r>
              <a:rPr lang="cs-CZ" sz="1800" u="sng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Infixový operátor</a:t>
            </a:r>
            <a:r>
              <a:rPr lang="cs-CZ" sz="1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: zapisujeme jej mezi operandy (</a:t>
            </a:r>
            <a:r>
              <a:rPr lang="cs-CZ" sz="1800" i="1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většina binárních operátorů je infixová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1800" u="sng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P</a:t>
            </a:r>
            <a:r>
              <a:rPr lang="cs-CZ" sz="1800" u="sng" dirty="0" err="1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ostfixový</a:t>
            </a:r>
            <a:r>
              <a:rPr lang="cs-CZ" sz="1800" u="sng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operátor</a:t>
            </a:r>
            <a:r>
              <a:rPr lang="cs-CZ" sz="1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Bookman Old Style" panose="02050604050505020204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: zapisujeme za operand.</a:t>
            </a:r>
          </a:p>
          <a:p>
            <a:pPr marL="0" indent="0" algn="just">
              <a:buNone/>
            </a:pPr>
            <a:endParaRPr lang="cs-CZ" sz="2000" i="1" dirty="0">
              <a:latin typeface="Bookman Old Style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955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Operátory - přehled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F5BD167-57F3-76BC-6F2E-AAD75B7BC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06" y="1648968"/>
            <a:ext cx="9151906" cy="460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7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3456384" cy="1944216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latin typeface="Bookman Old Style" pitchFamily="18" charset="0"/>
              </a:rPr>
              <a:t>Přehled operátorů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83B9D636-2DA3-FA4C-CC91-FDA23F067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577" y="0"/>
            <a:ext cx="50258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94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Operátory - přehled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F5BD167-57F3-76BC-6F2E-AAD75B7BC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06" y="1648968"/>
            <a:ext cx="9151906" cy="460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264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/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764704"/>
            <a:ext cx="3960440" cy="3168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Reprezentuje operace:</a:t>
            </a:r>
          </a:p>
          <a:p>
            <a:pPr algn="just"/>
            <a:r>
              <a:rPr lang="cs-CZ" sz="2000">
                <a:latin typeface="Bookman Old Style" pitchFamily="18" charset="0"/>
                <a:cs typeface="Courier New" pitchFamily="49" charset="0"/>
              </a:rPr>
              <a:t>celočíselné dělení </a:t>
            </a:r>
          </a:p>
          <a:p>
            <a:pPr algn="just"/>
            <a:r>
              <a:rPr lang="cs-CZ" sz="2000">
                <a:latin typeface="Bookman Old Style" pitchFamily="18" charset="0"/>
                <a:cs typeface="Courier New" pitchFamily="49" charset="0"/>
              </a:rPr>
              <a:t>neceločíselné (reálné) dělení</a:t>
            </a: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c / c 	= c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r / c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c / r		= r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r / r </a:t>
            </a:r>
          </a:p>
        </p:txBody>
      </p:sp>
      <p:sp>
        <p:nvSpPr>
          <p:cNvPr id="4" name="Pravá složená závorka 3">
            <a:extLst>
              <a:ext uri="{FF2B5EF4-FFF2-40B4-BE49-F238E27FC236}">
                <a16:creationId xmlns:a16="http://schemas.microsoft.com/office/drawing/2014/main" id="{366016A7-EE2C-60D4-9119-836B21C85CF6}"/>
              </a:ext>
            </a:extLst>
          </p:cNvPr>
          <p:cNvSpPr/>
          <p:nvPr/>
        </p:nvSpPr>
        <p:spPr>
          <a:xfrm>
            <a:off x="1187624" y="2780928"/>
            <a:ext cx="648072" cy="86409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DD2EC78C-9EDF-2A24-D875-8A0FD2705718}"/>
              </a:ext>
            </a:extLst>
          </p:cNvPr>
          <p:cNvSpPr txBox="1">
            <a:spLocks/>
          </p:cNvSpPr>
          <p:nvPr/>
        </p:nvSpPr>
        <p:spPr>
          <a:xfrm>
            <a:off x="3419872" y="2348880"/>
            <a:ext cx="5544616" cy="43924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/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	celočíselné</a:t>
            </a:r>
          </a:p>
          <a:p>
            <a:pPr marL="0" indent="0" algn="just">
              <a:buNone/>
            </a:pP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/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==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2.8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	reálné</a:t>
            </a:r>
          </a:p>
          <a:p>
            <a:pPr marL="0" indent="0" algn="just">
              <a:buNone/>
            </a:pP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/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==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3.5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	reálné</a:t>
            </a:r>
          </a:p>
          <a:p>
            <a:pPr marL="0" indent="0" algn="just">
              <a:buNone/>
            </a:pP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/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==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reálné</a:t>
            </a:r>
          </a:p>
          <a:p>
            <a:pPr marL="0" indent="0" algn="just">
              <a:buNone/>
            </a:pP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a; </a:t>
            </a: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indent="0" algn="just">
              <a:buNone/>
            </a:pP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b = </a:t>
            </a: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x 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 algn="just">
              <a:buFont typeface="Wingdings 2"/>
              <a:buNone/>
            </a:pP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a / b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	celočíselné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/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==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2.8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	reálné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/ x		==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3.5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	reálné</a:t>
            </a: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Font typeface="Wingdings 2"/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20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cs-CZ" sz="3600" b="1">
                <a:solidFill>
                  <a:srgbClr val="00B0F0"/>
                </a:solidFill>
                <a:latin typeface="Bookman Old Style" pitchFamily="18" charset="0"/>
              </a:rPr>
              <a:t>%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764704"/>
            <a:ext cx="4176464" cy="3168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Reprezentuje operaci:</a:t>
            </a:r>
          </a:p>
          <a:p>
            <a:pPr algn="just"/>
            <a:r>
              <a:rPr lang="cs-CZ" sz="2000">
                <a:latin typeface="Bookman Old Style" pitchFamily="18" charset="0"/>
                <a:cs typeface="Courier New" pitchFamily="49" charset="0"/>
              </a:rPr>
              <a:t>Zbytek po dělení (modulo)</a:t>
            </a:r>
          </a:p>
          <a:p>
            <a:pPr marL="0" indent="0" algn="just">
              <a:buNone/>
            </a:pPr>
            <a:r>
              <a:rPr lang="cs-CZ" sz="2000" i="1">
                <a:latin typeface="Bookman Old Style" pitchFamily="18" charset="0"/>
                <a:cs typeface="Courier New" pitchFamily="49" charset="0"/>
              </a:rPr>
              <a:t>definována pouze pro celá čísla</a:t>
            </a: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c % c 		= c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r % c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c % r		</a:t>
            </a:r>
            <a:r>
              <a:rPr lang="cs-CZ" sz="2000">
                <a:solidFill>
                  <a:srgbClr val="FF0000"/>
                </a:solidFill>
                <a:latin typeface="Bookman Old Style" pitchFamily="18" charset="0"/>
                <a:cs typeface="Courier New" pitchFamily="49" charset="0"/>
              </a:rPr>
              <a:t>nelze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 r % r </a:t>
            </a:r>
          </a:p>
        </p:txBody>
      </p:sp>
      <p:sp>
        <p:nvSpPr>
          <p:cNvPr id="4" name="Pravá složená závorka 3">
            <a:extLst>
              <a:ext uri="{FF2B5EF4-FFF2-40B4-BE49-F238E27FC236}">
                <a16:creationId xmlns:a16="http://schemas.microsoft.com/office/drawing/2014/main" id="{366016A7-EE2C-60D4-9119-836B21C85CF6}"/>
              </a:ext>
            </a:extLst>
          </p:cNvPr>
          <p:cNvSpPr/>
          <p:nvPr/>
        </p:nvSpPr>
        <p:spPr>
          <a:xfrm>
            <a:off x="1187624" y="2780928"/>
            <a:ext cx="1008112" cy="1008112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DD2EC78C-9EDF-2A24-D875-8A0FD2705718}"/>
              </a:ext>
            </a:extLst>
          </p:cNvPr>
          <p:cNvSpPr txBox="1">
            <a:spLocks/>
          </p:cNvSpPr>
          <p:nvPr/>
        </p:nvSpPr>
        <p:spPr>
          <a:xfrm>
            <a:off x="3419872" y="2348880"/>
            <a:ext cx="5544616" cy="43924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	celočíselné</a:t>
            </a:r>
          </a:p>
          <a:p>
            <a:pPr marL="0" indent="0" algn="just">
              <a:buNone/>
            </a:pPr>
            <a:r>
              <a:rPr lang="cs-CZ" sz="2000" strike="sngStrike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 strike="sngStrike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cs-CZ" sz="2000" strike="sngStrike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cs-CZ" sz="2000">
                <a:solidFill>
                  <a:srgbClr val="FF0000"/>
                </a:solidFill>
                <a:latin typeface="Bookman Old Style" pitchFamily="18" charset="0"/>
                <a:cs typeface="Courier New" pitchFamily="49" charset="0"/>
              </a:rPr>
              <a:t> nelze</a:t>
            </a: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2000" strike="sngStrike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 strike="sngStrike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cs-CZ" sz="2000" strike="sngStrike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cs-CZ" sz="2000">
                <a:solidFill>
                  <a:srgbClr val="FF0000"/>
                </a:solidFill>
                <a:latin typeface="Bookman Old Style" pitchFamily="18" charset="0"/>
                <a:cs typeface="Courier New" pitchFamily="49" charset="0"/>
              </a:rPr>
              <a:t> nelze</a:t>
            </a: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2000" strike="sngStrike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cs-CZ" sz="2000" strike="sngStrike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cs-CZ" sz="2000" strike="sngStrike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cs-CZ" sz="2000">
                <a:solidFill>
                  <a:srgbClr val="FF0000"/>
                </a:solidFill>
                <a:latin typeface="Bookman Old Style" pitchFamily="18" charset="0"/>
                <a:cs typeface="Courier New" pitchFamily="49" charset="0"/>
              </a:rPr>
              <a:t> nelze</a:t>
            </a: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a; </a:t>
            </a: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indent="0" algn="just">
              <a:buNone/>
            </a:pPr>
            <a:r>
              <a:rPr lang="cs-CZ" sz="200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b = </a:t>
            </a:r>
            <a:r>
              <a:rPr lang="cs-CZ" sz="200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 x = </a:t>
            </a:r>
            <a:r>
              <a:rPr lang="cs-CZ" sz="200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 algn="just">
              <a:buFont typeface="Wingdings 2"/>
              <a:buNone/>
            </a:pP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a % b		== </a:t>
            </a:r>
            <a:r>
              <a:rPr lang="cs-CZ" sz="20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cs-CZ" sz="2000" b="1">
                <a:latin typeface="Courier New" panose="02070309020205020404" pitchFamily="49" charset="0"/>
                <a:cs typeface="Courier New" panose="02070309020205020404" pitchFamily="49" charset="0"/>
              </a:rPr>
              <a:t> 		celočíselné</a:t>
            </a:r>
          </a:p>
          <a:p>
            <a:pPr marL="0" indent="0" algn="just">
              <a:buNone/>
            </a:pPr>
            <a:r>
              <a:rPr lang="cs-CZ" sz="2000" strike="sngStrike">
                <a:latin typeface="Courier New" panose="02070309020205020404" pitchFamily="49" charset="0"/>
                <a:cs typeface="Courier New" panose="02070309020205020404" pitchFamily="49" charset="0"/>
              </a:rPr>
              <a:t>a % </a:t>
            </a:r>
            <a:r>
              <a:rPr lang="cs-CZ" sz="2000" strike="sngStrike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cs-CZ" sz="2000">
                <a:solidFill>
                  <a:srgbClr val="FF0000"/>
                </a:solidFill>
                <a:latin typeface="Bookman Old Style" pitchFamily="18" charset="0"/>
                <a:cs typeface="Courier New" pitchFamily="49" charset="0"/>
              </a:rPr>
              <a:t> nelze</a:t>
            </a: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2000" strike="sngStrike">
                <a:latin typeface="Courier New" panose="02070309020205020404" pitchFamily="49" charset="0"/>
                <a:cs typeface="Courier New" panose="02070309020205020404" pitchFamily="49" charset="0"/>
              </a:rPr>
              <a:t>a % x</a:t>
            </a: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				</a:t>
            </a:r>
            <a:r>
              <a:rPr lang="cs-CZ" sz="2000">
                <a:solidFill>
                  <a:srgbClr val="FF0000"/>
                </a:solidFill>
                <a:latin typeface="Bookman Old Style" pitchFamily="18" charset="0"/>
                <a:cs typeface="Courier New" pitchFamily="49" charset="0"/>
              </a:rPr>
              <a:t> nelze</a:t>
            </a:r>
            <a:endParaRPr lang="cs-CZ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Font typeface="Wingdings 2"/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239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Operátory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cs-CZ" sz="3600" b="1">
                <a:solidFill>
                  <a:srgbClr val="00B0F0"/>
                </a:solidFill>
                <a:latin typeface="Bookman Old Style" pitchFamily="18" charset="0"/>
              </a:rPr>
              <a:t>++ </a:t>
            </a:r>
            <a:r>
              <a:rPr lang="cs-CZ" sz="3600">
                <a:solidFill>
                  <a:schemeClr val="tx1"/>
                </a:solidFill>
                <a:latin typeface="Bookman Old Style" pitchFamily="18" charset="0"/>
              </a:rPr>
              <a:t>a</a:t>
            </a:r>
            <a:r>
              <a:rPr lang="cs-CZ" sz="3600" b="1">
                <a:solidFill>
                  <a:srgbClr val="00B0F0"/>
                </a:solidFill>
                <a:latin typeface="Bookman Old Style" pitchFamily="18" charset="0"/>
              </a:rPr>
              <a:t> --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764704"/>
            <a:ext cx="8568952" cy="2736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++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 	inkrement (zvýšení hodnoty proměnné o 1)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--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 	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de</a:t>
            </a:r>
            <a:r>
              <a:rPr lang="cs-CZ" sz="2000" dirty="0" err="1">
                <a:latin typeface="Bookman Old Style" pitchFamily="18" charset="0"/>
                <a:cs typeface="Courier New" pitchFamily="49" charset="0"/>
              </a:rPr>
              <a:t>krement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 (</a:t>
            </a:r>
            <a:r>
              <a:rPr lang="en-US" sz="2000" dirty="0" err="1">
                <a:latin typeface="Bookman Old Style" pitchFamily="18" charset="0"/>
                <a:cs typeface="Courier New" pitchFamily="49" charset="0"/>
              </a:rPr>
              <a:t>sn</a:t>
            </a:r>
            <a:r>
              <a:rPr lang="cs-CZ" sz="2000" dirty="0" err="1">
                <a:latin typeface="Bookman Old Style" pitchFamily="18" charset="0"/>
                <a:cs typeface="Courier New" pitchFamily="49" charset="0"/>
              </a:rPr>
              <a:t>ížení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 hodnoty proměnné o 1)</a:t>
            </a:r>
          </a:p>
          <a:p>
            <a:pPr algn="just"/>
            <a:r>
              <a:rPr lang="cs-CZ" sz="2000" i="1" dirty="0">
                <a:latin typeface="Bookman Old Style" pitchFamily="18" charset="0"/>
                <a:cs typeface="Courier New" pitchFamily="49" charset="0"/>
              </a:rPr>
              <a:t>tyto operátory lze užít jako prefixové (před proměnnou) či postfixové (za proměnnou)</a:t>
            </a:r>
          </a:p>
          <a:p>
            <a:pPr algn="just"/>
            <a:r>
              <a:rPr lang="cs-CZ" sz="2000" i="1" dirty="0">
                <a:latin typeface="Bookman Old Style" pitchFamily="18" charset="0"/>
                <a:cs typeface="Courier New" pitchFamily="49" charset="0"/>
              </a:rPr>
              <a:t>prefixový: 	nejprve se provede inkrement, pak se „dosadí“</a:t>
            </a:r>
          </a:p>
          <a:p>
            <a:pPr algn="just"/>
            <a:r>
              <a:rPr lang="cs-CZ" sz="2000" i="1" dirty="0">
                <a:latin typeface="Bookman Old Style" pitchFamily="18" charset="0"/>
                <a:cs typeface="Courier New" pitchFamily="49" charset="0"/>
              </a:rPr>
              <a:t>postfixový: 	nejprve se „dosadí“, nakonec se provede inkrement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DD2EC78C-9EDF-2A24-D875-8A0FD2705718}"/>
              </a:ext>
            </a:extLst>
          </p:cNvPr>
          <p:cNvSpPr txBox="1">
            <a:spLocks/>
          </p:cNvSpPr>
          <p:nvPr/>
        </p:nvSpPr>
        <p:spPr>
          <a:xfrm>
            <a:off x="395536" y="3429000"/>
            <a:ext cx="4680520" cy="30963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int v; int a; </a:t>
            </a:r>
            <a:endParaRPr lang="en-US" sz="2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a = 7;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++a – 2;	</a:t>
            </a:r>
          </a:p>
          <a:p>
            <a:pPr marL="0" indent="0" algn="just"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00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je 8</a:t>
            </a:r>
          </a:p>
          <a:p>
            <a:pPr marL="0" indent="0" algn="just"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a = 7;</a:t>
            </a:r>
          </a:p>
          <a:p>
            <a:pPr marL="0" indent="0" algn="just">
              <a:buNone/>
            </a:pPr>
            <a:r>
              <a:rPr lang="cs-CZ" sz="200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a++ – 2;	</a:t>
            </a:r>
          </a:p>
          <a:p>
            <a:pPr marL="0" indent="0" algn="just"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00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je 8</a:t>
            </a: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Font typeface="Wingdings 2"/>
              <a:buNone/>
            </a:pPr>
            <a:endParaRPr lang="cs-CZ" sz="2000">
              <a:latin typeface="Bookman Old Style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28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Operátory</a:t>
            </a:r>
            <a:r>
              <a:rPr lang="en-US" sz="3600">
                <a:latin typeface="Bookman Old Style" pitchFamily="18" charset="0"/>
              </a:rPr>
              <a:t> </a:t>
            </a:r>
            <a:r>
              <a:rPr lang="cs-CZ" sz="3600" b="1">
                <a:solidFill>
                  <a:srgbClr val="00B0F0"/>
                </a:solidFill>
                <a:latin typeface="Bookman Old Style" pitchFamily="18" charset="0"/>
              </a:rPr>
              <a:t>+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=</a:t>
            </a:r>
            <a:r>
              <a:rPr lang="cs-CZ" sz="3600" b="1">
                <a:solidFill>
                  <a:srgbClr val="00B0F0"/>
                </a:solidFill>
                <a:latin typeface="Bookman Old Style" pitchFamily="18" charset="0"/>
              </a:rPr>
              <a:t> -</a:t>
            </a:r>
            <a:r>
              <a:rPr lang="en-US" sz="3600" b="1">
                <a:solidFill>
                  <a:srgbClr val="00B0F0"/>
                </a:solidFill>
                <a:latin typeface="Bookman Old Style" pitchFamily="18" charset="0"/>
              </a:rPr>
              <a:t>= *= /= %=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764704"/>
            <a:ext cx="8568952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+</a:t>
            </a: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=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p</a:t>
            </a:r>
            <a:r>
              <a:rPr lang="cs-CZ" sz="2000" dirty="0" err="1">
                <a:latin typeface="Bookman Old Style" pitchFamily="18" charset="0"/>
                <a:cs typeface="Courier New" pitchFamily="49" charset="0"/>
              </a:rPr>
              <a:t>řičti</a:t>
            </a:r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  <a:cs typeface="Courier New" pitchFamily="49" charset="0"/>
              </a:rPr>
              <a:t>int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a = 5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; 	a += 3;		</a:t>
            </a:r>
            <a:r>
              <a:rPr lang="en-US" sz="2000" b="1" dirty="0"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 je 8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	</a:t>
            </a:r>
            <a:r>
              <a:rPr lang="en-US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ekvivalent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: </a:t>
            </a:r>
            <a:r>
              <a:rPr lang="cs-CZ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+ 3</a:t>
            </a:r>
            <a:endParaRPr lang="cs-CZ" sz="2000" i="1" dirty="0">
              <a:solidFill>
                <a:schemeClr val="tx1">
                  <a:lumMod val="50000"/>
                  <a:lumOff val="50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-=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odečti</a:t>
            </a:r>
            <a:endParaRPr lang="en-US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  <a:cs typeface="Courier New" pitchFamily="49" charset="0"/>
              </a:rPr>
              <a:t>int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a = 5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; 	a -= 3;		</a:t>
            </a:r>
            <a:r>
              <a:rPr lang="en-US" sz="2000" b="1" dirty="0"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 je 2		</a:t>
            </a:r>
            <a:r>
              <a:rPr lang="en-US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ekvivalent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: </a:t>
            </a:r>
            <a:r>
              <a:rPr lang="cs-CZ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- 3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*=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vynásob</a:t>
            </a:r>
            <a:endParaRPr lang="en-US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  <a:cs typeface="Courier New" pitchFamily="49" charset="0"/>
              </a:rPr>
              <a:t>int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a = 5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; 	a *= 3;		</a:t>
            </a:r>
            <a:r>
              <a:rPr lang="en-US" sz="2000" b="1" dirty="0"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 je 15	</a:t>
            </a:r>
            <a:r>
              <a:rPr lang="en-US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ekvivalent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: </a:t>
            </a:r>
            <a:r>
              <a:rPr lang="cs-CZ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* 3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/=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vyděl</a:t>
            </a:r>
            <a:endParaRPr lang="en-US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  <a:cs typeface="Courier New" pitchFamily="49" charset="0"/>
              </a:rPr>
              <a:t>int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7; 	a /= 2;		</a:t>
            </a:r>
            <a:r>
              <a:rPr lang="en-US" sz="2000" b="1" dirty="0"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 je 3		</a:t>
            </a:r>
            <a:r>
              <a:rPr lang="en-US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ekvivalent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: </a:t>
            </a:r>
            <a:r>
              <a:rPr lang="cs-CZ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/ 3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  <a:cs typeface="Courier New" pitchFamily="49" charset="0"/>
              </a:rPr>
              <a:t>int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7; 	a /= 2.0;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	</a:t>
            </a:r>
            <a:r>
              <a:rPr lang="en-US" sz="2000" b="1" dirty="0"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 je 3.5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float x</a:t>
            </a:r>
            <a:r>
              <a:rPr lang="cs-CZ" sz="2000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 =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7</a:t>
            </a:r>
            <a:r>
              <a:rPr lang="en-US" sz="200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; 	a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/= 2.0;	</a:t>
            </a: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 je 3.5</a:t>
            </a:r>
            <a:endParaRPr lang="cs-CZ" sz="2000" dirty="0">
              <a:solidFill>
                <a:schemeClr val="bg1">
                  <a:lumMod val="65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Bookman Old Style" pitchFamily="18" charset="0"/>
                <a:cs typeface="Courier New" pitchFamily="49" charset="0"/>
              </a:rPr>
              <a:t>float x</a:t>
            </a:r>
            <a:r>
              <a:rPr lang="cs-CZ" sz="2000" dirty="0">
                <a:solidFill>
                  <a:schemeClr val="bg1">
                    <a:lumMod val="85000"/>
                  </a:schemeClr>
                </a:solidFill>
                <a:latin typeface="Bookman Old Style" pitchFamily="18" charset="0"/>
                <a:cs typeface="Courier New" pitchFamily="49" charset="0"/>
              </a:rPr>
              <a:t> = 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Bookman Old Style" pitchFamily="18" charset="0"/>
                <a:cs typeface="Courier New" pitchFamily="49" charset="0"/>
              </a:rPr>
              <a:t>7; 	a /= 2;	</a:t>
            </a:r>
            <a:r>
              <a:rPr lang="en-US" sz="2000" b="1" dirty="0">
                <a:solidFill>
                  <a:schemeClr val="bg1">
                    <a:lumMod val="85000"/>
                  </a:schemeClr>
                </a:solidFill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Bookman Old Style" pitchFamily="18" charset="0"/>
                <a:cs typeface="Courier New" pitchFamily="49" charset="0"/>
              </a:rPr>
              <a:t> je 3.5</a:t>
            </a:r>
            <a:endParaRPr lang="cs-CZ" sz="2000" dirty="0">
              <a:solidFill>
                <a:schemeClr val="bg1">
                  <a:lumMod val="85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%=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vlož zbytek po dělení (</a:t>
            </a:r>
            <a:r>
              <a:rPr lang="cs-CZ" sz="2000" i="1" dirty="0">
                <a:latin typeface="Bookman Old Style" pitchFamily="18" charset="0"/>
                <a:cs typeface="Courier New" pitchFamily="49" charset="0"/>
              </a:rPr>
              <a:t>pouze pro celočíselné operandy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)</a:t>
            </a:r>
          </a:p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  <a:cs typeface="Courier New" pitchFamily="49" charset="0"/>
              </a:rPr>
              <a:t>int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7; 	a %= 2;	 </a:t>
            </a:r>
            <a:r>
              <a:rPr lang="en-US" sz="2000" b="1" dirty="0">
                <a:latin typeface="Bookman Old Style" pitchFamily="18" charset="0"/>
                <a:cs typeface="Courier New" pitchFamily="49" charset="0"/>
              </a:rPr>
              <a:t>a</a:t>
            </a:r>
            <a:r>
              <a:rPr lang="en-US" sz="2000" dirty="0">
                <a:latin typeface="Bookman Old Style" pitchFamily="18" charset="0"/>
                <a:cs typeface="Courier New" pitchFamily="49" charset="0"/>
              </a:rPr>
              <a:t> je 1		</a:t>
            </a:r>
            <a:r>
              <a:rPr lang="en-US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ekvivalent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: </a:t>
            </a:r>
            <a:r>
              <a:rPr lang="cs-CZ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= </a:t>
            </a:r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a % 3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54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 dirty="0">
                <a:latin typeface="Bookman Old Style" pitchFamily="18" charset="0"/>
              </a:rPr>
              <a:t>Operátory</a:t>
            </a:r>
            <a:r>
              <a:rPr lang="en-US" sz="3600" dirty="0">
                <a:latin typeface="Bookman Old Style" pitchFamily="18" charset="0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Bookman Old Style" pitchFamily="18" charset="0"/>
              </a:rPr>
              <a:t>!</a:t>
            </a:r>
            <a:r>
              <a:rPr lang="cs-CZ" sz="3600" b="1" dirty="0">
                <a:solidFill>
                  <a:srgbClr val="00B0F0"/>
                </a:solidFill>
                <a:latin typeface="Bookman Old Style" pitchFamily="18" charset="0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Bookman Old Style" pitchFamily="18" charset="0"/>
              </a:rPr>
              <a:t>  &amp;&amp;  ||</a:t>
            </a:r>
            <a:endParaRPr lang="cs-CZ" sz="3600" b="1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764704"/>
            <a:ext cx="7920880" cy="1405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!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en-US" sz="2000" dirty="0" err="1">
                <a:latin typeface="Bookman Old Style" pitchFamily="18" charset="0"/>
                <a:cs typeface="Courier New" pitchFamily="49" charset="0"/>
              </a:rPr>
              <a:t>negace</a:t>
            </a:r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&amp;&amp;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logický součin (a zároveň)</a:t>
            </a:r>
            <a:endParaRPr lang="en-US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2400" b="1" dirty="0">
                <a:solidFill>
                  <a:srgbClr val="00B0F0"/>
                </a:solidFill>
                <a:latin typeface="Bookman Old Style" pitchFamily="18" charset="0"/>
                <a:cs typeface="Courier New" pitchFamily="49" charset="0"/>
              </a:rPr>
              <a:t>||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en-US" sz="2000" dirty="0" err="1">
                <a:latin typeface="Bookman Old Style" pitchFamily="18" charset="0"/>
                <a:cs typeface="Courier New" pitchFamily="49" charset="0"/>
              </a:rPr>
              <a:t>logick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ý součet (nebo) </a:t>
            </a:r>
            <a:endParaRPr lang="en-US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en-US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F2C5ECF-4E41-569C-C6B2-8BEA43007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242384"/>
            <a:ext cx="7223720" cy="44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844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648072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Operace má výsledek</a:t>
            </a:r>
            <a:endParaRPr lang="cs-CZ" sz="3600" b="1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764704"/>
            <a:ext cx="8568952" cy="6093296"/>
          </a:xfrm>
        </p:spPr>
        <p:txBody>
          <a:bodyPr>
            <a:normAutofit/>
          </a:bodyPr>
          <a:lstStyle/>
          <a:p>
            <a:pPr algn="just"/>
            <a:r>
              <a:rPr lang="cs-CZ" sz="2000" dirty="0">
                <a:latin typeface="Bookman Old Style" pitchFamily="18" charset="0"/>
                <a:cs typeface="Courier New" pitchFamily="49" charset="0"/>
              </a:rPr>
              <a:t>z matematiky víme, že operace 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3 + 2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má výsledek 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5</a:t>
            </a:r>
          </a:p>
          <a:p>
            <a:pPr algn="just"/>
            <a:r>
              <a:rPr lang="cs-CZ" sz="2000" dirty="0">
                <a:latin typeface="Bookman Old Style" pitchFamily="18" charset="0"/>
                <a:cs typeface="Courier New" pitchFamily="49" charset="0"/>
              </a:rPr>
              <a:t>v jazyce C však mají výsledek i další operace:</a:t>
            </a:r>
          </a:p>
          <a:p>
            <a:pPr marL="0" indent="0" algn="just">
              <a:buNone/>
            </a:pPr>
            <a:endParaRPr lang="cs-CZ" sz="1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i;</a:t>
            </a:r>
          </a:p>
          <a:p>
            <a:pPr marL="0" indent="0" algn="just">
              <a:buNone/>
            </a:pP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i = 3;</a:t>
            </a: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(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+ 7);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	vypíše 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9</a:t>
            </a:r>
            <a:endParaRPr lang="cs-CZ" sz="19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(i = 6); 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	vypíše 	6</a:t>
            </a: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(i = 8 + i);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vypíše 	14</a:t>
            </a: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(i &gt; 0);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vypíše 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1</a:t>
            </a:r>
            <a:endParaRPr lang="cs-CZ" sz="19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(i &lt; 0);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vypíše 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0</a:t>
            </a:r>
            <a:endParaRPr lang="cs-CZ" sz="19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19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v; </a:t>
            </a:r>
            <a:r>
              <a:rPr lang="cs-CZ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  <a:endParaRPr lang="cs-CZ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+ 7;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cs-CZ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je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9</a:t>
            </a:r>
          </a:p>
          <a:p>
            <a:pPr marL="0" indent="0" algn="just"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i &gt; 0;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je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1</a:t>
            </a:r>
          </a:p>
          <a:p>
            <a:pPr marL="0" indent="0" algn="just"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(i = 8 + i);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cs-CZ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je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1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3</a:t>
            </a:r>
            <a:endParaRPr lang="cs-CZ" sz="19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cs-CZ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i = 8 + i;</a:t>
            </a:r>
            <a:r>
              <a:rPr lang="cs-CZ" sz="1900" dirty="0">
                <a:latin typeface="Bookman Old Style" pitchFamily="18" charset="0"/>
                <a:cs typeface="Courier New" pitchFamily="49" charset="0"/>
              </a:rPr>
              <a:t>			</a:t>
            </a:r>
            <a:r>
              <a:rPr lang="cs-CZ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x, </a:t>
            </a:r>
            <a:r>
              <a:rPr lang="en-US" sz="1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err="1">
                <a:latin typeface="Bookman Old Style" pitchFamily="18" charset="0"/>
                <a:cs typeface="Courier New" pitchFamily="49" charset="0"/>
              </a:rPr>
              <a:t>jsou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en-US" sz="1900" dirty="0" err="1">
                <a:latin typeface="Bookman Old Style" pitchFamily="18" charset="0"/>
                <a:cs typeface="Courier New" pitchFamily="49" charset="0"/>
              </a:rPr>
              <a:t>rovny</a:t>
            </a:r>
            <a:r>
              <a:rPr lang="en-US" sz="1900" b="1" dirty="0">
                <a:latin typeface="Bookman Old Style" pitchFamily="18" charset="0"/>
                <a:cs typeface="Courier New" pitchFamily="49" charset="0"/>
              </a:rPr>
              <a:t> </a:t>
            </a:r>
            <a:r>
              <a:rPr lang="en-US" sz="1900" dirty="0">
                <a:latin typeface="Bookman Old Style" pitchFamily="18" charset="0"/>
                <a:cs typeface="Courier New" pitchFamily="49" charset="0"/>
              </a:rPr>
              <a:t>21</a:t>
            </a:r>
            <a:endParaRPr lang="cs-CZ" sz="19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5C22B22-C7B6-B4DB-D9A7-DB6BF5EDCC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0863" y="1700808"/>
            <a:ext cx="233362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546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903</Words>
  <Application>Microsoft Office PowerPoint</Application>
  <PresentationFormat>Předvádění na obrazovce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Courier New</vt:lpstr>
      <vt:lpstr>Wingdings 2</vt:lpstr>
      <vt:lpstr>Motiv Office</vt:lpstr>
      <vt:lpstr>Operátory    /  %  ++  - -   +=  -=  *=  /=  %=  !   ||   &amp;&amp;   </vt:lpstr>
      <vt:lpstr>Přehled operátorů</vt:lpstr>
      <vt:lpstr>Operátory - přehled</vt:lpstr>
      <vt:lpstr>Operátor /</vt:lpstr>
      <vt:lpstr>Operátor %</vt:lpstr>
      <vt:lpstr>Operátory ++ a --</vt:lpstr>
      <vt:lpstr>Operátory += -= *= /= %=</vt:lpstr>
      <vt:lpstr>Operátory !   &amp;&amp;  ||</vt:lpstr>
      <vt:lpstr>Operace má výsledek</vt:lpstr>
      <vt:lpstr>Terminologie</vt:lpstr>
      <vt:lpstr>Operátory - přehled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6</dc:title>
  <dc:creator>sirka</dc:creator>
  <cp:lastModifiedBy>Jiří Štípek</cp:lastModifiedBy>
  <cp:revision>72</cp:revision>
  <dcterms:created xsi:type="dcterms:W3CDTF">2013-03-27T15:04:09Z</dcterms:created>
  <dcterms:modified xsi:type="dcterms:W3CDTF">2024-02-18T19:44:26Z</dcterms:modified>
</cp:coreProperties>
</file>