
<file path=[Content_Types].xml><?xml version="1.0" encoding="utf-8"?>
<Types xmlns="http://schemas.openxmlformats.org/package/2006/content-types">
  <Default Extension="0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1" r:id="rId3"/>
    <p:sldId id="265" r:id="rId4"/>
    <p:sldId id="266" r:id="rId5"/>
    <p:sldId id="267" r:id="rId6"/>
    <p:sldId id="268" r:id="rId7"/>
    <p:sldId id="262" r:id="rId8"/>
    <p:sldId id="264" r:id="rId9"/>
    <p:sldId id="263" r:id="rId10"/>
    <p:sldId id="269" r:id="rId11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CCD254B0-4604-4CB0-8844-7B52BDE0FAEF}">
          <p14:sldIdLst>
            <p14:sldId id="257"/>
            <p14:sldId id="261"/>
          </p14:sldIdLst>
        </p14:section>
        <p14:section name="Tandemová výuka" id="{FC0F6135-E5EF-4338-BA11-D17AED8ABFB7}">
          <p14:sldIdLst>
            <p14:sldId id="265"/>
            <p14:sldId id="266"/>
            <p14:sldId id="267"/>
            <p14:sldId id="268"/>
          </p14:sldIdLst>
        </p14:section>
        <p14:section name="Exkurze" id="{078EC913-B852-4F90-BCFE-84807BC49B93}">
          <p14:sldIdLst>
            <p14:sldId id="262"/>
            <p14:sldId id="264"/>
            <p14:sldId id="263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8AE666-829D-48E8-9FC3-85FF0D1DB2B5}" type="datetime1">
              <a:rPr lang="cs-CZ" smtClean="0"/>
              <a:t>12.04.2024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0E62-9364-4CB9-89C4-77645E764019}" type="datetime1">
              <a:rPr lang="cs-CZ" smtClean="0"/>
              <a:t>12.04.2024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D239E7-27CF-40C7-8F0A-BFE4D4394C35}" type="datetime1">
              <a:rPr lang="cs-CZ" smtClean="0"/>
              <a:t>12.04.2024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9535A-A064-470E-AB26-E7F9E0FAA2CE}" type="datetime1">
              <a:rPr lang="cs-CZ" smtClean="0"/>
              <a:t>12.04.2024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A97A77-74DD-4E76-8172-DB6859F6630F}" type="datetime1">
              <a:rPr lang="cs-CZ" smtClean="0"/>
              <a:t>12.04.2024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CB81F3-DDE0-4DA4-BA3D-DCA17B514D85}" type="datetime1">
              <a:rPr lang="cs-CZ" smtClean="0"/>
              <a:t>12.04.2024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4E29C-9478-40CB-B885-8083C7A499E9}" type="datetime1">
              <a:rPr lang="cs-CZ" smtClean="0"/>
              <a:t>12.04.2024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D01282-382C-4BEC-BF1E-B43C436AE95C}" type="datetime1">
              <a:rPr lang="cs-CZ" smtClean="0"/>
              <a:t>12.04.2024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FFA001-1288-4B91-8F38-F652FDAD1948}" type="datetime1">
              <a:rPr lang="cs-CZ" smtClean="0"/>
              <a:t>12.04.2024</a:t>
            </a:fld>
            <a:endParaRPr lang="en-US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F2F52B-EF36-4385-B68C-26B683FC6FB0}" type="datetime1">
              <a:rPr lang="cs-CZ" smtClean="0"/>
              <a:t>12.04.2024</a:t>
            </a:fld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C2BC2-E937-462E-A053-77029519E0A6}" type="datetime1">
              <a:rPr lang="cs-CZ" smtClean="0"/>
              <a:t>12.04.2024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E82B159-E07C-4CB9-92A4-E7A9600AB687}" type="datetime1">
              <a:rPr lang="cs-CZ" smtClean="0"/>
              <a:t>12.04.2024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3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E121A66-A1E7-4CF3-A514-5864B0060CFE}" type="datetime1">
              <a:rPr lang="cs-CZ" smtClean="0"/>
              <a:t>12.04.2024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A0AA7D3-9C6A-469F-BADB-E9850326DE88}" type="datetime1">
              <a:rPr lang="cs-CZ" smtClean="0"/>
              <a:t>12.04.2024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4154&amp;picture=school-bus&amp;large=1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vista.lamardeonuba.es/hiperaulas-asi-es-la-escuela-que-desbancara-al-colegio-tradicional/" TargetMode="External"/><Relationship Id="rId2" Type="http://schemas.openxmlformats.org/officeDocument/2006/relationships/image" Target="../media/image3.0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Obdélní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cs" sz="8000" dirty="0"/>
              <a:t>Reflexe na školách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c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Mgr. Jan Fiala, Ph.D.</a:t>
            </a:r>
          </a:p>
          <a:p>
            <a:pPr rtl="0"/>
            <a:r>
              <a:rPr lang="c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13.4.2024</a:t>
            </a:r>
          </a:p>
        </p:txBody>
      </p:sp>
      <p:pic>
        <p:nvPicPr>
          <p:cNvPr id="5" name="Obrázek 4" descr="Obrázek s budovou, sezením, lavičkou a stěnou&#10;&#10;Automaticky generovaný p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BB13D4-BB78-A865-9AD7-7FE52CE95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C22F82-0C02-3FA2-E90C-DF1467912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212529"/>
                </a:solidFill>
                <a:highlight>
                  <a:srgbClr val="FFFFFF"/>
                </a:highlight>
                <a:latin typeface="-apple-system"/>
              </a:rPr>
              <a:t>Z</a:t>
            </a:r>
            <a:r>
              <a:rPr lang="cs-CZ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pracování exkurze zaměřené na rozvoj informatického myšlení.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212529"/>
                </a:solidFill>
                <a:highlight>
                  <a:srgbClr val="FFFFFF"/>
                </a:highlight>
                <a:latin typeface="-apple-system"/>
              </a:rPr>
              <a:t>Z</a:t>
            </a:r>
            <a:r>
              <a:rPr lang="cs-CZ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-apple-system"/>
              </a:rPr>
              <a:t>pracování exkurze zaměřené na rozvoj digitálních kompetencí.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C0E465-E1D1-FDF5-EB1C-495F2692F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13.04.2024</a:t>
            </a:fld>
            <a:endParaRPr lang="en-US" dirty="0"/>
          </a:p>
        </p:txBody>
      </p:sp>
      <p:pic>
        <p:nvPicPr>
          <p:cNvPr id="6" name="Obrázek 5" descr="Obsah obrázku autobus, venku, přeprava, obloha&#10;&#10;Popis byl vytvořen automaticky">
            <a:extLst>
              <a:ext uri="{FF2B5EF4-FFF2-40B4-BE49-F238E27FC236}">
                <a16:creationId xmlns:a16="http://schemas.microsoft.com/office/drawing/2014/main" id="{FD57CD3A-0AF6-D46B-D9AD-D8D6E23A5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65666" y="3429000"/>
            <a:ext cx="3890369" cy="2610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1108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7F02C-E49F-E042-C9A7-87B32E3C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ptos Black" panose="020F0502020204030204" pitchFamily="34" charset="0"/>
              </a:rPr>
              <a:t>Výuka v informaticky zaměřeném předmětu</a:t>
            </a:r>
            <a:endParaRPr lang="cs-CZ" dirty="0"/>
          </a:p>
        </p:txBody>
      </p:sp>
      <p:pic>
        <p:nvPicPr>
          <p:cNvPr id="6" name="Zástupný obsah 5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17FE5D4C-77C7-A175-5083-C6705D6AF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238324"/>
            <a:ext cx="10058400" cy="3500539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A78BBE-D66A-C383-EFEA-63F40ACB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12.04.2024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75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B64F5-0D9A-02E0-B8F6-4ED2FDC0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Tandemová výuka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1ECDB9-61EB-F99B-AF19-C67B6A152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Dva pedagogové současně pro stejnou skupinu studentů ve stejném čase.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Spolupráce na přípravě, realizaci a reflexi výuky.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Rozdělení rolí.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4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3ABFAD-52BF-06EB-BAF1-FF2861D3F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12.04.2024</a:t>
            </a:fld>
            <a:endParaRPr lang="en-US" dirty="0"/>
          </a:p>
        </p:txBody>
      </p:sp>
      <p:pic>
        <p:nvPicPr>
          <p:cNvPr id="6" name="Obrázek 5" descr="Obsah obrázku oblečení, osoba, Lidská tvář, Učení se&#10;&#10;Popis byl vytvořen automaticky">
            <a:extLst>
              <a:ext uri="{FF2B5EF4-FFF2-40B4-BE49-F238E27FC236}">
                <a16:creationId xmlns:a16="http://schemas.microsoft.com/office/drawing/2014/main" id="{D6849297-B9B5-766A-3895-C599CB821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42309" y="3225063"/>
            <a:ext cx="4519308" cy="3014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EBEAB03-D68F-7125-FF3E-669BA0A4B696}"/>
              </a:ext>
            </a:extLst>
          </p:cNvPr>
          <p:cNvSpPr txBox="1"/>
          <p:nvPr/>
        </p:nvSpPr>
        <p:spPr>
          <a:xfrm>
            <a:off x="955908" y="6858000"/>
            <a:ext cx="102801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3" tooltip="http://revista.lamardeonuba.es/hiperaulas-asi-es-la-escuela-que-desbancara-al-colegio-tradicional/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4" tooltip="https://creativecommons.org/licenses/by-sa/3.0/"/>
              </a:rPr>
              <a:t>CC BY-SA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45470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DB8BB-20FD-0ABB-51CF-BF6E996E5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58AD14-9FA5-69C6-D428-DBB38E32D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b="1" dirty="0"/>
              <a:t>Zvýšení efektivity výuky: </a:t>
            </a:r>
            <a:r>
              <a:rPr lang="cs-CZ" sz="2400" dirty="0"/>
              <a:t>Spolupráce dvou pedagogů umožňuje sdílet znalosti, zkušenosti a pedagogické přístupy.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b="1" dirty="0"/>
              <a:t>Diverzifikace výuky: </a:t>
            </a:r>
            <a:r>
              <a:rPr lang="cs-CZ" sz="2400" dirty="0"/>
              <a:t>Různé pedagogické styly a přístupy dvou pedagogů vedou k pestřejší a poutavější výuce pro studenty.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b="1" dirty="0"/>
              <a:t>Podpora studentů: </a:t>
            </a:r>
            <a:r>
              <a:rPr lang="cs-CZ" sz="2400" dirty="0"/>
              <a:t>V tandemové výuce je více prostoru pro individuální přístup ke studentům a pro zodpovězení jejich otázek.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b="1" dirty="0"/>
              <a:t>Profesní rozvoj pedagogů: </a:t>
            </a:r>
            <a:r>
              <a:rPr lang="cs-CZ" sz="2400" dirty="0"/>
              <a:t>Spolupráce s kolegou umožňuje pedagogům vzájemně se inspirovat a učit se od sebe navzájem.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035294-90D2-7493-88A6-1BC105323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12.04.2024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79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156E9-4B9B-652D-BB4C-04AA6EB8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realizace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09FF25-D6E0-71E3-236B-B01178728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cs-CZ" sz="2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Oba pedagogové se aktivně podílejí na výuce, jeden z nich má obvykle větší roli v přípravě a vedení výuky.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cs-CZ" sz="2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Pedagogové se střídají v rolích moderátora a asistenta, spolupracují na vedení aktivity a reagují na studenty.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cs-CZ" sz="2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Jeden pedagog je zodpovědný za obsah a průběh výuky, druhý pedagog asistuje a pomáhá realizovat aktivity.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cs-CZ" sz="2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Zkušený pedagog spolupracuje s začínajícím pedagogem, aby mu pomohl s rozvojem jeho pedagogických dovedností.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CA570F-2772-5095-3CBE-65911A70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12.04.2024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0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18D36F-BEC4-2189-2A28-5DFBCB2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vs. nevýhody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53ED9D-DF54-9A49-A3CA-BE7B8EFFC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cs-CZ" sz="4000" dirty="0"/>
              <a:t>+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8C6FB46-3B3F-FCBF-B9F8-629551F3DB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Pestřejší výuka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Dva pohledy na jednu věc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Individuální přístup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Příklad komunikace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Profesní rozvoj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9FC398E-7FC2-643A-EF49-12D87CA09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cs-CZ" sz="4400" dirty="0"/>
              <a:t>-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1D2FBE6-3525-6B0B-D536-38CAE19C9D0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Náročná příprava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Možné problémy v komunikaci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Financování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A7E7D1-13DF-ED75-E3BA-F3410796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13.04.2024</a:t>
            </a:fld>
            <a:endParaRPr lang="en-US" dirty="0"/>
          </a:p>
        </p:txBody>
      </p:sp>
      <p:pic>
        <p:nvPicPr>
          <p:cNvPr id="10" name="Obrázek 9" descr="Obsah obrázku vzor, pixel, design&#10;&#10;Popis byl vytvořen automaticky">
            <a:extLst>
              <a:ext uri="{FF2B5EF4-FFF2-40B4-BE49-F238E27FC236}">
                <a16:creationId xmlns:a16="http://schemas.microsoft.com/office/drawing/2014/main" id="{FFB77D53-9B7E-CFCC-03C6-C81F8A9B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09" y="-84265"/>
            <a:ext cx="1977074" cy="197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6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93463E-8A8A-D47C-F11D-7949571AA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Exkurze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018C0C-0040-757B-F781-9A193783A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1721677"/>
          </a:xfrm>
        </p:spPr>
        <p:txBody>
          <a:bodyPr>
            <a:normAutofit lnSpcReduction="10000"/>
          </a:bodyPr>
          <a:lstStyle/>
          <a:p>
            <a:r>
              <a:rPr lang="cs-CZ" sz="2400" i="1" dirty="0"/>
              <a:t>„Skupinová návštěva významného nebo zajímavého místa či zařízení, která má poznávací cíl. Jedna z organizačních forem výuky konaných v mimoškolním prostředí, má přímý vztah k obsahu vyučování: ilustruje, doplňuje, rozšiřuje žákovu zkušenost.“ [Průcha, Pedagogický slovník]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8AC95E-A2E0-18A2-40E5-A7B04FB8B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12.04.2024</a:t>
            </a:fld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16E35A9-BF98-71DA-B517-71D2F911439A}"/>
              </a:ext>
            </a:extLst>
          </p:cNvPr>
          <p:cNvSpPr txBox="1"/>
          <p:nvPr/>
        </p:nvSpPr>
        <p:spPr>
          <a:xfrm>
            <a:off x="1097280" y="3790121"/>
            <a:ext cx="101511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cs-CZ" sz="2400" dirty="0"/>
              <a:t>Zpestření výuky / zážitek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cs-CZ" sz="2400" dirty="0"/>
              <a:t>Podnícení zájmu o obor / motivace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cs-CZ" sz="2400" dirty="0"/>
              <a:t>Setkání s odborníkem / teorie vs. praxe / realita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cs-CZ" sz="2400" dirty="0"/>
              <a:t>Sledování žáků v mimoškolních podmínkách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398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AADE4-F42C-298D-FBA3-C308F4904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 exkurze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929483-912C-DF2A-95ED-2DA1840F2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07069"/>
          </a:xfrm>
        </p:spPr>
        <p:txBody>
          <a:bodyPr numCol="2">
            <a:normAutofit/>
          </a:bodyPr>
          <a:lstStyle/>
          <a:p>
            <a:r>
              <a:rPr lang="cs-CZ" sz="2800" b="1" dirty="0"/>
              <a:t>Třeba zohlednit: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Věk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Schopnosti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Příprava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BOZP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Logistika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400" dirty="0"/>
          </a:p>
          <a:p>
            <a:pPr>
              <a:buFont typeface="Wingdings" panose="05000000000000000000" pitchFamily="2" charset="2"/>
              <a:buChar char="q"/>
            </a:pPr>
            <a:endParaRPr lang="cs-CZ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Financování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Socioekonomický status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Provázanost s ŠVP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Přidaná hodnota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Časové možnosti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2AF1F7-4925-10C5-38CF-E3B95316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12.04.2024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9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C0D64-36F0-6E81-CE2A-3EA54211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cs-CZ" dirty="0"/>
              <a:t>Možné dělení exkurzí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AFC6BF1-D3BB-1C76-7C3D-391374D3B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1235" y="1930380"/>
            <a:ext cx="9607637" cy="4323437"/>
          </a:xfrm>
          <a:noFill/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35CC61-5618-A252-5C02-93B918E02E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CCB81F3-DDE0-4DA4-BA3D-DCA17B514D85}" type="datetime1">
              <a:rPr lang="cs-CZ" smtClean="0"/>
              <a:pPr rtl="0">
                <a:spcAft>
                  <a:spcPts val="600"/>
                </a:spcAft>
              </a:pPr>
              <a:t>12.04.2024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7085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5_TF56160789" id="{8AF6F0AA-8C72-4967-968E-D4393B06EDB9}" vid="{ACB952D6-6656-4F55-89C5-890C0D27D2F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{231BEF36-DD5A-423B-B98B-733BC99151DC}tf56160789_win32</Template>
  <TotalTime>240</TotalTime>
  <Words>350</Words>
  <Application>Microsoft Office PowerPoint</Application>
  <PresentationFormat>Širokoúhlá obrazovka</PresentationFormat>
  <Paragraphs>64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-apple-system</vt:lpstr>
      <vt:lpstr>Aptos Black</vt:lpstr>
      <vt:lpstr>Bookman Old Style</vt:lpstr>
      <vt:lpstr>Calibri</vt:lpstr>
      <vt:lpstr>Franklin Gothic Book</vt:lpstr>
      <vt:lpstr>Wingdings</vt:lpstr>
      <vt:lpstr>1_RetrospectVTI</vt:lpstr>
      <vt:lpstr>Reflexe na školách</vt:lpstr>
      <vt:lpstr>Výuka v informaticky zaměřeném předmětu</vt:lpstr>
      <vt:lpstr>Tandemová výuka</vt:lpstr>
      <vt:lpstr>Cíle</vt:lpstr>
      <vt:lpstr>Možnosti realizace</vt:lpstr>
      <vt:lpstr>Výhody vs. nevýhody</vt:lpstr>
      <vt:lpstr>Exkurze</vt:lpstr>
      <vt:lpstr>Realizace exkurze</vt:lpstr>
      <vt:lpstr>Možné dělení exkurzí</vt:lpstr>
      <vt:lpstr>Úkol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Reflexe na školách</dc:title>
  <dc:creator>Fiala Jan, Mgr.</dc:creator>
  <cp:lastModifiedBy>Fiala Jan, Mgr.</cp:lastModifiedBy>
  <cp:revision>7</cp:revision>
  <dcterms:created xsi:type="dcterms:W3CDTF">2024-04-12T18:51:17Z</dcterms:created>
  <dcterms:modified xsi:type="dcterms:W3CDTF">2024-04-12T22:51:49Z</dcterms:modified>
</cp:coreProperties>
</file>