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sldIdLst>
    <p:sldId id="266" r:id="rId2"/>
    <p:sldId id="267" r:id="rId3"/>
    <p:sldId id="268" r:id="rId4"/>
    <p:sldId id="271" r:id="rId5"/>
    <p:sldId id="275" r:id="rId6"/>
    <p:sldId id="272" r:id="rId7"/>
    <p:sldId id="273" r:id="rId8"/>
    <p:sldId id="274" r:id="rId9"/>
    <p:sldId id="270" r:id="rId10"/>
    <p:sldId id="269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98"/>
    <a:srgbClr val="F8F5B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05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cs-CZ" altLang="ja-JP"/>
              <a:t>Kliknutím lze upravit styl předlohy.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pPr>
              <a:defRPr/>
            </a:pPr>
            <a:fld id="{63E4E50A-89AD-4343-8417-2814547D64F1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pPr>
              <a:defRPr/>
            </a:pPr>
            <a:fld id="{1B994363-C937-4405-838C-15B505414BC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24F87A9E-16EF-4019-ACAB-0A505F1A2CEE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pPr>
              <a:defRPr/>
            </a:pPr>
            <a:fld id="{CF25F60D-DD46-4162-A9E6-F5D775ABA4E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cs-CZ" altLang="ja-JP"/>
              <a:t>Kliknutím lze upravit styl.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F46845C5-D0AE-4F66-9A2B-96A3CFE41557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pPr>
              <a:defRPr/>
            </a:pPr>
            <a:fld id="{0FF458BA-C7EB-4D1E-96F6-E67583F93F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cs-CZ" altLang="ja-JP"/>
              <a:t>Kliknutím lze upravit styl předlohy.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82CB19-B961-4B09-AB91-C25AF283E619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AFF8A5-18AD-4856-BF6E-580A396864E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0AD172-42F2-4592-8328-C54E6F7B398C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E68EB2-9C39-43E0-B763-AF8D18CCEAF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82C44F05-CE7C-4709-A1E3-442B2D0235E4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pPr>
              <a:defRPr/>
            </a:pPr>
            <a:fld id="{A0887792-8F13-47D7-9527-5556FCDF122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418FFE73-33E9-44E0-BA0A-1331282B07A3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pPr>
              <a:defRPr/>
            </a:pPr>
            <a:fld id="{2FD4CDD7-DE9C-43C8-8C8F-42869080938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D3BCD5EF-025A-425C-9350-8AA446C6E0B4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pPr>
              <a:defRPr/>
            </a:pPr>
            <a:fld id="{D6D0B7F4-04D8-4C20-81C6-C947E02FF4D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37BD0-38F4-42EB-B69C-B6E84976B3C2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4C1F30-351F-4E8E-906E-F974FE0325B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97CD75-1027-4A3F-A4FB-0550E2716078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815E6-25BA-4604-9A20-D9662B4E5DF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cs-CZ" altLang="ja-JP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756D586C-B1F8-4E08-8371-5787B3A73C1D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pPr>
              <a:defRPr/>
            </a:pPr>
            <a:fld id="{F0F5F41C-D170-402A-9DDE-9EDBE97B665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pPr>
              <a:defRPr/>
            </a:pPr>
            <a:fld id="{4BF0B633-E1AE-4F51-B6C8-BA5041F32D63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pPr>
              <a:defRPr/>
            </a:pPr>
            <a:fld id="{C978C6AF-9973-4A74-8825-1D57BBF7972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cs-CZ" altLang="ja-JP"/>
              <a:t>Kliknutím lze upravit styl.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cs-CZ" altLang="ja-JP"/>
              <a:t>Kliknutím na ikonu přidáte obrázek.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cs-CZ" altLang="ja-JP"/>
              <a:t>Kliknutím lze upravit styly předlohy textu.</a:t>
            </a:r>
          </a:p>
          <a:p>
            <a:pPr lvl="1"/>
            <a:r>
              <a:rPr kumimoji="1" lang="cs-CZ" altLang="ja-JP"/>
              <a:t>Druhá úroveň</a:t>
            </a:r>
          </a:p>
          <a:p>
            <a:pPr lvl="2"/>
            <a:r>
              <a:rPr kumimoji="1" lang="cs-CZ" altLang="ja-JP"/>
              <a:t>Třetí úroveň</a:t>
            </a:r>
          </a:p>
          <a:p>
            <a:pPr lvl="3"/>
            <a:r>
              <a:rPr kumimoji="1" lang="cs-CZ" altLang="ja-JP"/>
              <a:t>Čtvrtá úroveň</a:t>
            </a:r>
          </a:p>
          <a:p>
            <a:pPr lvl="4"/>
            <a:r>
              <a:rPr kumimoji="1" lang="cs-CZ" altLang="ja-JP"/>
              <a:t>Pátá úroveň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</a:t>
            </a:r>
            <a:r>
              <a:rPr kumimoji="1" lang="en-US" altLang="ja-JP" dirty="0"/>
              <a:t>9</a:t>
            </a:r>
            <a:r>
              <a:rPr kumimoji="1" lang="ja-JP" altLang="en-US" dirty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C82CB19-B961-4B09-AB91-C25AF283E619}" type="datetimeFigureOut">
              <a:rPr lang="cs-CZ" smtClean="0"/>
              <a:pPr>
                <a:defRPr/>
              </a:pPr>
              <a:t>02.01.2023</a:t>
            </a:fld>
            <a:endParaRPr lang="cs-CZ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BAFF8A5-18AD-4856-BF6E-580A396864E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180528" y="692696"/>
            <a:ext cx="2664296" cy="6408712"/>
          </a:xfrm>
          <a:blipFill dpi="0" rotWithShape="1">
            <a:blip r:embed="rId2" cstate="print">
              <a:alphaModFix amt="19000"/>
            </a:blip>
            <a:srcRect/>
            <a:stretch>
              <a:fillRect/>
            </a:stretch>
          </a:blipFill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/>
              <a:t>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Textový soubor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467544" y="836712"/>
            <a:ext cx="8402136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b="1"/>
          </a:p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b="1"/>
              <a:t>Čtení ze souboru (</a:t>
            </a:r>
            <a:r>
              <a:rPr lang="cs-CZ"/>
              <a:t>základ</a:t>
            </a:r>
            <a:r>
              <a:rPr lang="cs-CZ" b="1"/>
              <a:t>)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b="1"/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/>
              <a:t>Knihovna pro práci se souborem </a:t>
            </a:r>
            <a:r>
              <a:rPr lang="en-US" sz="2400" b="1">
                <a:solidFill>
                  <a:schemeClr val="tx1"/>
                </a:solidFill>
              </a:rPr>
              <a:t>#include &lt;</a:t>
            </a:r>
            <a:r>
              <a:rPr lang="cs-CZ" sz="2400" b="1" err="1">
                <a:solidFill>
                  <a:schemeClr val="tx1"/>
                </a:solidFill>
              </a:rPr>
              <a:t>stdio.h</a:t>
            </a:r>
            <a:r>
              <a:rPr lang="en-US" sz="2400" b="1">
                <a:solidFill>
                  <a:schemeClr val="tx1"/>
                </a:solidFill>
              </a:rPr>
              <a:t>&gt;</a:t>
            </a:r>
            <a:endParaRPr lang="cs-CZ" sz="2400" b="1">
              <a:solidFill>
                <a:schemeClr val="tx1"/>
              </a:solidFill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>
                <a:solidFill>
                  <a:schemeClr val="tx1"/>
                </a:solidFill>
              </a:rPr>
              <a:t>FILE* 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;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cs-CZ" sz="2400" b="1">
                <a:solidFill>
                  <a:schemeClr val="tx1"/>
                </a:solidFill>
              </a:rPr>
              <a:t> </a:t>
            </a:r>
            <a:r>
              <a:rPr lang="cs-CZ" sz="2400" b="1"/>
              <a:t>- deklarace proměnné typu soubor</a:t>
            </a:r>
            <a:endParaRPr lang="cs-CZ" sz="24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 = </a:t>
            </a:r>
            <a:r>
              <a:rPr lang="cs-CZ" sz="2400" b="1" err="1">
                <a:solidFill>
                  <a:schemeClr val="tx1"/>
                </a:solidFill>
              </a:rPr>
              <a:t>fopen</a:t>
            </a:r>
            <a:r>
              <a:rPr lang="cs-CZ" sz="2400" b="1">
                <a:solidFill>
                  <a:schemeClr val="tx1"/>
                </a:solidFill>
              </a:rPr>
              <a:t>("text.</a:t>
            </a:r>
            <a:r>
              <a:rPr lang="cs-CZ" sz="2400" b="1" err="1">
                <a:solidFill>
                  <a:schemeClr val="tx1"/>
                </a:solidFill>
              </a:rPr>
              <a:t>txt</a:t>
            </a:r>
            <a:r>
              <a:rPr lang="cs-CZ" sz="2400" b="1">
                <a:solidFill>
                  <a:schemeClr val="tx1"/>
                </a:solidFill>
              </a:rPr>
              <a:t>","</a:t>
            </a:r>
            <a:r>
              <a:rPr lang="cs-CZ" sz="2400" b="1">
                <a:solidFill>
                  <a:srgbClr val="FF0000"/>
                </a:solidFill>
              </a:rPr>
              <a:t>r</a:t>
            </a:r>
            <a:r>
              <a:rPr lang="cs-CZ" sz="2400" b="1">
                <a:solidFill>
                  <a:schemeClr val="tx1"/>
                </a:solidFill>
              </a:rPr>
              <a:t>");</a:t>
            </a:r>
            <a:r>
              <a:rPr lang="cs-CZ" sz="2400" b="1"/>
              <a:t>  - otevření souboru pro čtení</a:t>
            </a:r>
            <a:endParaRPr lang="cs-CZ" sz="24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zn</a:t>
            </a:r>
            <a:r>
              <a:rPr lang="cs-CZ" sz="2400" b="1">
                <a:solidFill>
                  <a:schemeClr val="tx1"/>
                </a:solidFill>
              </a:rPr>
              <a:t> = </a:t>
            </a:r>
            <a:r>
              <a:rPr lang="cs-CZ" sz="2400" b="1" err="1">
                <a:solidFill>
                  <a:schemeClr val="tx1"/>
                </a:solidFill>
              </a:rPr>
              <a:t>getc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);  </a:t>
            </a:r>
            <a:r>
              <a:rPr lang="cs-CZ" sz="2400" b="1"/>
              <a:t>- čtení jednoho znaku ze souboru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fclose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);  </a:t>
            </a:r>
            <a:r>
              <a:rPr lang="cs-CZ" sz="2400" b="1"/>
              <a:t>- zavření souboru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</a:p>
          <a:p>
            <a:pPr>
              <a:spcBef>
                <a:spcPts val="24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  <a:defRPr/>
            </a:pPr>
            <a:endParaRPr lang="cs-CZ" sz="2000"/>
          </a:p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  <a:defRPr/>
            </a:pPr>
            <a:endParaRPr lang="cs-CZ" sz="2400" b="1"/>
          </a:p>
        </p:txBody>
      </p:sp>
    </p:spTree>
    <p:extLst>
      <p:ext uri="{BB962C8B-B14F-4D97-AF65-F5344CB8AC3E}">
        <p14:creationId xmlns:p14="http://schemas.microsoft.com/office/powerpoint/2010/main" val="269814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Soubor binární a textový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179512" y="836712"/>
            <a:ext cx="8856984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b="1">
                <a:solidFill>
                  <a:schemeClr val="tx1"/>
                </a:solidFill>
                <a:cs typeface="Courier New" pitchFamily="49" charset="0"/>
              </a:rPr>
              <a:t>Dva příklady: uložení proměnné typu </a:t>
            </a:r>
            <a:r>
              <a:rPr lang="cs-CZ" sz="24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endParaRPr lang="cs-CZ" sz="2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spcBef>
                <a:spcPts val="12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předpokládejme, že proměnná </a:t>
            </a:r>
            <a:r>
              <a:rPr lang="cs-CZ" sz="22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= 5; </a:t>
            </a: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zabírá 2 byte</a:t>
            </a:r>
          </a:p>
          <a:p>
            <a:pPr marL="628650" lvl="1"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uložení hodnoty 5 v proměnné:</a:t>
            </a:r>
          </a:p>
          <a:p>
            <a:pPr marL="628650" lvl="1"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v </a:t>
            </a:r>
            <a:r>
              <a:rPr lang="cs-CZ" sz="1800" b="1">
                <a:solidFill>
                  <a:schemeClr val="tx2"/>
                </a:solidFill>
                <a:cs typeface="Courier New" pitchFamily="49" charset="0"/>
              </a:rPr>
              <a:t>binárním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souboru (mód </a:t>
            </a:r>
            <a:r>
              <a:rPr lang="cs-CZ" sz="18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bude uloženo (</a:t>
            </a:r>
            <a:r>
              <a:rPr lang="cs-CZ" sz="18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totéž co v proměnné </a:t>
            </a:r>
            <a:br>
              <a:rPr lang="cs-CZ" sz="1800">
                <a:solidFill>
                  <a:schemeClr val="tx1"/>
                </a:solidFill>
                <a:cs typeface="Courier New" pitchFamily="49" charset="0"/>
              </a:rPr>
            </a:b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- velikost souboru bude </a:t>
            </a:r>
            <a:r>
              <a:rPr lang="cs-CZ" sz="1800" b="1">
                <a:solidFill>
                  <a:schemeClr val="tx2"/>
                </a:solidFill>
                <a:cs typeface="Courier New" pitchFamily="49" charset="0"/>
              </a:rPr>
              <a:t>2 bajty 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(stejně jako proměnná)</a:t>
            </a:r>
          </a:p>
          <a:p>
            <a:pPr marL="628650" lvl="1"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v </a:t>
            </a:r>
            <a:r>
              <a:rPr lang="cs-CZ" sz="1800" b="1">
                <a:solidFill>
                  <a:schemeClr val="accent3">
                    <a:lumMod val="75000"/>
                  </a:schemeClr>
                </a:solidFill>
                <a:cs typeface="Courier New" pitchFamily="49" charset="0"/>
              </a:rPr>
              <a:t>textovém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souboru (</a:t>
            </a:r>
            <a:r>
              <a:rPr lang="cs-CZ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bude uložen (</a:t>
            </a:r>
            <a:r>
              <a:rPr lang="cs-CZ" sz="18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znak '5' (resp. jeho ASCII kód)</a:t>
            </a:r>
            <a:br>
              <a:rPr lang="cs-CZ" sz="1800">
                <a:solidFill>
                  <a:schemeClr val="tx1"/>
                </a:solidFill>
                <a:cs typeface="Courier New" pitchFamily="49" charset="0"/>
              </a:rPr>
            </a:b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- velikost souboru bude </a:t>
            </a:r>
            <a:r>
              <a:rPr lang="cs-CZ" sz="1800" b="1">
                <a:solidFill>
                  <a:schemeClr val="accent3">
                    <a:lumMod val="75000"/>
                  </a:schemeClr>
                </a:solidFill>
                <a:cs typeface="Courier New" pitchFamily="49" charset="0"/>
              </a:rPr>
              <a:t>1 bajt</a:t>
            </a:r>
          </a:p>
          <a:p>
            <a:pPr marL="457200" indent="-457200">
              <a:spcBef>
                <a:spcPts val="12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proměnná </a:t>
            </a:r>
            <a:r>
              <a:rPr lang="cs-CZ" sz="22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= 1507;</a:t>
            </a:r>
          </a:p>
          <a:p>
            <a:pPr marL="628650" lvl="1"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uložení hodnoty 1507 v proměnné:</a:t>
            </a:r>
          </a:p>
          <a:p>
            <a:pPr marL="628650" lvl="1"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v </a:t>
            </a:r>
            <a:r>
              <a:rPr lang="cs-CZ" sz="1800" b="1">
                <a:solidFill>
                  <a:schemeClr val="tx2"/>
                </a:solidFill>
                <a:cs typeface="Courier New" pitchFamily="49" charset="0"/>
              </a:rPr>
              <a:t>binárním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souboru (</a:t>
            </a:r>
            <a:r>
              <a:rPr lang="cs-CZ" sz="18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bude uloženo (</a:t>
            </a:r>
            <a:r>
              <a:rPr lang="cs-CZ" sz="18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totéž co v proměnné</a:t>
            </a:r>
            <a:br>
              <a:rPr lang="cs-CZ" sz="1800">
                <a:solidFill>
                  <a:schemeClr val="tx1"/>
                </a:solidFill>
                <a:cs typeface="Courier New" pitchFamily="49" charset="0"/>
              </a:rPr>
            </a:b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- velikost souboru bude </a:t>
            </a:r>
            <a:r>
              <a:rPr lang="cs-CZ" sz="1800" b="1">
                <a:solidFill>
                  <a:schemeClr val="tx2"/>
                </a:solidFill>
                <a:cs typeface="Courier New" pitchFamily="49" charset="0"/>
              </a:rPr>
              <a:t>2 bajty</a:t>
            </a:r>
          </a:p>
          <a:p>
            <a:pPr marL="628650" lvl="1"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v </a:t>
            </a:r>
            <a:r>
              <a:rPr lang="cs-CZ" sz="1800" b="1">
                <a:solidFill>
                  <a:schemeClr val="accent3">
                    <a:lumMod val="75000"/>
                  </a:schemeClr>
                </a:solidFill>
                <a:cs typeface="Courier New" pitchFamily="49" charset="0"/>
              </a:rPr>
              <a:t>textovém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souboru (</a:t>
            </a:r>
            <a:r>
              <a:rPr lang="cs-CZ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budou uloženy (</a:t>
            </a:r>
            <a:r>
              <a:rPr lang="cs-CZ" sz="18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) znaky '1' '5' '0' '7‘</a:t>
            </a:r>
            <a:br>
              <a:rPr lang="cs-CZ" sz="1800">
                <a:solidFill>
                  <a:schemeClr val="tx1"/>
                </a:solidFill>
                <a:cs typeface="Courier New" pitchFamily="49" charset="0"/>
              </a:rPr>
            </a:br>
            <a:r>
              <a:rPr lang="cs-CZ" sz="1800">
                <a:solidFill>
                  <a:schemeClr val="tx1"/>
                </a:solidFill>
                <a:cs typeface="Courier New" pitchFamily="49" charset="0"/>
              </a:rPr>
              <a:t> - velikost souboru bude </a:t>
            </a:r>
            <a:r>
              <a:rPr lang="cs-CZ" sz="1800" b="1">
                <a:solidFill>
                  <a:schemeClr val="accent3">
                    <a:lumMod val="75000"/>
                  </a:schemeClr>
                </a:solidFill>
                <a:cs typeface="Courier New" pitchFamily="49" charset="0"/>
              </a:rPr>
              <a:t>4 bajty</a:t>
            </a:r>
            <a:r>
              <a:rPr lang="cs-CZ" sz="1600">
                <a:solidFill>
                  <a:schemeClr val="tx1"/>
                </a:solidFill>
                <a:cs typeface="Courier New" pitchFamily="49" charset="0"/>
              </a:rPr>
              <a:t>	</a:t>
            </a:r>
            <a:r>
              <a:rPr lang="cs-CZ" sz="16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spcBef>
                <a:spcPts val="2400"/>
              </a:spcBef>
              <a:buClr>
                <a:srgbClr val="C00000"/>
              </a:buClr>
              <a:buSzPct val="110000"/>
              <a:buNone/>
              <a:defRPr/>
            </a:pPr>
            <a:endParaRPr lang="cs-CZ" sz="2000"/>
          </a:p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  <a:defRPr/>
            </a:pPr>
            <a:endParaRPr lang="cs-CZ" sz="2400" b="1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B97010D-FEEA-49FB-858F-B9C4E1C13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79" y="1844824"/>
            <a:ext cx="2910657" cy="410009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23F73EA2-1497-4B00-9428-C13B41055B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6" y="4171118"/>
            <a:ext cx="2910668" cy="41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180528" y="692696"/>
            <a:ext cx="2664296" cy="6408712"/>
          </a:xfrm>
          <a:blipFill dpi="0" rotWithShape="1">
            <a:blip r:embed="rId2" cstate="print">
              <a:alphaModFix amt="19000"/>
            </a:blip>
            <a:srcRect/>
            <a:stretch>
              <a:fillRect/>
            </a:stretch>
          </a:blipFill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/>
              <a:t>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Textový soubor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467544" y="836712"/>
            <a:ext cx="8402136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b="1"/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b="1"/>
              <a:t>Zápis do souboru (</a:t>
            </a:r>
            <a:r>
              <a:rPr lang="cs-CZ"/>
              <a:t>základ</a:t>
            </a:r>
            <a:r>
              <a:rPr lang="cs-CZ" b="1"/>
              <a:t>)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b="1"/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/>
              <a:t>Knihovna pro práci se souborem </a:t>
            </a:r>
            <a:r>
              <a:rPr lang="en-US" sz="2400" b="1">
                <a:solidFill>
                  <a:schemeClr val="tx1"/>
                </a:solidFill>
              </a:rPr>
              <a:t>#include &lt;</a:t>
            </a:r>
            <a:r>
              <a:rPr lang="cs-CZ" sz="2400" b="1" err="1">
                <a:solidFill>
                  <a:schemeClr val="tx1"/>
                </a:solidFill>
              </a:rPr>
              <a:t>stdio.h</a:t>
            </a:r>
            <a:r>
              <a:rPr lang="en-US" sz="2400" b="1">
                <a:solidFill>
                  <a:schemeClr val="tx1"/>
                </a:solidFill>
              </a:rPr>
              <a:t>&gt;</a:t>
            </a:r>
            <a:endParaRPr lang="cs-CZ" sz="2400" b="1">
              <a:solidFill>
                <a:schemeClr val="tx1"/>
              </a:solidFill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>
                <a:solidFill>
                  <a:schemeClr val="tx1"/>
                </a:solidFill>
              </a:rPr>
              <a:t>FILE* 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;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cs-CZ" sz="2400" b="1">
                <a:solidFill>
                  <a:schemeClr val="tx1"/>
                </a:solidFill>
              </a:rPr>
              <a:t> </a:t>
            </a:r>
            <a:r>
              <a:rPr lang="cs-CZ" sz="2400" b="1"/>
              <a:t>- deklarace proměnné typu soubor</a:t>
            </a:r>
            <a:endParaRPr lang="cs-CZ" sz="24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 = </a:t>
            </a:r>
            <a:r>
              <a:rPr lang="cs-CZ" sz="2400" b="1" err="1">
                <a:solidFill>
                  <a:schemeClr val="tx1"/>
                </a:solidFill>
              </a:rPr>
              <a:t>fopen</a:t>
            </a:r>
            <a:r>
              <a:rPr lang="cs-CZ" sz="2400" b="1">
                <a:solidFill>
                  <a:schemeClr val="tx1"/>
                </a:solidFill>
              </a:rPr>
              <a:t>("text.</a:t>
            </a:r>
            <a:r>
              <a:rPr lang="cs-CZ" sz="2400" b="1" err="1">
                <a:solidFill>
                  <a:schemeClr val="tx1"/>
                </a:solidFill>
              </a:rPr>
              <a:t>txt</a:t>
            </a:r>
            <a:r>
              <a:rPr lang="cs-CZ" sz="2400" b="1">
                <a:solidFill>
                  <a:schemeClr val="tx1"/>
                </a:solidFill>
              </a:rPr>
              <a:t>",„</a:t>
            </a:r>
            <a:r>
              <a:rPr lang="cs-CZ" sz="2400" b="1">
                <a:solidFill>
                  <a:srgbClr val="FF0000"/>
                </a:solidFill>
              </a:rPr>
              <a:t>w</a:t>
            </a:r>
            <a:r>
              <a:rPr lang="cs-CZ" sz="2400" b="1">
                <a:solidFill>
                  <a:schemeClr val="tx1"/>
                </a:solidFill>
              </a:rPr>
              <a:t>");</a:t>
            </a:r>
            <a:r>
              <a:rPr lang="cs-CZ" sz="2400" b="1"/>
              <a:t>  - otevření souboru pro zápis</a:t>
            </a:r>
            <a:endParaRPr lang="cs-CZ" sz="24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putc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zn</a:t>
            </a:r>
            <a:r>
              <a:rPr lang="cs-CZ" sz="2400" b="1">
                <a:solidFill>
                  <a:schemeClr val="tx1"/>
                </a:solidFill>
              </a:rPr>
              <a:t>, 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);  </a:t>
            </a:r>
            <a:r>
              <a:rPr lang="cs-CZ" sz="2400" b="1"/>
              <a:t>- zápis jednoho znaku do souboru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fclose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);  </a:t>
            </a:r>
            <a:r>
              <a:rPr lang="cs-CZ" sz="2400" b="1"/>
              <a:t>- zavření souboru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</a:p>
          <a:p>
            <a:pPr>
              <a:spcBef>
                <a:spcPts val="24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  <a:defRPr/>
            </a:pPr>
            <a:endParaRPr lang="cs-CZ" sz="2000"/>
          </a:p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  <a:defRPr/>
            </a:pPr>
            <a:endParaRPr lang="cs-CZ" sz="2400" b="1"/>
          </a:p>
        </p:txBody>
      </p:sp>
    </p:spTree>
    <p:extLst>
      <p:ext uri="{BB962C8B-B14F-4D97-AF65-F5344CB8AC3E}">
        <p14:creationId xmlns:p14="http://schemas.microsoft.com/office/powerpoint/2010/main" val="74879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180528" y="692696"/>
            <a:ext cx="2664296" cy="6408712"/>
          </a:xfrm>
          <a:blipFill dpi="0" rotWithShape="1">
            <a:blip r:embed="rId2" cstate="print">
              <a:alphaModFix amt="19000"/>
            </a:blip>
            <a:srcRect/>
            <a:stretch>
              <a:fillRect/>
            </a:stretch>
          </a:blipFill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/>
              <a:t>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Textový soubor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251520" y="836712"/>
            <a:ext cx="8618160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b="1"/>
          </a:p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b="1"/>
              <a:t>Testování konce souboru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endParaRPr lang="cs-CZ" sz="2400" b="1">
              <a:solidFill>
                <a:schemeClr val="tx1"/>
              </a:solidFill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feof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) </a:t>
            </a:r>
            <a:r>
              <a:rPr lang="cs-CZ" sz="2400" b="1"/>
              <a:t>– testuje konec souboru 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>
                <a:solidFill>
                  <a:srgbClr val="FF0000"/>
                </a:solidFill>
              </a:rPr>
              <a:t>Nečte znak, jen testuje konec souboru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Vrací 0 - pokud jsme nedosáhli konce souboru.  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getc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) </a:t>
            </a:r>
            <a:r>
              <a:rPr lang="cs-CZ" sz="2400" b="1"/>
              <a:t>– vrací ASCII znaku nebo </a:t>
            </a:r>
            <a:r>
              <a:rPr lang="cs-CZ" sz="2400" b="1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>
                <a:solidFill>
                  <a:srgbClr val="FF0000"/>
                </a:solidFill>
              </a:rPr>
              <a:t>Nejprve se pokusí se o čtení znaku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Pokud je dosaženo konce souboru, je vrácena konstanta </a:t>
            </a:r>
            <a: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. 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>
                <a:solidFill>
                  <a:schemeClr val="tx1"/>
                </a:solidFill>
                <a:cs typeface="Courier New" pitchFamily="49" charset="0"/>
              </a:rPr>
              <a:t>Není-li dosaženo konce souboru, přečte znak a vrátí jeho ASCII kód.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</a:p>
          <a:p>
            <a:pPr>
              <a:spcBef>
                <a:spcPts val="24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  <a:defRPr/>
            </a:pPr>
            <a:endParaRPr lang="cs-CZ" sz="2000"/>
          </a:p>
          <a:p>
            <a:pPr marL="0" indent="0">
              <a:spcBef>
                <a:spcPts val="1200"/>
              </a:spcBef>
              <a:buClr>
                <a:srgbClr val="C00000"/>
              </a:buClr>
              <a:buSzPct val="110000"/>
              <a:buNone/>
              <a:defRPr/>
            </a:pPr>
            <a:endParaRPr lang="cs-CZ" sz="2400" b="1"/>
          </a:p>
        </p:txBody>
      </p:sp>
    </p:spTree>
    <p:extLst>
      <p:ext uri="{BB962C8B-B14F-4D97-AF65-F5344CB8AC3E}">
        <p14:creationId xmlns:p14="http://schemas.microsoft.com/office/powerpoint/2010/main" val="31676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Textový soubor – další funkce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109410" y="692696"/>
            <a:ext cx="8927086" cy="6165304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fprintf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, "formát", prom) </a:t>
            </a:r>
            <a:endParaRPr lang="cs-CZ" sz="2400" b="1"/>
          </a:p>
          <a:p>
            <a:pPr marL="534988"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funguje stejně jako funkce </a:t>
            </a:r>
            <a:r>
              <a:rPr lang="cs-CZ" sz="22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s tím rozdílem, že </a:t>
            </a:r>
            <a:r>
              <a:rPr lang="cs-CZ" sz="2200" b="1">
                <a:solidFill>
                  <a:schemeClr val="tx1"/>
                </a:solidFill>
                <a:cs typeface="Courier New" pitchFamily="49" charset="0"/>
              </a:rPr>
              <a:t>cílem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 je otevřený soubor </a:t>
            </a:r>
          </a:p>
          <a:p>
            <a:pPr marL="534988"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fi-FI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fprintf(fw, "%d", 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183</a:t>
            </a:r>
            <a:r>
              <a:rPr lang="fi-FI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cs-CZ" sz="2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34988"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převede čísla na posloupnost znaků 0 – 9</a:t>
            </a:r>
          </a:p>
          <a:p>
            <a:pPr marL="53498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itchFamily="49" charset="0"/>
              </a:rPr>
              <a:t>č. </a:t>
            </a:r>
            <a:r>
              <a:rPr lang="cs-CZ" sz="200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183</a:t>
            </a:r>
            <a: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na znaky ˈ1ˈ ˈ8ˈ ˈ3ˈ, zapíše ASCII 49 56 51</a:t>
            </a:r>
            <a:b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byte: </a:t>
            </a:r>
            <a:r>
              <a:rPr lang="cs-CZ" sz="200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183</a:t>
            </a:r>
            <a: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(10110111) na </a:t>
            </a:r>
            <a:b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byte:  49(00110001) 56(00111000) 51(00110011)</a:t>
            </a:r>
            <a:endParaRPr lang="cs-CZ" sz="2000">
              <a:solidFill>
                <a:schemeClr val="tx1"/>
              </a:solidFill>
              <a:cs typeface="Courier New" pitchFamily="49" charset="0"/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err="1">
                <a:solidFill>
                  <a:schemeClr val="tx1"/>
                </a:solidFill>
              </a:rPr>
              <a:t>fscanf</a:t>
            </a:r>
            <a:r>
              <a:rPr lang="cs-CZ" sz="2400" b="1">
                <a:solidFill>
                  <a:schemeClr val="tx1"/>
                </a:solidFill>
              </a:rPr>
              <a:t>(</a:t>
            </a:r>
            <a:r>
              <a:rPr lang="cs-CZ" sz="2400" b="1" err="1">
                <a:solidFill>
                  <a:schemeClr val="tx1"/>
                </a:solidFill>
              </a:rPr>
              <a:t>soub</a:t>
            </a:r>
            <a:r>
              <a:rPr lang="cs-CZ" sz="2400" b="1">
                <a:solidFill>
                  <a:schemeClr val="tx1"/>
                </a:solidFill>
              </a:rPr>
              <a:t>, "formát", &amp;prom)</a:t>
            </a:r>
            <a:endParaRPr lang="cs-CZ" sz="2400" b="1"/>
          </a:p>
          <a:p>
            <a:pPr marL="534988"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funguje stejně jako funkce </a:t>
            </a:r>
            <a:r>
              <a:rPr lang="cs-CZ" sz="22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s tím rozdílem, že </a:t>
            </a:r>
            <a:r>
              <a:rPr lang="cs-CZ" sz="2200" b="1">
                <a:solidFill>
                  <a:schemeClr val="tx1"/>
                </a:solidFill>
                <a:cs typeface="Courier New" pitchFamily="49" charset="0"/>
              </a:rPr>
              <a:t>zdrojem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 je otevřený soubor </a:t>
            </a:r>
          </a:p>
          <a:p>
            <a:pPr marL="534988"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2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2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"%d", </a:t>
            </a:r>
            <a:r>
              <a:rPr lang="cs-CZ" sz="220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a);</a:t>
            </a:r>
          </a:p>
          <a:p>
            <a:pPr marL="534988"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v textovém režimu převede posloupnost znaků 0 – 9 na číslo </a:t>
            </a:r>
            <a:br>
              <a:rPr lang="cs-CZ" sz="2200">
                <a:solidFill>
                  <a:schemeClr val="tx1"/>
                </a:solidFill>
                <a:cs typeface="Courier New" pitchFamily="49" charset="0"/>
              </a:rPr>
            </a:b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(opačně než 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, stručně: z</a:t>
            </a: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ˈ1ˈ ˈ8ˈ ˈ3ˈ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 na </a:t>
            </a:r>
            <a:r>
              <a:rPr lang="cs-CZ" sz="2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183</a:t>
            </a:r>
            <a:r>
              <a:rPr lang="cs-CZ" sz="2200">
                <a:solidFill>
                  <a:schemeClr val="tx1"/>
                </a:solidFill>
                <a:cs typeface="Courier New" pitchFamily="49" charset="0"/>
              </a:rPr>
              <a:t>)</a:t>
            </a:r>
            <a:endParaRPr lang="cs-CZ" sz="2200" b="1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AD16760-7AA7-4543-9C2E-C54B268587EB}"/>
              </a:ext>
            </a:extLst>
          </p:cNvPr>
          <p:cNvSpPr txBox="1"/>
          <p:nvPr/>
        </p:nvSpPr>
        <p:spPr>
          <a:xfrm>
            <a:off x="4427984" y="5085184"/>
            <a:ext cx="3168352" cy="6771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68288" indent="-268288">
              <a:buFont typeface="Arial" panose="020B0604020202020204" pitchFamily="34" charset="0"/>
              <a:buChar char="•"/>
            </a:pPr>
            <a:r>
              <a:rPr lang="cs-CZ" sz="20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cs-CZ"/>
              <a:t> je operátor dereference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cs-CZ" i="1"/>
              <a:t>„</a:t>
            </a:r>
            <a:r>
              <a:rPr lang="cs-CZ"/>
              <a:t>vyrobí“ adresu proměnné</a:t>
            </a:r>
            <a:endParaRPr lang="cs-CZ" i="1"/>
          </a:p>
        </p:txBody>
      </p:sp>
      <p:cxnSp>
        <p:nvCxnSpPr>
          <p:cNvPr id="15" name="Spojnice: zakřivená 14">
            <a:extLst>
              <a:ext uri="{FF2B5EF4-FFF2-40B4-BE49-F238E27FC236}">
                <a16:creationId xmlns:a16="http://schemas.microsoft.com/office/drawing/2014/main" id="{6E6E5841-7407-4D87-B263-D0DB0FB2E085}"/>
              </a:ext>
            </a:extLst>
          </p:cNvPr>
          <p:cNvCxnSpPr/>
          <p:nvPr/>
        </p:nvCxnSpPr>
        <p:spPr>
          <a:xfrm rot="10800000" flipV="1">
            <a:off x="3707904" y="5229200"/>
            <a:ext cx="720080" cy="288032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61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fprintf, fscanf - příklady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0" y="692696"/>
            <a:ext cx="9144000" cy="6120680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>
              <a:spcBef>
                <a:spcPts val="12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pokud: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fprintf(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"%d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%d",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cs-CZ" sz="22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v souboru bude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10 20</a:t>
            </a:r>
          </a:p>
          <a:p>
            <a:pPr marL="442913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a pak: 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%d"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&amp;a, &amp;b);</a:t>
            </a: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bude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a=10 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a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b=20</a:t>
            </a:r>
            <a:endParaRPr lang="cs-CZ" sz="2200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457200" lvl="1" indent="-457200">
              <a:spcBef>
                <a:spcPts val="1200"/>
              </a:spcBef>
              <a:buClr>
                <a:srgbClr val="C00000"/>
              </a:buClr>
              <a:buSzPct val="110000"/>
              <a:buFont typeface="+mj-lt"/>
              <a:buAutoNum type="arabicPeriod" startAt="2"/>
            </a:pP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pokud: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fprintf(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"vaha: %d, vyska: %d",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54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cs-CZ" sz="22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v souboru bude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vaha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3, 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vyska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54</a:t>
            </a:r>
          </a:p>
          <a:p>
            <a:pPr marL="442913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a pak: 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vaha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%d, 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vyska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%d", &amp;a, &amp;b);</a:t>
            </a: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bude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a=3 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a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b=54</a:t>
            </a:r>
          </a:p>
          <a:p>
            <a:pPr marL="442913" lvl="1" indent="-442913">
              <a:spcBef>
                <a:spcPts val="1200"/>
              </a:spcBef>
              <a:buClr>
                <a:srgbClr val="C00000"/>
              </a:buClr>
              <a:buSzPct val="110000"/>
              <a:buFont typeface="+mj-lt"/>
              <a:buAutoNum type="arabicPeriod" startAt="3"/>
            </a:pP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je – </a:t>
            </a:r>
            <a:r>
              <a:rPr lang="cs-CZ" sz="2200" dirty="0" err="1">
                <a:solidFill>
                  <a:schemeClr val="tx1"/>
                </a:solidFill>
                <a:cs typeface="Courier New" panose="02070309020205020404" pitchFamily="49" charset="0"/>
              </a:rPr>
              <a:t>li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 v souboru: </a:t>
            </a:r>
            <a:r>
              <a:rPr lang="cs-CZ" sz="2200" dirty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22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44 55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66 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a pak provedeme 2 příkazy:</a:t>
            </a:r>
          </a:p>
          <a:p>
            <a:pPr marL="442913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"%d"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&amp;a); 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 		   v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 bude </a:t>
            </a:r>
            <a:r>
              <a:rPr lang="cs-CZ" sz="2200" dirty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</a:t>
            </a:r>
          </a:p>
          <a:p>
            <a:pPr marL="442913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%d"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&amp;x, &amp;y);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   v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 bude </a:t>
            </a:r>
            <a:r>
              <a:rPr lang="cs-CZ" sz="22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44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,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cs-CZ" sz="2200" dirty="0">
                <a:solidFill>
                  <a:schemeClr val="tx1"/>
                </a:solidFill>
                <a:cs typeface="Courier New" panose="02070309020205020404" pitchFamily="49" charset="0"/>
              </a:rPr>
              <a:t> bude </a:t>
            </a:r>
            <a:r>
              <a:rPr lang="cs-CZ" sz="22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55</a:t>
            </a: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2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2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2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2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49238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3024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Textový soubor – otevření podrobně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109410" y="836712"/>
            <a:ext cx="8927086" cy="5904656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cs-CZ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cs-CZ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cs-CZ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"mód"); 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soub</a:t>
            </a:r>
            <a:r>
              <a:rPr lang="cs-CZ" sz="2000" dirty="0">
                <a:solidFill>
                  <a:schemeClr val="tx1"/>
                </a:solidFill>
              </a:rPr>
              <a:t> je řetězec s cestou a názvem souboru :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"pokus.txt"</a:t>
            </a:r>
            <a:br>
              <a:rPr lang="cs-CZ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2000" dirty="0">
                <a:solidFill>
                  <a:schemeClr val="tx1"/>
                </a:solidFill>
              </a:rPr>
              <a:t>práce se souborem pokus.txt, který je ve stejném adresáři jako program 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"D:\\pracovni\\pokus.txt"</a:t>
            </a:r>
            <a:r>
              <a:rPr lang="cs-CZ" sz="2000" dirty="0">
                <a:solidFill>
                  <a:schemeClr val="tx1"/>
                </a:solidFill>
              </a:rPr>
              <a:t>   lomítka v cestě zdvojujeme </a:t>
            </a:r>
          </a:p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mód</a:t>
            </a:r>
            <a:r>
              <a:rPr lang="cs-CZ" sz="2000" b="1" dirty="0">
                <a:solidFill>
                  <a:schemeClr val="tx1"/>
                </a:solidFill>
                <a:cs typeface="Courier New" pitchFamily="49" charset="0"/>
              </a:rPr>
              <a:t> </a:t>
            </a: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je řetězec určující režim otevření souboru</a:t>
            </a:r>
          </a:p>
          <a:p>
            <a:pPr marL="442913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dirty="0">
                <a:solidFill>
                  <a:schemeClr val="tx1"/>
                </a:solidFill>
              </a:rPr>
              <a:t>základní textové režimy: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"r" </a:t>
            </a:r>
            <a:r>
              <a:rPr lang="cs-CZ" sz="1800" dirty="0" err="1">
                <a:solidFill>
                  <a:schemeClr val="tx1"/>
                </a:solidFill>
              </a:rPr>
              <a:t>read</a:t>
            </a:r>
            <a:r>
              <a:rPr lang="cs-CZ" sz="1800" dirty="0">
                <a:solidFill>
                  <a:schemeClr val="tx1"/>
                </a:solidFill>
              </a:rPr>
              <a:t> - otevření souboru pro čtení, soubor musí existovat </a:t>
            </a:r>
            <a:endParaRPr lang="cs-CZ" sz="2400" dirty="0">
              <a:solidFill>
                <a:schemeClr val="tx1"/>
              </a:solidFill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"w"</a:t>
            </a:r>
            <a:r>
              <a:rPr lang="cs-CZ" sz="2400" dirty="0">
                <a:solidFill>
                  <a:schemeClr val="tx1"/>
                </a:solidFill>
              </a:rPr>
              <a:t>   </a:t>
            </a:r>
            <a:r>
              <a:rPr lang="cs-CZ" sz="1800" dirty="0" err="1">
                <a:solidFill>
                  <a:schemeClr val="tx1"/>
                </a:solidFill>
              </a:rPr>
              <a:t>write</a:t>
            </a:r>
            <a:r>
              <a:rPr lang="cs-CZ" sz="1800" dirty="0">
                <a:solidFill>
                  <a:schemeClr val="tx1"/>
                </a:solidFill>
              </a:rPr>
              <a:t> - otevření pro zápis pokud soubor existuje , jeho obsah je vymazán a nahrazen novým zápisem pokud soubor neexistuje , je vytvořen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  <a:buSzPct val="110000"/>
              <a:buFont typeface="Arial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</a:rPr>
              <a:t>append</a:t>
            </a:r>
            <a:r>
              <a:rPr lang="cs-CZ" sz="1800" dirty="0">
                <a:solidFill>
                  <a:schemeClr val="tx1"/>
                </a:solidFill>
              </a:rPr>
              <a:t>, otevření pro zápis, zapisovaná data jsou připsána na konec souboru pokud soubor neexistuje, je vytvořen</a:t>
            </a:r>
          </a:p>
          <a:p>
            <a:pPr marL="457200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1800" dirty="0">
                <a:solidFill>
                  <a:schemeClr val="tx1"/>
                </a:solidFill>
              </a:rPr>
              <a:t>další pro textové: r+, w+, a+      a pro binární: </a:t>
            </a:r>
            <a:r>
              <a:rPr lang="cs-CZ" sz="1800" dirty="0" err="1">
                <a:solidFill>
                  <a:schemeClr val="tx1"/>
                </a:solidFill>
              </a:rPr>
              <a:t>rb</a:t>
            </a:r>
            <a:r>
              <a:rPr lang="cs-CZ" sz="1800" dirty="0">
                <a:solidFill>
                  <a:schemeClr val="tx1"/>
                </a:solidFill>
              </a:rPr>
              <a:t>, </a:t>
            </a:r>
            <a:r>
              <a:rPr lang="cs-CZ" sz="1800" dirty="0" err="1">
                <a:solidFill>
                  <a:schemeClr val="tx1"/>
                </a:solidFill>
              </a:rPr>
              <a:t>wb</a:t>
            </a:r>
            <a:r>
              <a:rPr lang="cs-CZ" sz="1800" dirty="0">
                <a:solidFill>
                  <a:schemeClr val="tx1"/>
                </a:solidFill>
              </a:rPr>
              <a:t>, ab, </a:t>
            </a:r>
            <a:r>
              <a:rPr lang="cs-CZ" sz="1800" dirty="0" err="1">
                <a:solidFill>
                  <a:schemeClr val="tx1"/>
                </a:solidFill>
              </a:rPr>
              <a:t>rb</a:t>
            </a:r>
            <a:r>
              <a:rPr lang="cs-CZ" sz="1800" dirty="0">
                <a:solidFill>
                  <a:schemeClr val="tx1"/>
                </a:solidFill>
              </a:rPr>
              <a:t>+, </a:t>
            </a:r>
            <a:r>
              <a:rPr lang="cs-CZ" sz="1800" dirty="0" err="1">
                <a:solidFill>
                  <a:schemeClr val="tx1"/>
                </a:solidFill>
              </a:rPr>
              <a:t>wb</a:t>
            </a:r>
            <a:r>
              <a:rPr lang="cs-CZ" sz="1800" dirty="0">
                <a:solidFill>
                  <a:schemeClr val="tx1"/>
                </a:solidFill>
              </a:rPr>
              <a:t>+, ab+, </a:t>
            </a:r>
          </a:p>
        </p:txBody>
      </p:sp>
    </p:spTree>
    <p:extLst>
      <p:ext uri="{BB962C8B-B14F-4D97-AF65-F5344CB8AC3E}">
        <p14:creationId xmlns:p14="http://schemas.microsoft.com/office/powerpoint/2010/main" val="3002423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Soubor – otevření podrobně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395536" y="836712"/>
            <a:ext cx="8640960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400" b="1">
                <a:solidFill>
                  <a:schemeClr val="tx1"/>
                </a:solidFill>
                <a:cs typeface="Courier New" pitchFamily="49" charset="0"/>
              </a:rPr>
              <a:t>Pokud otevření souboru selže, vrací funkce </a:t>
            </a:r>
            <a:r>
              <a:rPr lang="cs-CZ" sz="2400" b="1" err="1">
                <a:solidFill>
                  <a:schemeClr val="tx1"/>
                </a:solidFill>
                <a:cs typeface="Courier New" pitchFamily="49" charset="0"/>
              </a:rPr>
              <a:t>fopen</a:t>
            </a:r>
            <a:r>
              <a:rPr lang="cs-CZ" sz="2400" b="1">
                <a:solidFill>
                  <a:schemeClr val="tx1"/>
                </a:solidFill>
                <a:cs typeface="Courier New" pitchFamily="49" charset="0"/>
              </a:rPr>
              <a:t> hodnotu NULL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cs-CZ" sz="2400">
                <a:solidFill>
                  <a:schemeClr val="tx1"/>
                </a:solidFill>
                <a:cs typeface="Courier New" pitchFamily="49" charset="0"/>
              </a:rPr>
              <a:t>obvyklý důvod selhání otevření: špatně zadané jméno nebo cesta k souboru, nedostatečná práva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cs-CZ" sz="2400">
                <a:solidFill>
                  <a:schemeClr val="tx1"/>
                </a:solidFill>
                <a:cs typeface="Courier New" pitchFamily="49" charset="0"/>
              </a:rPr>
              <a:t>selhání není nijak výjimečná situace, návratovou hodnotu bychom tedy měli testovat:</a:t>
            </a:r>
          </a:p>
          <a:p>
            <a:pPr marL="360363" indent="0">
              <a:spcBef>
                <a:spcPts val="600"/>
              </a:spcBef>
              <a:buClr>
                <a:srgbClr val="C00000"/>
              </a:buClr>
              <a:buSzPct val="110000"/>
              <a:buNone/>
            </a:pP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 *fr = </a:t>
            </a:r>
            <a:r>
              <a:rPr lang="cs-CZ" sz="24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("soubor.txt, "r"); </a:t>
            </a:r>
          </a:p>
          <a:p>
            <a:pPr marL="360363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(fr == NULL) </a:t>
            </a:r>
          </a:p>
          <a:p>
            <a:pPr marL="360363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60363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4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cs-CZ" sz="240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otevreni</a:t>
            </a: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souboru selhalo!");</a:t>
            </a:r>
          </a:p>
          <a:p>
            <a:pPr marL="360363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1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945630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Soubor – zavření podrobně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395536" y="836712"/>
            <a:ext cx="8640960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b="1" dirty="0">
                <a:solidFill>
                  <a:schemeClr val="tx1"/>
                </a:solidFill>
                <a:cs typeface="Courier New" pitchFamily="49" charset="0"/>
              </a:rPr>
              <a:t>Soubory je nutné zavírat ihned po ukončení čtení/zápisu protože: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/>
                </a:solidFill>
                <a:cs typeface="Courier New" pitchFamily="49" charset="0"/>
              </a:rPr>
              <a:t>pokud to neuděláme po zápisu, nemusí se výstupní buffer zapsat do souboru (např. při pozdějším pádu programu)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/>
                </a:solidFill>
                <a:cs typeface="Courier New" pitchFamily="49" charset="0"/>
              </a:rPr>
              <a:t>počet současně otevřených souborů je v každém operačním systému omezen, pokud necháváme soubory otevřené, můžete tento počet časem překročit (např. </a:t>
            </a:r>
            <a:r>
              <a:rPr lang="cs-CZ" sz="2400" dirty="0" err="1">
                <a:solidFill>
                  <a:schemeClr val="tx1"/>
                </a:solidFill>
                <a:cs typeface="Courier New" pitchFamily="49" charset="0"/>
              </a:rPr>
              <a:t>find</a:t>
            </a:r>
            <a:r>
              <a:rPr lang="cs-CZ" sz="2400" dirty="0">
                <a:solidFill>
                  <a:schemeClr val="tx1"/>
                </a:solidFill>
                <a:cs typeface="Courier New" pitchFamily="49" charset="0"/>
              </a:rPr>
              <a:t> text in </a:t>
            </a:r>
            <a:r>
              <a:rPr lang="cs-CZ" sz="2400" dirty="0" err="1">
                <a:solidFill>
                  <a:schemeClr val="tx1"/>
                </a:solidFill>
                <a:cs typeface="Courier New" pitchFamily="49" charset="0"/>
              </a:rPr>
              <a:t>files</a:t>
            </a:r>
            <a:r>
              <a:rPr lang="cs-CZ" sz="2400" dirty="0">
                <a:solidFill>
                  <a:schemeClr val="tx1"/>
                </a:solidFill>
                <a:cs typeface="Courier New" pitchFamily="49" charset="0"/>
              </a:rPr>
              <a:t>)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200" b="1" dirty="0">
                <a:solidFill>
                  <a:schemeClr val="tx1"/>
                </a:solidFill>
                <a:cs typeface="Courier New" pitchFamily="49" charset="0"/>
              </a:rPr>
              <a:t>Pokud zavření selže, funkce </a:t>
            </a:r>
            <a:r>
              <a:rPr lang="cs-CZ" sz="22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cs-CZ" sz="2200" b="1" dirty="0">
                <a:solidFill>
                  <a:schemeClr val="tx1"/>
                </a:solidFill>
                <a:cs typeface="Courier New" pitchFamily="49" charset="0"/>
              </a:rPr>
              <a:t>vrací konstantu </a:t>
            </a:r>
            <a:r>
              <a:rPr lang="cs-CZ" sz="2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</a:p>
          <a:p>
            <a:pPr marL="360363" lvl="0" indent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endParaRPr lang="cs-CZ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0363" lvl="0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== EOF)</a:t>
            </a:r>
          </a:p>
          <a:p>
            <a:pPr marL="360363" lvl="0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60363" lvl="0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zavreni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souboru selhalo");</a:t>
            </a:r>
          </a:p>
          <a:p>
            <a:pPr marL="360363" lvl="0" indent="0">
              <a:spcBef>
                <a:spcPts val="0"/>
              </a:spcBef>
              <a:buClr>
                <a:srgbClr val="C00000"/>
              </a:buClr>
              <a:buSzPct val="110000"/>
              <a:buNone/>
            </a:pP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01431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410" y="44624"/>
            <a:ext cx="8927086" cy="648072"/>
          </a:xfrm>
        </p:spPr>
        <p:txBody>
          <a:bodyPr>
            <a:noAutofit/>
          </a:bodyPr>
          <a:lstStyle/>
          <a:p>
            <a:pPr algn="ctr"/>
            <a:r>
              <a:rPr lang="cs-CZ" sz="3200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Soubor binární a textový</a:t>
            </a:r>
            <a:endParaRPr lang="cs-CZ" sz="32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888"/>
            <a:ext cx="2578100" cy="5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395536" y="836712"/>
            <a:ext cx="8640960" cy="5688632"/>
          </a:xfrm>
          <a:prstGeom prst="rect">
            <a:avLst/>
          </a:prstGeom>
        </p:spPr>
        <p:txBody>
          <a:bodyPr vert="horz" rtlCol="0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  <a:defRPr kumimoji="1" sz="3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Wingdings"/>
              <a:buChar char="n"/>
              <a:defRPr kumimoji="1" sz="28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48000"/>
              <a:buFont typeface="Wingdings"/>
              <a:buChar char="n"/>
              <a:defRPr kumimoji="1" sz="24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45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SzPct val="40000"/>
              <a:buFont typeface="Wingdings"/>
              <a:buChar char="n"/>
              <a:defRPr kumimoji="1" sz="20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6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40000"/>
              <a:buFont typeface="Wingdings"/>
              <a:buChar char="n"/>
              <a:defRPr kumimoji="1" sz="14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b="1" dirty="0">
                <a:solidFill>
                  <a:schemeClr val="tx1"/>
                </a:solidFill>
                <a:cs typeface="Courier New" pitchFamily="49" charset="0"/>
              </a:rPr>
              <a:t>Textový soubor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data jsou uložena v textové podobě, jako posloupnost jednotlivých znaků (</a:t>
            </a:r>
            <a:r>
              <a:rPr lang="cs-CZ" sz="2000" i="1" dirty="0">
                <a:solidFill>
                  <a:schemeClr val="tx1"/>
                </a:solidFill>
                <a:cs typeface="Courier New" pitchFamily="49" charset="0"/>
              </a:rPr>
              <a:t>resp. jejich ASCII kódů, tzn. v souboru jsou uložena čísla velikosti 1 bajt</a:t>
            </a: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)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při zápisu čísel do textového souboru probíhá automatická konverze do textové podoby (</a:t>
            </a:r>
            <a:r>
              <a:rPr lang="cs-CZ" sz="2000" i="1" dirty="0">
                <a:solidFill>
                  <a:schemeClr val="tx1"/>
                </a:solidFill>
                <a:cs typeface="Courier New" pitchFamily="49" charset="0"/>
              </a:rPr>
              <a:t>na znaky číslic</a:t>
            </a: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), při čtení probíhá opačná konverze (</a:t>
            </a:r>
            <a:r>
              <a:rPr lang="cs-CZ" sz="2000" i="1" dirty="0">
                <a:solidFill>
                  <a:schemeClr val="tx1"/>
                </a:solidFill>
                <a:cs typeface="Courier New" pitchFamily="49" charset="0"/>
              </a:rPr>
              <a:t>viděli jsme u funkce </a:t>
            </a:r>
            <a:r>
              <a:rPr lang="cs-CZ" sz="2000" i="1" dirty="0" err="1">
                <a:solidFill>
                  <a:schemeClr val="tx1"/>
                </a:solidFill>
                <a:cs typeface="Courier New" pitchFamily="49" charset="0"/>
              </a:rPr>
              <a:t>scanf</a:t>
            </a:r>
            <a:r>
              <a:rPr lang="cs-CZ" sz="2000" i="1" dirty="0">
                <a:solidFill>
                  <a:schemeClr val="tx1"/>
                </a:solidFill>
                <a:cs typeface="Courier New" pitchFamily="49" charset="0"/>
              </a:rPr>
              <a:t> a </a:t>
            </a:r>
            <a:r>
              <a:rPr lang="cs-CZ" sz="2000" i="1" dirty="0" err="1">
                <a:solidFill>
                  <a:schemeClr val="tx1"/>
                </a:solidFill>
                <a:cs typeface="Courier New" pitchFamily="49" charset="0"/>
              </a:rPr>
              <a:t>printf</a:t>
            </a: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)</a:t>
            </a:r>
          </a:p>
          <a:p>
            <a:pPr lvl="0">
              <a:spcBef>
                <a:spcPts val="1200"/>
              </a:spcBef>
              <a:buClr>
                <a:srgbClr val="C00000"/>
              </a:buClr>
              <a:buSzPct val="110000"/>
              <a:buNone/>
            </a:pPr>
            <a:r>
              <a:rPr lang="cs-CZ" sz="2000" b="1" dirty="0">
                <a:solidFill>
                  <a:schemeClr val="tx1"/>
                </a:solidFill>
                <a:cs typeface="Courier New" pitchFamily="49" charset="0"/>
              </a:rPr>
              <a:t>Binární soubor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data jsou na disku uložena přesně tak, jak jsou uložena v proměnných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při zápisu a čtení neprobíhá žádná konverze, jednotlivé bajty proměnných jsou přímo zapisovány na disk nebo jsou z disku čteny a ukládány do proměnných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při jejich čtení v programu je nutné přesně vědět jaké typy proměnných jsou uloženy a v jakém pořadí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cs typeface="Courier New" pitchFamily="49" charset="0"/>
              </a:rPr>
              <a:t>pro čtení a zápis funkce: </a:t>
            </a: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fread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(…), </a:t>
            </a:r>
            <a:r>
              <a:rPr lang="cs-CZ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cs-CZ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(…)</a:t>
            </a:r>
            <a:endParaRPr lang="cs-CZ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506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potůčku</Template>
  <TotalTime>1680</TotalTime>
  <Words>1150</Words>
  <Application>Microsoft Office PowerPoint</Application>
  <PresentationFormat>Předvádění na obrazovce (4:3)</PresentationFormat>
  <Paragraphs>114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Cambria</vt:lpstr>
      <vt:lpstr>Constantia</vt:lpstr>
      <vt:lpstr>Courier New</vt:lpstr>
      <vt:lpstr>Wingdings</vt:lpstr>
      <vt:lpstr>Brooklet</vt:lpstr>
      <vt:lpstr>Textový soubor</vt:lpstr>
      <vt:lpstr>Textový soubor</vt:lpstr>
      <vt:lpstr>Textový soubor</vt:lpstr>
      <vt:lpstr>Textový soubor – další funkce</vt:lpstr>
      <vt:lpstr>fprintf, fscanf - příklady</vt:lpstr>
      <vt:lpstr>Textový soubor – otevření podrobně</vt:lpstr>
      <vt:lpstr>Soubor – otevření podrobně</vt:lpstr>
      <vt:lpstr>Soubor – zavření podrobně</vt:lpstr>
      <vt:lpstr>Soubor binární a textový</vt:lpstr>
      <vt:lpstr>Soubor binární a textový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spolupráce na PedF UK: Současný stav a záměry</dc:title>
  <dc:creator>user</dc:creator>
  <cp:lastModifiedBy>Jiří Štípek</cp:lastModifiedBy>
  <cp:revision>191</cp:revision>
  <dcterms:created xsi:type="dcterms:W3CDTF">2010-11-18T21:24:38Z</dcterms:created>
  <dcterms:modified xsi:type="dcterms:W3CDTF">2023-01-02T09:27:01Z</dcterms:modified>
</cp:coreProperties>
</file>