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9" r:id="rId1"/>
  </p:sldMasterIdLst>
  <p:notesMasterIdLst>
    <p:notesMasterId r:id="rId22"/>
  </p:notesMasterIdLst>
  <p:sldIdLst>
    <p:sldId id="316" r:id="rId2"/>
    <p:sldId id="319" r:id="rId3"/>
    <p:sldId id="320" r:id="rId4"/>
    <p:sldId id="321" r:id="rId5"/>
    <p:sldId id="324" r:id="rId6"/>
    <p:sldId id="326" r:id="rId7"/>
    <p:sldId id="328" r:id="rId8"/>
    <p:sldId id="327" r:id="rId9"/>
    <p:sldId id="329" r:id="rId10"/>
    <p:sldId id="330" r:id="rId11"/>
    <p:sldId id="334" r:id="rId12"/>
    <p:sldId id="342" r:id="rId13"/>
    <p:sldId id="331" r:id="rId14"/>
    <p:sldId id="332" r:id="rId15"/>
    <p:sldId id="340" r:id="rId16"/>
    <p:sldId id="335" r:id="rId17"/>
    <p:sldId id="337" r:id="rId18"/>
    <p:sldId id="338" r:id="rId19"/>
    <p:sldId id="339" r:id="rId20"/>
    <p:sldId id="33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9900CC"/>
    <a:srgbClr val="FF0000"/>
    <a:srgbClr val="00CC00"/>
    <a:srgbClr val="CC6600"/>
    <a:srgbClr val="0000FF"/>
    <a:srgbClr val="FF99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 autoAdjust="0"/>
    <p:restoredTop sz="90563" autoAdjust="0"/>
  </p:normalViewPr>
  <p:slideViewPr>
    <p:cSldViewPr snapToGrid="0">
      <p:cViewPr varScale="1">
        <p:scale>
          <a:sx n="63" d="100"/>
          <a:sy n="63" d="100"/>
        </p:scale>
        <p:origin x="12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 snapToGrid="0"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C06EF9-A244-3264-6B67-2E832176B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DF70FC-FCB7-E3E5-82CC-F1643928FA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60F755-3AC4-4DD6-AB6E-187301883220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C0D9B7E-5BC7-3CD2-CD2D-2B8ED64747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3B005487-BA3A-0CD8-04A4-95AB54B13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385DDD-095D-4703-1BC5-8F47A1FB41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52AF38-B34E-5B80-079C-224ABD280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63E418-C34C-4FB0-9CFD-A0DDE14151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68662757-4A30-6D34-9B4A-4F4F7404B7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CE14D0BE-ECD8-53CE-E4AD-F9F1F5D30C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FF9368E7-D9D6-36E8-38F0-A6981DC36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70502F-731D-4FD7-ABFE-EFEB8D6F5112}" type="slidenum">
              <a:rPr lang="cs-CZ" altLang="cs-CZ" sz="1200"/>
              <a:pPr/>
              <a:t>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23A38DBF-2891-15E7-E916-6FFCD6761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E6212CAF-05BE-0750-8C78-67FBADCDFA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09E675B3-BD3D-5593-C626-1A1F433EB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CB78E6-6FD9-4A1B-A730-F7AFF8A17DC5}" type="slidenum">
              <a:rPr lang="cs-CZ" altLang="cs-CZ" sz="1200"/>
              <a:pPr/>
              <a:t>10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7EFDADA9-300C-7BB8-AC50-5D3018E633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350569EE-A281-2DAC-6733-C3517B69F2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4E2FBCB3-1659-97F3-9831-F11029E59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D064D9-38EB-465A-BB44-8E8B7E8F98E0}" type="slidenum">
              <a:rPr lang="cs-CZ" altLang="cs-CZ" sz="1200"/>
              <a:pPr/>
              <a:t>11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A0B9F53E-FBB8-7CA4-1B68-03B6C5F004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FEBCEEA7-8C55-FA57-03FD-A3D128DFB0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9A89554D-6037-1E28-BA18-78C2AF652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21979E-ACA6-4407-95B2-74B20E0FA99D}" type="slidenum">
              <a:rPr lang="cs-CZ" altLang="cs-CZ" sz="1200"/>
              <a:pPr/>
              <a:t>12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EFAB5208-1949-7D12-CF55-24F482CB96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9F08FBC3-CEB6-9EDE-B80B-C0B9BFC59C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A12C4202-8D05-F5F0-D792-D1755EAE0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3842AD-2008-4800-8A97-CD899D9BCBBD}" type="slidenum">
              <a:rPr lang="cs-CZ" altLang="cs-CZ" sz="1200"/>
              <a:pPr/>
              <a:t>13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46A2BC52-1203-88D6-86B1-CF45E1353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451A025E-A828-36A7-D3DD-132098BA72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EDDBD53C-45EF-C510-C8AF-9743AF9BE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B8E79C-6B7C-46CB-8FEC-0957ADBE9F38}" type="slidenum">
              <a:rPr lang="cs-CZ" altLang="cs-CZ" sz="1200"/>
              <a:pPr/>
              <a:t>14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27ADC14E-B417-F510-5354-99F786724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DE930D09-0762-1F06-BBE3-E7AB98B84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60BF42C2-EB23-2FC7-1DB8-3DF540B4D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36F8D1-B640-4FD1-92BD-A9886334FB52}" type="slidenum">
              <a:rPr lang="cs-CZ" altLang="cs-CZ" sz="1200"/>
              <a:pPr/>
              <a:t>15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A723D827-A58F-613D-098F-631F27127F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AEE7A558-963A-267A-9598-FA90F8656B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B325B126-565B-AB6C-8CD2-7538FCA6A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A2269B-5187-4EAC-B8E2-BB785A1C47C2}" type="slidenum">
              <a:rPr lang="cs-CZ" altLang="cs-CZ" sz="1200"/>
              <a:pPr/>
              <a:t>16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1228DA70-3101-3D8E-6376-9E7A8DB8C1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53F5E10C-785A-E0EF-D201-84B621E98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593AD08D-1F04-4BE7-16D5-FC29DF372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4E3537-0256-4A57-87E5-B777A3EBF85C}" type="slidenum">
              <a:rPr lang="cs-CZ" altLang="cs-CZ" sz="1200"/>
              <a:pPr/>
              <a:t>17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6D124511-2437-4E0B-634C-9F42B1F409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9C2BC5BC-E254-B9CA-EB3A-3F14C331C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DDAA3D57-6012-CBEC-9CE3-613C3640D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DB71A-F478-4C9A-A306-BD67EFEB138E}" type="slidenum">
              <a:rPr lang="cs-CZ" altLang="cs-CZ" sz="1200"/>
              <a:pPr/>
              <a:t>18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D38D7F1C-4EEF-1958-219A-4C8F2CDD30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15094EFF-FD37-A884-9597-49E39A020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9F04CCCE-BB88-1661-0491-7EB05C276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3119BA-9558-4E1C-A9AD-DE39E2215451}" type="slidenum">
              <a:rPr lang="cs-CZ" altLang="cs-CZ" sz="1200"/>
              <a:pPr/>
              <a:t>19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1AB9EF6-86DE-9C39-8C94-B950A8923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AC9A6A81-4258-63C7-88D0-F58A0BAB3F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D34ACB9-3A3A-6A31-D733-99C3D3840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ADEEFF-1834-4034-8E54-1ABFC62D4981}" type="slidenum">
              <a:rPr lang="cs-CZ" altLang="cs-CZ" sz="1200"/>
              <a:pPr/>
              <a:t>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985659FE-429B-F9A6-047C-647D88F3F6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C9EFD981-5B2C-4038-A5E9-DABED057BD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4F194921-A12B-8F15-EEB4-87DA2C324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8A35E0-24A1-4C54-9331-D63FCC89D340}" type="slidenum">
              <a:rPr lang="cs-CZ" altLang="cs-CZ" sz="1200"/>
              <a:pPr/>
              <a:t>20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0A71024B-0A1B-4FD2-6C28-C562172C7B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7CF72E8C-03F3-DFE5-02F0-B3B9511E8A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063EAD16-89CE-C044-BD50-2C42F949F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7B1D5D-EEAD-4029-A2D6-6D7273CF1B2A}" type="slidenum">
              <a:rPr lang="cs-CZ" altLang="cs-CZ" sz="1200"/>
              <a:pPr/>
              <a:t>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3743D826-697E-16CF-F9C2-401D0FEC0F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94A0D718-261F-51B0-12DC-5D306CAC0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365403C9-D554-776B-2366-114F3435F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84F478-CD65-4DF3-A0EB-1BE55F5E13CB}" type="slidenum">
              <a:rPr lang="cs-CZ" altLang="cs-CZ" sz="1200"/>
              <a:pPr/>
              <a:t>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6A66D615-91D0-1619-CACD-5756DF5559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FA79A0D8-9C27-8857-3802-844BFBCE5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3A348B6F-4E4B-DC13-CBE3-452984598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D02D94-9B30-4ACA-A6CE-D4D22BA8C65B}" type="slidenum">
              <a:rPr lang="cs-CZ" altLang="cs-CZ" sz="1200"/>
              <a:pPr/>
              <a:t>5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F6FDE6D-DA25-0473-4CA1-B23B6CCCC1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89EDB414-9D96-E81F-3253-24D8DD6B57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827E5DE0-59DE-7B5C-1820-9E7B371A2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1AF163-F46F-480B-8677-D39824F834AA}" type="slidenum">
              <a:rPr lang="cs-CZ" altLang="cs-CZ" sz="1200"/>
              <a:pPr/>
              <a:t>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C1D4D6DB-C4E3-F1CA-02C4-CF2737A864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6C1759AF-3EB0-A509-4AD1-3C43521B7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A6328933-BCC8-12FF-7C1B-D1B71CD5A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6FCD7E-4D43-4B2C-AC94-A1D3253938CA}" type="slidenum">
              <a:rPr lang="cs-CZ" altLang="cs-CZ" sz="1200"/>
              <a:pPr/>
              <a:t>7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FB6A549B-4583-9F37-A2EE-02BBD57BDC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87D701F5-79DF-8AC7-6F27-43B02CE7F5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B95EA57E-A35B-92B4-EB09-0C234C175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21AB12-6E73-4CFF-982A-DCCDD4ACE2B5}" type="slidenum">
              <a:rPr lang="cs-CZ" altLang="cs-CZ" sz="1200"/>
              <a:pPr/>
              <a:t>8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65A0A6AD-5742-FC2E-6C0F-489E4CDCF6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BCAB1ADD-B4BC-243B-E6F5-819851028B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406C878E-0CFC-CE56-392B-FA673C427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93BA8C-5AAD-4704-95E9-8697A1169F9F}" type="slidenum">
              <a:rPr lang="cs-CZ" altLang="cs-CZ" sz="1200"/>
              <a:pPr/>
              <a:t>9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3451FC0-9DA4-3233-C91F-87726C2E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0C62DC0-1650-1F67-92E6-461F0258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08B46F5-914E-7782-6C12-80D7B6F9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26EC-63F2-4B5A-BCFA-F1224C1A4F9A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1390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195E23C-023C-F906-6137-A6D56EEB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3DD83A5-9494-46A7-0B76-CF5E583E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A0B0D06-AE1A-B62C-BB0B-0F9BE743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F30C-EC03-4E0A-AA87-50FFC25DFC63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2919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F90BCBD-C0DD-3FEF-27A5-A35A74EF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909C4C7-F77B-6986-0A09-B3E7A3E7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2A99877-30C2-DA2D-E0A9-83C17E0C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77A1-3B1D-4A04-B458-C18027A2FE5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5463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F29C0CD-F8DC-8C0C-03F5-EB0217CB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59C776A-A501-7EED-1D94-FA4651E6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7AEA029-FE17-14DE-4B2E-D88E1E74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3172-C4DB-4547-AFAE-B67ADCE87D6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2035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E35C004-51EC-C7DA-E7A8-DC4D7A76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9A3AB51-C847-A15A-6FE7-8CE0D5D4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DF4850C-26BD-2840-BCFC-4446DC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26B3-A727-478B-923A-B658ED80BA0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8784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5E45973-9BB9-2581-2204-201D988D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80FAC30-9599-653E-8218-2654C32F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BC59A91-366B-50F7-92C6-88EAAE94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06B7-9C60-4A87-BF97-D53615C5CFB6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2278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49FBB4C-3EC8-AC30-00F8-587D8E20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1C86986C-CDEE-559E-D84D-07F62A70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6187EE25-4BAB-7DB6-2327-C692B9E2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D695-B75C-48A3-BBBD-C89217967152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9478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04CB710-0C15-790D-D68F-F6926DB5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04C34E5-8DB1-7FAD-B758-60B60DC8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2C71DB10-888E-285E-9E69-3103FCA8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6F33-FF12-4FFA-9A6B-B5189B81230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2686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F3A700C-59A4-D036-044A-743C63E1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3A21FBB-5D09-3CCE-F7C3-79820FC5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25166DA-23AB-E9A8-DC69-0B7EC6DF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32BD-AFB3-41FC-A05C-0F57762BC12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7885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622F668-D2A5-3F43-CCB8-8F786DD4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2C6A15C-111D-9194-1F91-3450DA55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04D4BE7-B67B-623D-39C8-8A34C801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C29B-A295-4986-8FC9-AA825646FA1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9646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0AE1AE3-B97A-2022-5AD2-F77D86FF566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670086F2-BBC6-3B01-15C1-E37185E18FD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C512D4AE-0E6B-1FE4-5C46-197FA3C53EF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EFD88E28-DA64-7C2A-C893-41B73AAAA66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5B84A9C-C7F3-4B9F-42C0-5483068C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7058A46-7AFE-ED9D-6CFF-B585D8C8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0B86078-B4F6-0968-291F-58463155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0DE4D-2E79-434F-89A5-9A49161FEFD8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142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3FF11EF-CD5A-6956-DE78-5F9F8008714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53F5200-EE2C-0E39-87E8-CA89C687E6C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94429611-A367-6D38-CC13-3863629119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E9858E90-E6C8-EE1E-969F-598AC72AF3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BF426C9-25AC-F788-E1EB-C7B433405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B04123C-8B0C-062F-7B97-D07C1159C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9B1F07B-4168-CA86-9A88-46371D20F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DDCF1"/>
                </a:solidFill>
              </a:defRPr>
            </a:lvl1pPr>
          </a:lstStyle>
          <a:p>
            <a:pPr>
              <a:defRPr/>
            </a:pPr>
            <a:fld id="{ACD20DAB-B708-4B2A-9476-33BB9C2F6612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22D1DA64-DE52-9DA4-1552-33D80785A81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4C24E16-BE23-B525-F39F-DE887F467F2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4AA239-F261-C706-0E49-B1DDCA78B69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2" r:id="rId9"/>
    <p:sldLayoutId id="2147484230" r:id="rId10"/>
    <p:sldLayoutId id="21474842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tabule&amp;source=images&amp;cd=&amp;cad=rja&amp;uact=8&amp;ved=0CAcQjRw&amp;url=http%3A%2F%2Fwww.tabulehudec.cz%2Fofirme.html&amp;ei=rZZCVNOyOsPBOYKrgegB&amp;bvm=bv.77648437,d.d2s&amp;psig=AFQjCNHIsAGiu3rHGT8QYwHeRF3JgY8kvw&amp;ust=141373642514553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://www.google.cz/url?sa=i&amp;source=images&amp;cd=&amp;cad=rja&amp;uact=8&amp;ved=0CAgQjRw&amp;url=http%3A%2F%2Fwww.easyinvest.cz%2Fvyvarujte-se-sofistikovaneho-pristupu-pri-investovani%2F&amp;ei=y5VCVPmRBIqCPfCtgKgN&amp;psig=AFQjCNEHDHy6bK5k3fv98FOcU3ymG-I7mA&amp;ust=141373626712851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V1E8ODdrLg4/T3nE-eg7_PI/AAAAAAAAQN8/A9Vy3l7x-d4/s1600/blackboard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hyperlink" Target="http://byjoeybaker.com/wp-content/uploads/2009/05/20090512-165126-whiteboard.jpg" TargetMode="Externa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google.cz/url?sa=i&amp;rct=j&amp;q=tryptych%20tabule&amp;source=images&amp;cd=&amp;cad=rja&amp;uact=8&amp;ved=0CAcQjRw&amp;url=http%3A%2F%2Fwww.tabule.eu%2Fskolni-tabule-triptych-pruzinovy-zvedaci-system&amp;ei=GaJCVNH7L4LzPN6wgbgE&amp;bvm=bv.77648437,d.d2s&amp;psig=AFQjCNFatV2awfOzzc6mc_PjZZzYU3TQ9Q&amp;ust=1413739400941696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tab.cz/data/Mobilni_tab_Keramic.jpg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BD3DE4E4-2F60-DE54-B740-AFCD00C03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564562" cy="5745162"/>
          </a:xfrm>
        </p:spPr>
        <p:txBody>
          <a:bodyPr>
            <a:normAutofit/>
          </a:bodyPr>
          <a:lstStyle/>
          <a:p>
            <a:pPr marL="266700" indent="-26670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4400" b="1" dirty="0"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6000" b="1" dirty="0">
                <a:latin typeface="Times New Roman" pitchFamily="18" charset="0"/>
                <a:cs typeface="Times New Roman" pitchFamily="18" charset="0"/>
              </a:rPr>
              <a:t>Zařízení pro nepromítaný záznam</a:t>
            </a:r>
          </a:p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7" descr="http://t1.gstatic.com/images?q=tbn:ANd9GcSyiukDhwJYGs44GKOTQqCsKv4Zpl_fes-adj5PU9nR3d0XCTqq">
            <a:hlinkClick r:id="rId3"/>
            <a:extLst>
              <a:ext uri="{FF2B5EF4-FFF2-40B4-BE49-F238E27FC236}">
                <a16:creationId xmlns:a16="http://schemas.microsoft.com/office/drawing/2014/main" id="{0580DA34-17DA-CB06-7271-B6F112EA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937000"/>
            <a:ext cx="36957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A54AB71-EBC2-DB01-A360-2E89EF23E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2B3D8C9-43A8-6182-B3E9-5F715269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112838"/>
            <a:ext cx="8620125" cy="5745162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Blokové - flipchart: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mobilní pro záznam popisovači 				      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 – 25 tis. Kč dle velikosti a kvality)</a:t>
            </a:r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10">
            <a:extLst>
              <a:ext uri="{FF2B5EF4-FFF2-40B4-BE49-F238E27FC236}">
                <a16:creationId xmlns:a16="http://schemas.microsoft.com/office/drawing/2014/main" id="{FE73EC02-8CBF-FC55-DDF4-4526D2296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711325"/>
            <a:ext cx="2211388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3" name="Picture 11">
            <a:extLst>
              <a:ext uri="{FF2B5EF4-FFF2-40B4-BE49-F238E27FC236}">
                <a16:creationId xmlns:a16="http://schemas.microsoft.com/office/drawing/2014/main" id="{4FF5C00A-EC20-3519-6500-30BB71E6F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2743200"/>
            <a:ext cx="21288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4" name="Picture 12">
            <a:extLst>
              <a:ext uri="{FF2B5EF4-FFF2-40B4-BE49-F238E27FC236}">
                <a16:creationId xmlns:a16="http://schemas.microsoft.com/office/drawing/2014/main" id="{3D3CFC91-E4A2-30C0-3CBD-903C91F7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085975"/>
            <a:ext cx="19145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5" name="Picture 14">
            <a:extLst>
              <a:ext uri="{FF2B5EF4-FFF2-40B4-BE49-F238E27FC236}">
                <a16:creationId xmlns:a16="http://schemas.microsoft.com/office/drawing/2014/main" id="{1DAE66A8-C1B8-AC18-7F99-167DC5A3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76450"/>
            <a:ext cx="2547937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DA3E31C-10F5-304A-6E56-ED397916E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DABBA4A-C394-0CD2-EC4E-9E72A00F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122363"/>
            <a:ext cx="8620125" cy="35829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Kopírovací: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stabilní nebo mobilní, pro záznam popisovači a kopírování záznamů čb nebo barevně 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(cena 30 – 80 tis. Kč podle velikosti a druhu)</a:t>
            </a: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://di1.shopping.com/images1/pi/17/be/39/21415272-300x300-0-0_Panasonic+Panasonic+UB+5310.jpg">
            <a:extLst>
              <a:ext uri="{FF2B5EF4-FFF2-40B4-BE49-F238E27FC236}">
                <a16:creationId xmlns:a16="http://schemas.microsoft.com/office/drawing/2014/main" id="{7ABC153A-AD99-C3F6-DB21-D120EB7D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81263"/>
            <a:ext cx="248126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http://www.isccz.eu/images/products/307/30704/UB-2815C-G_velky.jpg">
            <a:extLst>
              <a:ext uri="{FF2B5EF4-FFF2-40B4-BE49-F238E27FC236}">
                <a16:creationId xmlns:a16="http://schemas.microsoft.com/office/drawing/2014/main" id="{974D2224-96CC-BB7E-1D05-5A198E9D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517775"/>
            <a:ext cx="390683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www.rbm4toner.com/images/ub-2815c.jpg">
            <a:extLst>
              <a:ext uri="{FF2B5EF4-FFF2-40B4-BE49-F238E27FC236}">
                <a16:creationId xmlns:a16="http://schemas.microsoft.com/office/drawing/2014/main" id="{B668801A-09AD-6099-B52C-57C21CD4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970338"/>
            <a:ext cx="2790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1CC2BCA-3F2B-B0E0-FA1C-6B104454E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DFB794C-9D57-77A9-CF9D-9B822076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122363"/>
            <a:ext cx="8620125" cy="35829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Digitální: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stabilní nebo mobilní, pro záznam popisovači (snímání kamerami) nebo </a:t>
            </a:r>
            <a:r>
              <a:rPr lang="cs-CZ" altLang="cs-CZ" sz="2800"/>
              <a:t>Bluetooth perem s možností přenosu obrazu do USB paměti či mobilního zařízení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42“ (107 cm)  cca 25 000 Kč  nebo  84“ (213 cm)</a:t>
            </a: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Obrázek 1">
            <a:extLst>
              <a:ext uri="{FF2B5EF4-FFF2-40B4-BE49-F238E27FC236}">
                <a16:creationId xmlns:a16="http://schemas.microsoft.com/office/drawing/2014/main" id="{DD9483C6-6EFC-F95B-2FFD-DBCE54E2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041650"/>
            <a:ext cx="43910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2">
            <a:extLst>
              <a:ext uri="{FF2B5EF4-FFF2-40B4-BE49-F238E27FC236}">
                <a16:creationId xmlns:a16="http://schemas.microsoft.com/office/drawing/2014/main" id="{8D6456F2-95ED-7856-137A-886AA5A0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911475"/>
            <a:ext cx="12096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Obrázek 3">
            <a:extLst>
              <a:ext uri="{FF2B5EF4-FFF2-40B4-BE49-F238E27FC236}">
                <a16:creationId xmlns:a16="http://schemas.microsoft.com/office/drawing/2014/main" id="{B476BBD2-6687-93B9-08BC-CCD0963F4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4230688"/>
            <a:ext cx="432752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BDE8241-48A2-6FC2-2312-5957CD2A0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906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7E7D099-6040-96BE-2F35-58FFCA60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828675"/>
            <a:ext cx="8842375" cy="6029325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</a:t>
            </a:r>
            <a:r>
              <a:rPr lang="cs-CZ" altLang="cs-CZ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(interaktivní technika, v režimu whiteboard některé podporují i běžné druhy záznamů - pozor na záznamové prostředky)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eBeam systém USB / Bluetooth (18-25 tis. Kč) 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SMART Board  (40 – 150 tis. Kč dle velikosti a provedení)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ACTIVboard (40 – 125 tis. Kč dle velikosti a provedení)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 jiné …</a:t>
            </a:r>
          </a:p>
          <a:p>
            <a:pPr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6" descr="http://www.avmedia.cz/img/SB600i-image.jpg">
            <a:extLst>
              <a:ext uri="{FF2B5EF4-FFF2-40B4-BE49-F238E27FC236}">
                <a16:creationId xmlns:a16="http://schemas.microsoft.com/office/drawing/2014/main" id="{16CD11F7-992C-78C9-AE53-68C2C624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3760788"/>
            <a:ext cx="2947988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2" descr="http://www.luidiauk.com/products/images/eBeam%20Integral%20in%20use_large.jpg">
            <a:extLst>
              <a:ext uri="{FF2B5EF4-FFF2-40B4-BE49-F238E27FC236}">
                <a16:creationId xmlns:a16="http://schemas.microsoft.com/office/drawing/2014/main" id="{251A5EAA-9D1A-9354-7032-4E7F15D3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00425"/>
            <a:ext cx="23114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4" descr="http://www.rm.com/_RMVirtual/Media/Images/Features_Page_-_eBeam_Interactive_L.jpg">
            <a:extLst>
              <a:ext uri="{FF2B5EF4-FFF2-40B4-BE49-F238E27FC236}">
                <a16:creationId xmlns:a16="http://schemas.microsoft.com/office/drawing/2014/main" id="{D2B9B150-14A3-5DC5-8A77-04CE468A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846388"/>
            <a:ext cx="1552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>
            <a:extLst>
              <a:ext uri="{FF2B5EF4-FFF2-40B4-BE49-F238E27FC236}">
                <a16:creationId xmlns:a16="http://schemas.microsoft.com/office/drawing/2014/main" id="{D4FBED4C-F978-B867-9756-5A99B264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2833688"/>
            <a:ext cx="330041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80" name="Picture 10">
            <a:extLst>
              <a:ext uri="{FF2B5EF4-FFF2-40B4-BE49-F238E27FC236}">
                <a16:creationId xmlns:a16="http://schemas.microsoft.com/office/drawing/2014/main" id="{342732C5-B3ED-1650-1C10-AAAC357D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897438"/>
            <a:ext cx="2270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D2CCAF3-A408-BF50-4B02-0FEE6C798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91A4927-9995-EAA4-F161-AF8861A8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984250"/>
            <a:ext cx="8620125" cy="5873750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Kombinované: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různé provedení pro různé záznamy</a:t>
            </a: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2" descr="http://www.ppc-online.cz/administrace/data/userfiles/image/triptych%20s%20pojezdem%202.JPG">
            <a:extLst>
              <a:ext uri="{FF2B5EF4-FFF2-40B4-BE49-F238E27FC236}">
                <a16:creationId xmlns:a16="http://schemas.microsoft.com/office/drawing/2014/main" id="{E7F60D17-35C1-CC1C-DBA4-5B2A5E30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641725"/>
            <a:ext cx="30003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http://www.brzobohaty.cz/photo.big/kancelarske_potreby/tabule.jpg">
            <a:extLst>
              <a:ext uri="{FF2B5EF4-FFF2-40B4-BE49-F238E27FC236}">
                <a16:creationId xmlns:a16="http://schemas.microsoft.com/office/drawing/2014/main" id="{B82E5DBF-708B-A68C-C789-70537A9F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484313"/>
            <a:ext cx="31813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http://www.unitab.cz/data/kombinovana_nastenka.JPG">
            <a:extLst>
              <a:ext uri="{FF2B5EF4-FFF2-40B4-BE49-F238E27FC236}">
                <a16:creationId xmlns:a16="http://schemas.microsoft.com/office/drawing/2014/main" id="{516AB516-9628-3260-22D3-43A3A115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470025"/>
            <a:ext cx="28702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http://www.logicky.cz/data/product/normal/2108.jpg">
            <a:extLst>
              <a:ext uri="{FF2B5EF4-FFF2-40B4-BE49-F238E27FC236}">
                <a16:creationId xmlns:a16="http://schemas.microsoft.com/office/drawing/2014/main" id="{67217517-5321-0988-6372-C86D76D1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2678113"/>
            <a:ext cx="11477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Prezentační kabinet - trojdílný">
            <a:extLst>
              <a:ext uri="{FF2B5EF4-FFF2-40B4-BE49-F238E27FC236}">
                <a16:creationId xmlns:a16="http://schemas.microsoft.com/office/drawing/2014/main" id="{FDFC0C28-35E4-A9E8-A3CF-7C35163E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108450"/>
            <a:ext cx="29067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Kabinet - černý stojan">
            <a:extLst>
              <a:ext uri="{FF2B5EF4-FFF2-40B4-BE49-F238E27FC236}">
                <a16:creationId xmlns:a16="http://schemas.microsoft.com/office/drawing/2014/main" id="{0DED6903-853D-DDE5-CD24-CB3B112D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4448175"/>
            <a:ext cx="306863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83195EE-A307-1821-1213-608E72500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19F2888-D1F2-45B7-6CAF-DF1E39A20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112838"/>
            <a:ext cx="8620125" cy="5745162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Kolejnicové systémy: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různé tabule pro různé záznamy</a:t>
            </a: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2" descr="dvojkolejnice Partnerline">
            <a:extLst>
              <a:ext uri="{FF2B5EF4-FFF2-40B4-BE49-F238E27FC236}">
                <a16:creationId xmlns:a16="http://schemas.microsoft.com/office/drawing/2014/main" id="{D0473FBE-0A96-56FD-C1FF-EF09E1D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35125"/>
            <a:ext cx="22240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BB156AA5-BE0F-6444-16F2-7424156E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381375"/>
            <a:ext cx="28670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4" name="Picture 9" descr="Kolejnicový systém Design">
            <a:extLst>
              <a:ext uri="{FF2B5EF4-FFF2-40B4-BE49-F238E27FC236}">
                <a16:creationId xmlns:a16="http://schemas.microsoft.com/office/drawing/2014/main" id="{D08E0EDA-F235-FA9C-DC2B-A6D44BAD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635125"/>
            <a:ext cx="42973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2">
            <a:extLst>
              <a:ext uri="{FF2B5EF4-FFF2-40B4-BE49-F238E27FC236}">
                <a16:creationId xmlns:a16="http://schemas.microsoft.com/office/drawing/2014/main" id="{455E2AD3-05A6-34F7-AB8F-C4C33C56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144963"/>
            <a:ext cx="222885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6" name="Picture 13">
            <a:extLst>
              <a:ext uri="{FF2B5EF4-FFF2-40B4-BE49-F238E27FC236}">
                <a16:creationId xmlns:a16="http://schemas.microsoft.com/office/drawing/2014/main" id="{FD19A34F-DEF0-F3CD-45E8-6E147292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508500"/>
            <a:ext cx="2295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70DEB46-06F0-BA69-5179-E9F09A61D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Doporučení pro záznam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69C7BFE-C7CD-EFD1-F701-FF42688F5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1433513"/>
            <a:ext cx="8620125" cy="5424487"/>
          </a:xfrm>
        </p:spPr>
        <p:txBody>
          <a:bodyPr>
            <a:normAutofit/>
          </a:bodyPr>
          <a:lstStyle/>
          <a:p>
            <a:pPr marL="720725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Aktivizace hlasem, mimikou, gesty, pohybem 	         (nikoli bez pohybu nebo se stereotypním pohybem)</a:t>
            </a:r>
          </a:p>
          <a:p>
            <a:pPr marL="720725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Postoj a zrakový kontakt  při záznamu </a:t>
            </a:r>
          </a:p>
          <a:p>
            <a:pPr marL="720725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Velikost písma a detailů – tloušťka stopy</a:t>
            </a:r>
          </a:p>
          <a:p>
            <a:pPr marL="720725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Bezpečná čitelnost při pozorovacím úhlu min. 1°</a:t>
            </a:r>
          </a:p>
          <a:p>
            <a:pPr marL="720725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např. pro 2 m cca 3,5 cm, pro 5 m cca 8 cm</a:t>
            </a:r>
          </a:p>
          <a:p>
            <a:pPr marL="720725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Řádkování  cca 1,5 násobek velikosti</a:t>
            </a:r>
          </a:p>
          <a:p>
            <a:pPr marL="720725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Kontrast barvy popisovače, střídmost barev</a:t>
            </a:r>
          </a:p>
          <a:p>
            <a:pPr marL="720725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Prezentace záznamu – ukazování, odkrývání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7F6AE8D-F668-40B1-AB1C-BB8AD5EA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D2F54F9-1FDD-F163-C6DF-91208E7D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433513"/>
            <a:ext cx="8620125" cy="5424487"/>
          </a:xfrm>
        </p:spPr>
        <p:txBody>
          <a:bodyPr/>
          <a:lstStyle/>
          <a:p>
            <a:pPr marL="720725" indent="-457200" eaLnBrk="1" hangingPunct="1">
              <a:spcBef>
                <a:spcPts val="1800"/>
              </a:spcBef>
            </a:pPr>
            <a:endParaRPr lang="cs-CZ" altLang="cs-CZ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 descr="http://i3.cn.cz/1093984062_skola-tabule.jpg">
            <a:extLst>
              <a:ext uri="{FF2B5EF4-FFF2-40B4-BE49-F238E27FC236}">
                <a16:creationId xmlns:a16="http://schemas.microsoft.com/office/drawing/2014/main" id="{C222FDC9-A8CA-E0C6-D44E-765A5593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7475"/>
            <a:ext cx="476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www.1zscaslav.cz/image.php?nid=753&amp;oid=38366&amp;width=250&amp;height=188">
            <a:extLst>
              <a:ext uri="{FF2B5EF4-FFF2-40B4-BE49-F238E27FC236}">
                <a16:creationId xmlns:a16="http://schemas.microsoft.com/office/drawing/2014/main" id="{0F22A105-2276-FD0F-DF4D-46354B45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773363"/>
            <a:ext cx="5286375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ttp://t1.gstatic.com/images?q=tbn:ANd9GcQb6q7CEGjAu1mrqCuvsJrzQGr9hpz7cBQImHQ5DDZdjk2BXX0&amp;t=1&amp;usg=__o8cHgo777GGb5YW-EcoaQ8xpRIE=">
            <a:extLst>
              <a:ext uri="{FF2B5EF4-FFF2-40B4-BE49-F238E27FC236}">
                <a16:creationId xmlns:a16="http://schemas.microsoft.com/office/drawing/2014/main" id="{04F8842D-A710-817A-BAC3-BC9F0A84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771900"/>
            <a:ext cx="38036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http://www.chytrazena.cz/obrazky/admin/clanek/dite-v-obleku-pise-kridou-na-tabuli.jpg">
            <a:extLst>
              <a:ext uri="{FF2B5EF4-FFF2-40B4-BE49-F238E27FC236}">
                <a16:creationId xmlns:a16="http://schemas.microsoft.com/office/drawing/2014/main" id="{F567FC97-BCDD-3955-A4F1-E5DE4463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61925"/>
            <a:ext cx="2530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C67DD68-F73A-D76C-E425-1C01C3A4C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77FD5C3-BB37-3088-D03D-1023C23C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433513"/>
            <a:ext cx="8620125" cy="5424487"/>
          </a:xfrm>
        </p:spPr>
        <p:txBody>
          <a:bodyPr/>
          <a:lstStyle/>
          <a:p>
            <a:pPr marL="720725" indent="-457200" eaLnBrk="1" hangingPunct="1">
              <a:spcBef>
                <a:spcPts val="1800"/>
              </a:spcBef>
            </a:pPr>
            <a:endParaRPr lang="cs-CZ" altLang="cs-CZ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2" descr="http://v.smid.sk/fyzika/tabule-prumer_mol.jpg">
            <a:extLst>
              <a:ext uri="{FF2B5EF4-FFF2-40B4-BE49-F238E27FC236}">
                <a16:creationId xmlns:a16="http://schemas.microsoft.com/office/drawing/2014/main" id="{F76EAD3A-6012-B039-843C-19623698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88900"/>
            <a:ext cx="66865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http://www.easyinvest.cz/wp-content/uploads/2012/10/novinka-sofistikovane-investovani.png">
            <a:hlinkClick r:id="rId4"/>
            <a:extLst>
              <a:ext uri="{FF2B5EF4-FFF2-40B4-BE49-F238E27FC236}">
                <a16:creationId xmlns:a16="http://schemas.microsoft.com/office/drawing/2014/main" id="{5E66908E-6532-7020-B959-55761564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665538"/>
            <a:ext cx="737711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>
            <a:extLst>
              <a:ext uri="{FF2B5EF4-FFF2-40B4-BE49-F238E27FC236}">
                <a16:creationId xmlns:a16="http://schemas.microsoft.com/office/drawing/2014/main" id="{75A54837-F215-E509-D369-BDFE004E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77913"/>
            <a:ext cx="362426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AE263BA-04F5-AB7F-F989-B0E80C651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E876564-B471-6E0B-FE18-0E7908603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433513"/>
            <a:ext cx="8620125" cy="5424487"/>
          </a:xfrm>
        </p:spPr>
        <p:txBody>
          <a:bodyPr/>
          <a:lstStyle/>
          <a:p>
            <a:pPr marL="720725" indent="-457200" eaLnBrk="1" hangingPunct="1">
              <a:spcBef>
                <a:spcPts val="1800"/>
              </a:spcBef>
            </a:pPr>
            <a:endParaRPr lang="cs-CZ" altLang="cs-CZ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7" descr="http://4.bp.blogspot.com/-V1E8ODdrLg4/T3nE-eg7_PI/AAAAAAAAQN8/A9Vy3l7x-d4/s640/blackboard.jpg">
            <a:hlinkClick r:id="rId3"/>
            <a:extLst>
              <a:ext uri="{FF2B5EF4-FFF2-40B4-BE49-F238E27FC236}">
                <a16:creationId xmlns:a16="http://schemas.microsoft.com/office/drawing/2014/main" id="{40B78650-EAE2-E9A3-1F9E-9B732A66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28738"/>
            <a:ext cx="739616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Mindmapping on a whiteboard">
            <a:hlinkClick r:id="rId5" tooltip="20090512-165126-whiteboard"/>
            <a:extLst>
              <a:ext uri="{FF2B5EF4-FFF2-40B4-BE49-F238E27FC236}">
                <a16:creationId xmlns:a16="http://schemas.microsoft.com/office/drawing/2014/main" id="{5095E0FD-8556-4327-5175-BC67382A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037013"/>
            <a:ext cx="3906838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2CCE59B-F1D6-30DA-4B1E-5043FD28B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Charakteristika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F40B529-C065-4970-30AE-5D1ED0CD6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7451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92D050"/>
              </a:buClr>
              <a:buFont typeface="Wingdings 2"/>
              <a:buChar char=""/>
              <a:defRPr/>
            </a:pPr>
            <a:r>
              <a:rPr lang="cs-CZ" alt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Funkce: </a:t>
            </a:r>
          </a:p>
          <a:p>
            <a:pPr marL="271463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 2"/>
              <a:buNone/>
              <a:defRPr/>
            </a:pP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zařízení pro nepromítaný záznam umožňují výukové aplikace nepromítaných záznamů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0B0F0"/>
              </a:buClr>
              <a:buFont typeface="Wingdings 2"/>
              <a:buChar char=""/>
              <a:defRPr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vytvářených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0B0F0"/>
              </a:buClr>
              <a:buFont typeface="Wingdings 2"/>
              <a:buChar char=""/>
              <a:defRPr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vyvíjených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0B0F0"/>
              </a:buClr>
              <a:buFont typeface="Wingdings 2"/>
              <a:buChar char=""/>
              <a:defRPr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hotových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0B0F0"/>
              </a:buClr>
              <a:buFont typeface="Wingdings 2"/>
              <a:buChar char=""/>
              <a:defRPr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kombinovaných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92D050"/>
              </a:buClr>
              <a:buFont typeface="Wingdings 2" panose="05020102010507070707" pitchFamily="18" charset="2"/>
              <a:buNone/>
              <a:defRPr/>
            </a:pP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92D050"/>
              </a:buClr>
              <a:buFont typeface="Wingdings 2"/>
              <a:buChar char=""/>
              <a:defRPr/>
            </a:pPr>
            <a:r>
              <a:rPr lang="cs-CZ" alt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Hlavní druhy: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0B0F0"/>
              </a:buClr>
              <a:buFont typeface="Wingdings 2"/>
              <a:buChar char=""/>
              <a:defRPr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záznamové plochy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0B0F0"/>
              </a:buClr>
              <a:buFont typeface="Wingdings 2"/>
              <a:buChar char=""/>
              <a:defRPr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tabulové konstrukce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FF00"/>
              </a:buClr>
              <a:buFont typeface="Wingdings 2" panose="05020102010507070707" pitchFamily="18" charset="2"/>
              <a:buNone/>
              <a:defRPr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10" descr="http://www.simpsonovi.net/obrazky/sekce/tabule/tabule2.jpg">
            <a:extLst>
              <a:ext uri="{FF2B5EF4-FFF2-40B4-BE49-F238E27FC236}">
                <a16:creationId xmlns:a16="http://schemas.microsoft.com/office/drawing/2014/main" id="{B9B0221B-B4B7-E47B-8A1A-0BC43667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686050"/>
            <a:ext cx="48926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http://www.kscm.cz/data2/dep_35/tabule.jpg">
            <a:extLst>
              <a:ext uri="{FF2B5EF4-FFF2-40B4-BE49-F238E27FC236}">
                <a16:creationId xmlns:a16="http://schemas.microsoft.com/office/drawing/2014/main" id="{12FCCB0A-738F-6718-044A-419B4017D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581525"/>
            <a:ext cx="25781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John Crane Magnetic Blackboard A">
            <a:extLst>
              <a:ext uri="{FF2B5EF4-FFF2-40B4-BE49-F238E27FC236}">
                <a16:creationId xmlns:a16="http://schemas.microsoft.com/office/drawing/2014/main" id="{1DACE617-4790-DEBD-D3DD-D531F9B0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718050"/>
            <a:ext cx="2087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5F1C051-240A-FA15-9F46-221D902A2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C286D14-E260-810C-7A8D-85306493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433513"/>
            <a:ext cx="8620125" cy="5424487"/>
          </a:xfrm>
        </p:spPr>
        <p:txBody>
          <a:bodyPr/>
          <a:lstStyle/>
          <a:p>
            <a:pPr marL="720725" indent="-457200" eaLnBrk="1" hangingPunct="1">
              <a:spcBef>
                <a:spcPts val="1800"/>
              </a:spcBef>
            </a:pPr>
            <a:endParaRPr lang="cs-CZ" altLang="cs-CZ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282BCCEA-83F4-B3C7-CF75-AC276194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621088"/>
            <a:ext cx="8231188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E86D3DF6-5DA7-14A6-56FF-6F1FE361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1913"/>
            <a:ext cx="4794250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7">
            <a:extLst>
              <a:ext uri="{FF2B5EF4-FFF2-40B4-BE49-F238E27FC236}">
                <a16:creationId xmlns:a16="http://schemas.microsoft.com/office/drawing/2014/main" id="{66CF9BBC-F2B8-C25B-3B59-46260361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519113"/>
            <a:ext cx="3778250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FE1299-37A8-3DEB-1D0E-AC733B458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Druhy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6341E20-8158-1A6A-CE60-183EDA4818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7451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Podle funkčně technických celků: </a:t>
            </a:r>
          </a:p>
          <a:p>
            <a:pPr marL="531813" lvl="1" indent="-2468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deskové </a:t>
            </a:r>
          </a:p>
          <a:p>
            <a:pPr marL="531813" lvl="1" indent="-2468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magnetické </a:t>
            </a:r>
          </a:p>
          <a:p>
            <a:pPr marL="531813" lvl="1" indent="-2468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flanelové</a:t>
            </a:r>
          </a:p>
          <a:p>
            <a:pPr marL="531813" lvl="1" indent="-2468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s průhlednou plochou 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531813" lvl="1" indent="-2468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perforované </a:t>
            </a:r>
          </a:p>
          <a:p>
            <a:pPr marL="531813" lvl="1" indent="-2468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orkov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é, filcové, textilní</a:t>
            </a:r>
          </a:p>
          <a:p>
            <a:pPr marL="531813" lvl="1" indent="-2468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blokové (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flipchart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1813" lvl="1" indent="-2468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elektrické – elektronické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D0460F08-9DEF-7D0F-EF54-32D806D9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666875"/>
            <a:ext cx="41814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7" name="Picture 8" descr="http://www.huton.cz/images/vyuka.jpg">
            <a:extLst>
              <a:ext uri="{FF2B5EF4-FFF2-40B4-BE49-F238E27FC236}">
                <a16:creationId xmlns:a16="http://schemas.microsoft.com/office/drawing/2014/main" id="{56CAD2B9-0D20-3587-0C10-8A73D0FF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559300"/>
            <a:ext cx="35829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http://www.tev.cz/img/pojezds.jpg">
            <a:extLst>
              <a:ext uri="{FF2B5EF4-FFF2-40B4-BE49-F238E27FC236}">
                <a16:creationId xmlns:a16="http://schemas.microsoft.com/office/drawing/2014/main" id="{F8539271-D281-E5A0-C3A8-F32EBC63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440238"/>
            <a:ext cx="204311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Obdélník 1">
            <a:extLst>
              <a:ext uri="{FF2B5EF4-FFF2-40B4-BE49-F238E27FC236}">
                <a16:creationId xmlns:a16="http://schemas.microsoft.com/office/drawing/2014/main" id="{EB6991F2-8103-C057-F299-63B810C9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6276975"/>
            <a:ext cx="343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cs typeface="Times New Roman" panose="02020603050405020304" pitchFamily="18" charset="0"/>
              </a:rPr>
              <a:t>senzorová</a:t>
            </a:r>
            <a:r>
              <a:rPr lang="cs-CZ" altLang="cs-CZ" b="1"/>
              <a:t> notová tabule </a:t>
            </a:r>
            <a:endParaRPr lang="cs-CZ" altLang="cs-CZ"/>
          </a:p>
        </p:txBody>
      </p:sp>
      <p:sp>
        <p:nvSpPr>
          <p:cNvPr id="8200" name="Obdélník 7">
            <a:extLst>
              <a:ext uri="{FF2B5EF4-FFF2-40B4-BE49-F238E27FC236}">
                <a16:creationId xmlns:a16="http://schemas.microsoft.com/office/drawing/2014/main" id="{7AE73B64-3010-7602-F9E7-19BCE538E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5689600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cs typeface="Times New Roman" panose="02020603050405020304" pitchFamily="18" charset="0"/>
              </a:rPr>
              <a:t>interaktivní </a:t>
            </a:r>
            <a:r>
              <a:rPr lang="cs-CZ" altLang="cs-CZ" b="1"/>
              <a:t>tabule </a:t>
            </a:r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79B405D-EE47-F2D9-F015-FA76C5A23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Druhy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B6C837D-DF56-4E8F-6535-E91B1EFBF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112838"/>
            <a:ext cx="8707438" cy="5745162"/>
          </a:xfrm>
        </p:spPr>
        <p:txBody>
          <a:bodyPr/>
          <a:lstStyle/>
          <a:p>
            <a:pPr eaLnBrk="1" hangingPunct="1"/>
            <a:r>
              <a:rPr lang="cs-CZ" altLang="cs-CZ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provedení: </a:t>
            </a:r>
          </a:p>
          <a:p>
            <a:pPr lvl="1" eaLnBrk="1" hangingPunct="1"/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mobilní</a:t>
            </a:r>
          </a:p>
          <a:p>
            <a:pPr lvl="1" eaLnBrk="1" hangingPunct="1"/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stabilní </a:t>
            </a: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nepohyblivé</a:t>
            </a:r>
          </a:p>
          <a:p>
            <a:pPr lvl="1" eaLnBrk="1" hangingPunct="1"/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pohyblivé</a:t>
            </a: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2" descr="http://www.interiery.com/produkty/ucebny/tabule/tabule3.jpg">
            <a:extLst>
              <a:ext uri="{FF2B5EF4-FFF2-40B4-BE49-F238E27FC236}">
                <a16:creationId xmlns:a16="http://schemas.microsoft.com/office/drawing/2014/main" id="{7BC768A8-B033-C59F-C219-F9AB10C1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266825"/>
            <a:ext cx="3556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www.keramicketabule.cz/data/tabule/pylon_tabule.jpg">
            <a:extLst>
              <a:ext uri="{FF2B5EF4-FFF2-40B4-BE49-F238E27FC236}">
                <a16:creationId xmlns:a16="http://schemas.microsoft.com/office/drawing/2014/main" id="{A68806A9-6BC8-1E8B-57A3-113689FE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862388"/>
            <a:ext cx="430212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Pojízdná tabule">
            <a:extLst>
              <a:ext uri="{FF2B5EF4-FFF2-40B4-BE49-F238E27FC236}">
                <a16:creationId xmlns:a16="http://schemas.microsoft.com/office/drawing/2014/main" id="{438A2ED1-BB32-CC93-2853-A392435A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798638"/>
            <a:ext cx="26860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Plochá tabule">
            <a:extLst>
              <a:ext uri="{FF2B5EF4-FFF2-40B4-BE49-F238E27FC236}">
                <a16:creationId xmlns:a16="http://schemas.microsoft.com/office/drawing/2014/main" id="{8BE5CE5F-D144-9CFE-7F52-F1DDDBEA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716463"/>
            <a:ext cx="26860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FA240B8-B104-91D2-8FAD-854AFFF6FD96}"/>
              </a:ext>
            </a:extLst>
          </p:cNvPr>
          <p:cNvCxnSpPr/>
          <p:nvPr/>
        </p:nvCxnSpPr>
        <p:spPr>
          <a:xfrm flipH="1">
            <a:off x="876300" y="2538413"/>
            <a:ext cx="519113" cy="13827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9965226-9C26-7775-E7AD-0DB24A039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0013"/>
            <a:ext cx="8229600" cy="682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Druhy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16A8FEF-853A-BE3E-0BAD-3BE9539C62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150" y="1296988"/>
            <a:ext cx="8836025" cy="556101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Podle materiálu a povrchu: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klasické deskové (černá, zelená – křídy)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klasické magnetické (zelená – křídy)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lakované magnetické (černá, zelená, bílá – křídy, popisovače)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keramické magnetické (zelená, bílá, … – křídy, popisovače)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speciální (např. interaktivní – speciální prostředky)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nepopisovatelné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(perforované, korkové …)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skleněné (ne)magnetické (popisovače)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blokové (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flipchart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) – papíry (popisovače)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kombinované (kombinovaná konstrukce)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Podle šíře využití: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jednoúčelové  (např. klasická desková)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víceúčelové  (např. kombinovaná konstrukce)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speciální  (např. notová tabule, plánovací tabule)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951B129F-6EE3-D67D-F47D-EC0CB744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90488"/>
            <a:ext cx="2822575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50BA244E-C499-6108-D327-2B54D763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08125"/>
            <a:ext cx="12366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8">
            <a:extLst>
              <a:ext uri="{FF2B5EF4-FFF2-40B4-BE49-F238E27FC236}">
                <a16:creationId xmlns:a16="http://schemas.microsoft.com/office/drawing/2014/main" id="{7130ABB5-C9F0-8218-63CE-3889FC1A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927475"/>
            <a:ext cx="3101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5" name="Obrázek 7">
            <a:extLst>
              <a:ext uri="{FF2B5EF4-FFF2-40B4-BE49-F238E27FC236}">
                <a16:creationId xmlns:a16="http://schemas.microsoft.com/office/drawing/2014/main" id="{D8F9BCBC-BE05-6D15-3368-A317FEE4C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518150"/>
            <a:ext cx="117316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3" descr="data:image/jpeg;base64,/9j/4AAQSkZJRgABAQAAAQABAAD/2wCEAAkGBxASEBQPDw8PEA8QEBAQDw8QDxAPDQ8PFBUWFhQUFBQYHCggGBolHBQUITEhJSkrLi4uFyAzODM4QygtLiwBCgoKDg0OGBAQGiwlHRwvLC4sLCwsLCwuLSwsNS8sMDcsLywsLCwsMCwtLCwrNywsLDcrKywuLCwsLCwsLCwsLP/AABEIAJ4BQAMBIgACEQEDEQH/xAAcAAABBQEBAQAAAAAAAAAAAAAAAgMEBQYBBwj/xABKEAABAwICAwkMBggGAwAAAAABAAIDBBESIQUGMRMyQVFScYGRsQcUFSJTYXKhssHR0jNUc4KSkyNCQ4OUo8LwFmJjotPxRMPh/8QAGQEBAQEBAQEAAAAAAAAAAAAAAAECBAUD/8QAJREBAAMAAwACAQMFAAAAAAAAAAECEQMSMQQhYUFRcRMVIsHh/9oADAMBAAIRAxEAPwD3FCEIBCEIBCEIBCEIBCEIBCEIBCEIBCEIBCEIBCEIBCEIBCEIBCEIBCEIBCEIBCEIBCEIBCEIBCEIBCEIBCrNL6cgpsO7Fwxmwwsc/j225iojNcKE/tyPSimH9KC+QqmPWWiOyqhHpPDe1So9K0zt7UQO5pWH3oJiEhkzTsc08xBS0AhCEAhCEAhCEAhCEAhCLoBC5iHGuGRvGOsIFITZnZym9YSDVx8tvWgfQoxr4uWEg6Ti5XqKYJiFXnS8PG78JSHabi4n9SuCzQqg6fj5D/Um3axN8m7rCZJq7Qs9JrGf1Y+s3TLtZJOCNn+74pkprToWKpdPVbXPMr2OBddjQxrQxvBa2Z6bp12sU/AQOgfBMNbBCxZ1iqeU3nwC5TTtYarlj8DUw1uULAv09VeVI5mt+CYfpqq8u/osPcnU16Kheav0pUH9vL+NwTD62Y7ZpT+8f8VeqdnqK4SvKHTPO17zzvcfemH3O0k9JTqdnrbpmja5o53Bdjla7eua62RwkGx6F5AW+Za/ueMAM9ha7YSeuUKTBEud0TZHzjsesMQt13Q9kfP7nrDkLVfEt6QUktSyklVk3hHALJxlVI3eySN9GR7ewpBCQ4IJjdN1TdlVUD988j1lLOtNcP8AypcvR+CqpHKLK5RdXrtddIXDBUnxi0X3OK+ZHDhVnojuizx+JUxicDLG07nL08B9Sw7PpG+m3tCccMzzlMNet0OvtDJvnSxG2yQHD1tJVzBp+jfvamM877dq8LsgZKdV7PfHVTHDxJGnmcCo7pHco9a8OZO9uYc4cxIVhS6cqW7Jn5cBN+1XDs9dLncp3WUgg8Z6ystqlpmaYkSEG1lsMKNIxakYFJfYC5IAG0kgAdKizV8LWue6Vgaxpc44rgNAuTl5ggCxJLEik0pTysEkM0crDsfEd0b1tThqWf5vy5D7kDZYkFicM7eKT8mX5Ugzt5Mn5MvypqYaLEgsT7ZATbC8ecsc0etDmqiKWJBYpRakFqgiFiQWKUWpstQMSNz6G9isNBaqTN3UVk4lvM4wGMBuGE7A7Laobx434ewLdqdpiMMZrwbRbv3qZHmfc913PFnud7XJAttU4auU3JcfvlZjSuhYI9KUmPHK2qNWXCV2INkBbMzDYCwDtnFkt6sRMtzEfWMFpHVgUplnE0kjaidmCN9y2BuF5Iab5526AFUyzMa5rXPa1zyQxpcAXEbQBwrb63j9A37ZvsvVXFomkkggnngbJLC974TmDixcNt8Mm5HiC1bkiI7WYikz9VZ0hIK0tTpIt2Qwi3+m0Db2JvRmsbSTujWYWmz8MJ8Xp2Lnj5dZnIfS/Bavv6sxuzMZjD24wMRZcYsPHbiXSFstMaNpXxzV0cTd3MBi3XMOwAjK2zpWRcF01vFvuHxmJj0wQtbqBvpvRi9qRZYhanULfS+hH7T1Z8WpPdC/Z8/uesS4Lbd0H9lz+56xRSviW9NkJJCcKiGU5nENhIFukeqxWojWdOkJt4TIqieIecgkcPwC65l2Yv1i29zna44Ar1z00zKoz0mH13PFfh6Up6loySJ03D9Iz029oTpGZ5ymofpGem3tCft2qNEnLM7BmU3BUMeMTHYm7LgEi6clHiu9F3YqXVq/e5ttxuAvitsbxKTItWOJAJFjwgXI67JRkwguwuNhewF3HzDzpmFpAwkZC4DjiLnHhJFsr7U1LNLugYyDEw2xSkkADhy8yaY3nc8qA4lzGucDY5WvzG5yK1ur8tYIrVTd2N8UczNzY58bvGAey4DS29rgm9r5LzbRmrxrLN76qaZrXXcKZjwX3ttIz/7W70npahoGRtqpYYRhDY90o5XSvDAATtJPBc+dSW48WUtTukrA2xAZI4BhjmkvdgvtwM4Rck8IWb1n1xgp5e8XtrJKiZgaGRiJzW7pdrcRFhx5C6sdXdERsEZgBEU8bqjDKcUAc8RXdFCDkHbcztN7ZlaFtIRseB6MUYHrBUVmItCUkFSKiBjIZZHObLudXuccgLHG7o2+Le7RnZWzpG8tnTXPHYFXaG1Bo6WpfWROnNRJjvJI9shGM3da7fWblaE07vLSfhh+RVFYXt5cf8dN8EguZyov4uYq03B3lpeqL5EkwO8rL/L+VBXwYcQsWXz2SSPOzz5KWQliCxvjefMSLeoIIVDLmpstT5CQ4IiO4JshSHBNOCKjuHjH7vYFsqqbAxz7XwNc6w2mwvZZB48Y/d9kLZSNBBB4QR1rFvFj147rXrBPJLT1G6NaYZMUYY0WjLiL5m98rbV6FqfpmSoa9spa50eE4wACQ6+RAyvkvJNZ6WNk8tLHJijieGiRzm4rWGV9hINx0Ld9yirp9yewvAq3SFr2GQ3extywsaTmLYswFwcMcnesWt5u/l7HyeLjjhtatfqcz/bUa2/Qt+1b7LlXtJ70ZmLXft48TuFWOtf0LftW9jlm9Iuk73jawFwIfYDYDiO+8y6uanevX93kRfpPb9nKRhkD3AtDGuwlzjhBKTU01O2HGZY5LyHG5rxhBwkNaCOKx6SU/oCH9C9j4w+z2u2jha3qtZRdbmwx0whF2vxY48icRzx5gZZPOa8bhvX+v1/Tcz8fl18s3tWJ37j7J0DVYqOqYS42Y8g3ysMgCOO1s1AIVdqjUkRVLb76N5aM9lxiz6svWrNwXtfGr1rjl57RNzRC1Gou/l9Bna5ZkhabUbfyeg32ivvPj5R6b7oW2L++B6xhWy7oe2L++B6xiV8S3pufenmsoAPi38wz4MyMvWrF7bgg8IsokkRsQAc7Z+LawPFfi7F9KyxKDfg48/UR71NtdlucdR/+JvvV2WVuM3G3/tOgOAta/HY55q2mJIhVRbbec8XnS3pboLOJvw3tzJD1m8xMrBuLft9NnaE+mId+3029oUkLKuEcHGmYKONjcDG4W3vYF23j2qQhBEZTWNy97jwYnb0ea1k+xnP1ldcusQbHUGBpc6+LaNj3jsK2dboCkmLTPTRTFmbDM3dSw8OHFe2xZHuf753OF6ApLceGooGM3jWtvtsAL8/GlkLpQopKSUpcKIbKSUspJRTZCbcE6UgoGXBIKdcmyqGnJtwTrk25EMHfH7vshXOuMhbQVJHkXg8NmnJx6ASehUx3zvuey1X7tOU2wvdbYRuMxB/2rF42MfSluton9nzjX6RgERZTyWeCDvTZw4QCRbhWy1RxbvTSRgmXHGCQM3A5Pv5sJctTpPUzQMzy8xyRFxJIhZPEy52+KG2HQrrQFLoqiFqcPBAIxvZUSSWO3NzcuhcNvhz/AI5Pk69X+6bFu1fYz8LPWr6Fv2rexywen8b3wQ7o4tMZcyAOsC7G8E24d6thp3SkMsYZG5znbo023ORosAb5loCqNJVo73ijjDjK2W7yIybR+NfxrW/WXR8mlrccxE5/DzeC0V5ImYif5M6OmmibkzG0NDXEEG9r2Bz4LkKHrA9s8NhTPbNi8WXNrGn9Yu5WV9t9u1SaGu/SCORr20+Fz3OEcheZLgNblsFrnZwJ+ufCRaKeYC4OCSGZwte9gcOS8qvwuWt+8O63LwWtMT/xRRtbCMIABMDo7WubHIm589vWpTgp801K6mLHRkzgPwP3KQHH+rZ1shsyOShPXqfEpalZizk+ZyU5L7U0VpdSPpJPQHas2Vo9SPpH+h/UF1T45I9N90PbF/fA9YxbLuh7Y/74HrGJXwt6CkldKSqy4Uh6WU29BDlUV6lSqLIoEQ79vpt7QpAUeHft9NvaFJCoEIQUCHLrEFDEG27n++dzhb9ef6gb53OFvrqS3HhS4SuIUUJK6UkojhSSulJKKSUgpRSHIEOTZT1k28KhpyacnHJtyIYO+d932GpLko7533PYaklRSCkOSykOQVM1dIDJZoIYQGmxI37WnFnlk4ng2XXZKqT9JYNvG0Fownx3FoPK2XNv+lZFNlUV0lTIJMGHE0Wu4Ntc4HOLQMRzybbpTffUmRwtcCWgYQ7a4Oyz4iGXP+Y8SsnJDkRWOq5ACS0HDJhsGm+AXLjtPADbjy41IYSWgnaQCU+5IciGitHqT9K/7P3tWdK0OpX0r/sz7TUnwj013RNsfR/WsYtn3RTnH0f1rE3SviW9Lukrl0XVQFNvSykPQQ5VFkUqVRZECIt+30m9oUkKNFv2+k3tCkBB1C4hAkrrEkrrEG11APjO5wt9def6gnxnc4W/upLceO3QVy64Sort0klF1wlBwpJXSUklAkpBKU4pBKo5dDkm64SgacU05OOTTkQz+s77vsNXHIv4zudnsNXCVFJKQUopBQJKQUopBVQhyQUspDlUNuTbk45NuQIK0GpX0z/sz7TFnitBqUf0zvsne0xSfCPTfdGDvEOB5YAC54a4sbvh4xAy2jrWFM7eV6ivbKulZK0skaHMO1pvY5W96q26p6PH/hw9Lb9qkTizGvJTUN4/UUk1TOUvYG6tUI2UdN+Sw+5PN0HSDZSUw/cR/BOydXixrGcpNurmcfYvcm6NgGyCEc0TB7k62mjGyNg5mNCdjq8CfUg7A48wumHvcd7FKeZjivogMHAB1BKTsvV88UVLO+RoFNPtxXMTw3xc7XttyT+sdPLRSMiqI/HkjErRG4Ps0kizuI3BXu9fWNibjcHEXtZoub9g2LzHXyuo6o43QVjaiEFjHd7uLHtuThLh4pbncEHJIlJhgTphvk5eofFHhdnIl/CPimZ2Z5gtHE4EJjHHwvZ+IKspvhePkyfgXWaWj4pPwFQ2lh2PafvBTqHRUsucMUkoG0xsc8DqVGs1H09Tsfhe94c4jC0QTPc7mwtK9FGkWbcFT/BVn/GvMNXtBVUdRG91NO1rXAkmJ9gOpezQVDMIzOzha4e5SW6qrwjHyajpo6wf+tc8Ix/63TTVI/oV13yzleoo75ZywpqqTwjFxv6YZx2sXPCUPL62SDtCu++WctvWjd2ctvWmmKI6Tg8qwc5t2pB0rT+Xi6XtCuquvhiYZJJmMYLXcXZC+QS3yC2LEMIGIu4ALXummSz7tLU31mn/ADox70jwrTfWaf8APi+KvoamN4u2SNwIBBDmkWOzhSiG8besKjPeFKf6zT/nxfFIOkYPrEH50fxWhMbf8nqTe4MN7BhttyabIih78iOyaI80rD71w1DOWz8bfirqSiYcixh82Fp9yr5qClBs6KlB22cyIG3MQqK6mna98gYQ4tLbgEE7xudhwJ50Z4j1K6odCQ4GvZeMljQdyIY02Fr2A8w6k/4Gb5Wf8wfBZ1WbLDxHqSHMPEepaY6Eb5ao/G35Uk6Cb5eo/FH8qaMuWniKQWniWoOr7PL1H4ovkSTq4zy9R1xfImmMqQkELV/4ZZ9YqP5PyJJ1XZ5ef+T8iumMm4JtwWuOqkfl5/5PyJJ1Sj8vP1Q/ImwmMeQr3Upw74cOEQuJ/Gyysv8ACEfl5+qH5Fa6I0W2nYWNc59yTieGBwB4LtaLi9znxqTJEJ6EIWWghCEAhCEAhCEAhCEAkOjadrQecApaEEd9BCdsMR542n3Jo6Ipjtpqc88MfwU1CCB4FpPqtP8Akx/BHgWl+rQjmjaPcp6EEDwPTeRYOYW7F3wRByCOZ8g7CpyEFf4Hg4pOiecf1Lh0LD/rfxNR86sUIK3wJDxz/wATP8ySdBxcuf8APkPaVaIQVR0Ezys4/eA9oSDoBvl6jrhPaxXCE0U3+Hx9Yn6qb/iTcWrgaSW1NQ0uN3FrKRpceM2hzV6hXZTIUcmrbXOxOqJi62HEWUpdhGYF9y2XJ603Pqs17S01M4uLXaIGuHMQzJaBCbJiDofRUVNFuMOLBic4l73Pe5zsySSpyEKKEIQgEIQgEIQgEIQgEIQgEIQgEIQgEIQgEIQgEIQgEIQgEIQgEIQgEIQgEIQgEIQgEIQgEIQgEIQgEIQgEIQgEIQgEIQgEIQgEIQg/9k=">
            <a:hlinkClick r:id="rId3"/>
            <a:extLst>
              <a:ext uri="{FF2B5EF4-FFF2-40B4-BE49-F238E27FC236}">
                <a16:creationId xmlns:a16="http://schemas.microsoft.com/office/drawing/2014/main" id="{301D2336-46EA-E68F-384F-D2C8B00569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676400"/>
            <a:ext cx="7096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4339" name="AutoShape 15" descr="data:image/jpeg;base64,/9j/4AAQSkZJRgABAQAAAQABAAD/2wCEAAkGBxASEBQPDw8PEA8QEBAQDw8QDxAPDQ8PFBUWFhQUFBQYHCggGBolHBQUITEhJSkrLi4uFyAzODM4QygtLiwBCgoKDg0OGBAQGiwlHRwvLC4sLCwsLCwuLSwsNS8sMDcsLywsLCwsMCwtLCwrNywsLDcrKywuLCwsLCwsLCwsLP/AABEIAJ4BQAMBIgACEQEDEQH/xAAcAAABBQEBAQAAAAAAAAAAAAAAAgMEBQYBBwj/xABKEAABAwICAwkMBggGAwAAAAABAAIDBBESIQUGMRMyQVFScYGRsQcUFSJTYXKhssHR0jNUc4KSkyNCQ4OUo8LwFmJjotPxRMPh/8QAGQEBAQEBAQEAAAAAAAAAAAAAAAECBAUD/8QAJREBAAMAAwACAQMFAAAAAAAAAAECEQMSMQQhYUFRcRMVIsHh/9oADAMBAAIRAxEAPwD3FCEIBCEIBCEIBCEIBCEIBCEIBCEIBCEIBCEIBCEIBCEIBCEIBCEIBCEIBCEIBCEIBCEIBCEIBCEIBCEIBCrNL6cgpsO7Fwxmwwsc/j225iojNcKE/tyPSimH9KC+QqmPWWiOyqhHpPDe1So9K0zt7UQO5pWH3oJiEhkzTsc08xBS0AhCEAhCEAhCEAhCEAhCLoBC5iHGuGRvGOsIFITZnZym9YSDVx8tvWgfQoxr4uWEg6Ti5XqKYJiFXnS8PG78JSHabi4n9SuCzQqg6fj5D/Um3axN8m7rCZJq7Qs9JrGf1Y+s3TLtZJOCNn+74pkprToWKpdPVbXPMr2OBddjQxrQxvBa2Z6bp12sU/AQOgfBMNbBCxZ1iqeU3nwC5TTtYarlj8DUw1uULAv09VeVI5mt+CYfpqq8u/osPcnU16Kheav0pUH9vL+NwTD62Y7ZpT+8f8VeqdnqK4SvKHTPO17zzvcfemH3O0k9JTqdnrbpmja5o53Bdjla7eua62RwkGx6F5AW+Za/ueMAM9ha7YSeuUKTBEud0TZHzjsesMQt13Q9kfP7nrDkLVfEt6QUktSyklVk3hHALJxlVI3eySN9GR7ewpBCQ4IJjdN1TdlVUD988j1lLOtNcP8AypcvR+CqpHKLK5RdXrtddIXDBUnxi0X3OK+ZHDhVnojuizx+JUxicDLG07nL08B9Sw7PpG+m3tCccMzzlMNet0OvtDJvnSxG2yQHD1tJVzBp+jfvamM877dq8LsgZKdV7PfHVTHDxJGnmcCo7pHco9a8OZO9uYc4cxIVhS6cqW7Jn5cBN+1XDs9dLncp3WUgg8Z6ystqlpmaYkSEG1lsMKNIxakYFJfYC5IAG0kgAdKizV8LWue6Vgaxpc44rgNAuTl5ggCxJLEik0pTysEkM0crDsfEd0b1tThqWf5vy5D7kDZYkFicM7eKT8mX5Ugzt5Mn5MvypqYaLEgsT7ZATbC8ecsc0etDmqiKWJBYpRakFqgiFiQWKUWpstQMSNz6G9isNBaqTN3UVk4lvM4wGMBuGE7A7Laobx434ewLdqdpiMMZrwbRbv3qZHmfc913PFnud7XJAttU4auU3JcfvlZjSuhYI9KUmPHK2qNWXCV2INkBbMzDYCwDtnFkt6sRMtzEfWMFpHVgUplnE0kjaidmCN9y2BuF5Iab5526AFUyzMa5rXPa1zyQxpcAXEbQBwrb63j9A37ZvsvVXFomkkggnngbJLC974TmDixcNt8Mm5HiC1bkiI7WYikz9VZ0hIK0tTpIt2Qwi3+m0Db2JvRmsbSTujWYWmz8MJ8Xp2Lnj5dZnIfS/Bavv6sxuzMZjD24wMRZcYsPHbiXSFstMaNpXxzV0cTd3MBi3XMOwAjK2zpWRcF01vFvuHxmJj0wQtbqBvpvRi9qRZYhanULfS+hH7T1Z8WpPdC/Z8/uesS4Lbd0H9lz+56xRSviW9NkJJCcKiGU5nENhIFukeqxWojWdOkJt4TIqieIecgkcPwC65l2Yv1i29zna44Ar1z00zKoz0mH13PFfh6Up6loySJ03D9Iz029oTpGZ5ymofpGem3tCft2qNEnLM7BmU3BUMeMTHYm7LgEi6clHiu9F3YqXVq/e5ttxuAvitsbxKTItWOJAJFjwgXI67JRkwguwuNhewF3HzDzpmFpAwkZC4DjiLnHhJFsr7U1LNLugYyDEw2xSkkADhy8yaY3nc8qA4lzGucDY5WvzG5yK1ur8tYIrVTd2N8UczNzY58bvGAey4DS29rgm9r5LzbRmrxrLN76qaZrXXcKZjwX3ttIz/7W70npahoGRtqpYYRhDY90o5XSvDAATtJPBc+dSW48WUtTukrA2xAZI4BhjmkvdgvtwM4Rck8IWb1n1xgp5e8XtrJKiZgaGRiJzW7pdrcRFhx5C6sdXdERsEZgBEU8bqjDKcUAc8RXdFCDkHbcztN7ZlaFtIRseB6MUYHrBUVmItCUkFSKiBjIZZHObLudXuccgLHG7o2+Le7RnZWzpG8tnTXPHYFXaG1Bo6WpfWROnNRJjvJI9shGM3da7fWblaE07vLSfhh+RVFYXt5cf8dN8EguZyov4uYq03B3lpeqL5EkwO8rL/L+VBXwYcQsWXz2SSPOzz5KWQliCxvjefMSLeoIIVDLmpstT5CQ4IiO4JshSHBNOCKjuHjH7vYFsqqbAxz7XwNc6w2mwvZZB48Y/d9kLZSNBBB4QR1rFvFj147rXrBPJLT1G6NaYZMUYY0WjLiL5m98rbV6FqfpmSoa9spa50eE4wACQ6+RAyvkvJNZ6WNk8tLHJijieGiRzm4rWGV9hINx0Ld9yirp9yewvAq3SFr2GQ3extywsaTmLYswFwcMcnesWt5u/l7HyeLjjhtatfqcz/bUa2/Qt+1b7LlXtJ70ZmLXft48TuFWOtf0LftW9jlm9Iuk73jawFwIfYDYDiO+8y6uanevX93kRfpPb9nKRhkD3AtDGuwlzjhBKTU01O2HGZY5LyHG5rxhBwkNaCOKx6SU/oCH9C9j4w+z2u2jha3qtZRdbmwx0whF2vxY48icRzx5gZZPOa8bhvX+v1/Tcz8fl18s3tWJ37j7J0DVYqOqYS42Y8g3ysMgCOO1s1AIVdqjUkRVLb76N5aM9lxiz6svWrNwXtfGr1rjl57RNzRC1Gou/l9Bna5ZkhabUbfyeg32ivvPj5R6b7oW2L++B6xhWy7oe2L++B6xiV8S3pufenmsoAPi38wz4MyMvWrF7bgg8IsokkRsQAc7Z+LawPFfi7F9KyxKDfg48/UR71NtdlucdR/+JvvV2WVuM3G3/tOgOAta/HY55q2mJIhVRbbec8XnS3pboLOJvw3tzJD1m8xMrBuLft9NnaE+mId+3029oUkLKuEcHGmYKONjcDG4W3vYF23j2qQhBEZTWNy97jwYnb0ea1k+xnP1ldcusQbHUGBpc6+LaNj3jsK2dboCkmLTPTRTFmbDM3dSw8OHFe2xZHuf753OF6ApLceGooGM3jWtvtsAL8/GlkLpQopKSUpcKIbKSUspJRTZCbcE6UgoGXBIKdcmyqGnJtwTrk25EMHfH7vshXOuMhbQVJHkXg8NmnJx6ASehUx3zvuey1X7tOU2wvdbYRuMxB/2rF42MfSluton9nzjX6RgERZTyWeCDvTZw4QCRbhWy1RxbvTSRgmXHGCQM3A5Pv5sJctTpPUzQMzy8xyRFxJIhZPEy52+KG2HQrrQFLoqiFqcPBAIxvZUSSWO3NzcuhcNvhz/AI5Pk69X+6bFu1fYz8LPWr6Fv2rexywen8b3wQ7o4tMZcyAOsC7G8E24d6thp3SkMsYZG5znbo023ORosAb5loCqNJVo73ijjDjK2W7yIybR+NfxrW/WXR8mlrccxE5/DzeC0V5ImYif5M6OmmibkzG0NDXEEG9r2Bz4LkKHrA9s8NhTPbNi8WXNrGn9Yu5WV9t9u1SaGu/SCORr20+Fz3OEcheZLgNblsFrnZwJ+ufCRaKeYC4OCSGZwte9gcOS8qvwuWt+8O63LwWtMT/xRRtbCMIABMDo7WubHIm589vWpTgp801K6mLHRkzgPwP3KQHH+rZ1shsyOShPXqfEpalZizk+ZyU5L7U0VpdSPpJPQHas2Vo9SPpH+h/UF1T45I9N90PbF/fA9YxbLuh7Y/74HrGJXwt6CkldKSqy4Uh6WU29BDlUV6lSqLIoEQ79vpt7QpAUeHft9NvaFJCoEIQUCHLrEFDEG27n++dzhb9ef6gb53OFvrqS3HhS4SuIUUJK6UkojhSSulJKKSUgpRSHIEOTZT1k28KhpyacnHJtyIYO+d932GpLko7533PYaklRSCkOSykOQVM1dIDJZoIYQGmxI37WnFnlk4ng2XXZKqT9JYNvG0Fownx3FoPK2XNv+lZFNlUV0lTIJMGHE0Wu4Ntc4HOLQMRzybbpTffUmRwtcCWgYQ7a4Oyz4iGXP+Y8SsnJDkRWOq5ACS0HDJhsGm+AXLjtPADbjy41IYSWgnaQCU+5IciGitHqT9K/7P3tWdK0OpX0r/sz7TUnwj013RNsfR/WsYtn3RTnH0f1rE3SviW9Lukrl0XVQFNvSykPQQ5VFkUqVRZECIt+30m9oUkKNFv2+k3tCkBB1C4hAkrrEkrrEG11APjO5wt9def6gnxnc4W/upLceO3QVy64Sort0klF1wlBwpJXSUklAkpBKU4pBKo5dDkm64SgacU05OOTTkQz+s77vsNXHIv4zudnsNXCVFJKQUopBQJKQUopBVQhyQUspDlUNuTbk45NuQIK0GpX0z/sz7TFnitBqUf0zvsne0xSfCPTfdGDvEOB5YAC54a4sbvh4xAy2jrWFM7eV6ivbKulZK0skaHMO1pvY5W96q26p6PH/hw9Lb9qkTizGvJTUN4/UUk1TOUvYG6tUI2UdN+Sw+5PN0HSDZSUw/cR/BOydXixrGcpNurmcfYvcm6NgGyCEc0TB7k62mjGyNg5mNCdjq8CfUg7A48wumHvcd7FKeZjivogMHAB1BKTsvV88UVLO+RoFNPtxXMTw3xc7XttyT+sdPLRSMiqI/HkjErRG4Ps0kizuI3BXu9fWNibjcHEXtZoub9g2LzHXyuo6o43QVjaiEFjHd7uLHtuThLh4pbncEHJIlJhgTphvk5eofFHhdnIl/CPimZ2Z5gtHE4EJjHHwvZ+IKspvhePkyfgXWaWj4pPwFQ2lh2PafvBTqHRUsucMUkoG0xsc8DqVGs1H09Tsfhe94c4jC0QTPc7mwtK9FGkWbcFT/BVn/GvMNXtBVUdRG91NO1rXAkmJ9gOpezQVDMIzOzha4e5SW6qrwjHyajpo6wf+tc8Ix/63TTVI/oV13yzleoo75ZywpqqTwjFxv6YZx2sXPCUPL62SDtCu++WctvWjd2ctvWmmKI6Tg8qwc5t2pB0rT+Xi6XtCuquvhiYZJJmMYLXcXZC+QS3yC2LEMIGIu4ALXummSz7tLU31mn/ADox70jwrTfWaf8APi+KvoamN4u2SNwIBBDmkWOzhSiG8besKjPeFKf6zT/nxfFIOkYPrEH50fxWhMbf8nqTe4MN7BhttyabIih78iOyaI80rD71w1DOWz8bfirqSiYcixh82Fp9yr5qClBs6KlB22cyIG3MQqK6mna98gYQ4tLbgEE7xudhwJ50Z4j1K6odCQ4GvZeMljQdyIY02Fr2A8w6k/4Gb5Wf8wfBZ1WbLDxHqSHMPEepaY6Eb5ao/G35Uk6Cb5eo/FH8qaMuWniKQWniWoOr7PL1H4ovkSTq4zy9R1xfImmMqQkELV/4ZZ9YqP5PyJJ1XZ5ef+T8iumMm4JtwWuOqkfl5/5PyJJ1Sj8vP1Q/ImwmMeQr3Upw74cOEQuJ/Gyysv8ACEfl5+qH5Fa6I0W2nYWNc59yTieGBwB4LtaLi9znxqTJEJ6EIWWghCEAhCEAhCEAhCEAkOjadrQecApaEEd9BCdsMR542n3Jo6Ipjtpqc88MfwU1CCB4FpPqtP8Akx/BHgWl+rQjmjaPcp6EEDwPTeRYOYW7F3wRByCOZ8g7CpyEFf4Hg4pOiecf1Lh0LD/rfxNR86sUIK3wJDxz/wATP8ySdBxcuf8APkPaVaIQVR0Ezys4/eA9oSDoBvl6jrhPaxXCE0U3+Hx9Yn6qb/iTcWrgaSW1NQ0uN3FrKRpceM2hzV6hXZTIUcmrbXOxOqJi62HEWUpdhGYF9y2XJ603Pqs17S01M4uLXaIGuHMQzJaBCbJiDofRUVNFuMOLBic4l73Pe5zsySSpyEKKEIQgEIQgEIQgEIQgEIQgEIQgEIQgEIQgEIQgEIQgEIQgEIQgEIQgEIQgEIQgEIQgEIQgEIQgEIQgEIQgEIQgEIQgEIQgEIQgEIQg/9k=">
            <a:hlinkClick r:id="rId3"/>
            <a:extLst>
              <a:ext uri="{FF2B5EF4-FFF2-40B4-BE49-F238E27FC236}">
                <a16:creationId xmlns:a16="http://schemas.microsoft.com/office/drawing/2014/main" id="{59EC45A6-9DD4-6F24-915A-603585ACF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500" y="-1524000"/>
            <a:ext cx="7096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4340" name="AutoShape 17" descr="data:image/jpeg;base64,/9j/4AAQSkZJRgABAQAAAQABAAD/2wCEAAkGBxASEBQPDw8PEA8QEBAQDw8QDxAPDQ8PFBUWFhQUFBQYHCggGBolHBQUITEhJSkrLi4uFyAzODM4QygtLiwBCgoKDg0OGBAQGiwlHRwvLC4sLCwsLCwuLSwsNS8sMDcsLywsLCwsMCwtLCwrNywsLDcrKywuLCwsLCwsLCwsLP/AABEIAJ4BQAMBIgACEQEDEQH/xAAcAAABBQEBAQAAAAAAAAAAAAAAAgMEBQYBBwj/xABKEAABAwICAwkMBggGAwAAAAABAAIDBBESIQUGMRMyQVFScYGRsQcUFSJTYXKhssHR0jNUc4KSkyNCQ4OUo8LwFmJjotPxRMPh/8QAGQEBAQEBAQEAAAAAAAAAAAAAAAECBAUD/8QAJREBAAMAAwACAQMFAAAAAAAAAAECEQMSMQQhYUFRcRMVIsHh/9oADAMBAAIRAxEAPwD3FCEIBCEIBCEIBCEIBCEIBCEIBCEIBCEIBCEIBCEIBCEIBCEIBCEIBCEIBCEIBCEIBCEIBCEIBCEIBCEIBCrNL6cgpsO7Fwxmwwsc/j225iojNcKE/tyPSimH9KC+QqmPWWiOyqhHpPDe1So9K0zt7UQO5pWH3oJiEhkzTsc08xBS0AhCEAhCEAhCEAhCEAhCLoBC5iHGuGRvGOsIFITZnZym9YSDVx8tvWgfQoxr4uWEg6Ti5XqKYJiFXnS8PG78JSHabi4n9SuCzQqg6fj5D/Um3axN8m7rCZJq7Qs9JrGf1Y+s3TLtZJOCNn+74pkprToWKpdPVbXPMr2OBddjQxrQxvBa2Z6bp12sU/AQOgfBMNbBCxZ1iqeU3nwC5TTtYarlj8DUw1uULAv09VeVI5mt+CYfpqq8u/osPcnU16Kheav0pUH9vL+NwTD62Y7ZpT+8f8VeqdnqK4SvKHTPO17zzvcfemH3O0k9JTqdnrbpmja5o53Bdjla7eua62RwkGx6F5AW+Za/ueMAM9ha7YSeuUKTBEud0TZHzjsesMQt13Q9kfP7nrDkLVfEt6QUktSyklVk3hHALJxlVI3eySN9GR7ewpBCQ4IJjdN1TdlVUD988j1lLOtNcP8AypcvR+CqpHKLK5RdXrtddIXDBUnxi0X3OK+ZHDhVnojuizx+JUxicDLG07nL08B9Sw7PpG+m3tCccMzzlMNet0OvtDJvnSxG2yQHD1tJVzBp+jfvamM877dq8LsgZKdV7PfHVTHDxJGnmcCo7pHco9a8OZO9uYc4cxIVhS6cqW7Jn5cBN+1XDs9dLncp3WUgg8Z6ystqlpmaYkSEG1lsMKNIxakYFJfYC5IAG0kgAdKizV8LWue6Vgaxpc44rgNAuTl5ggCxJLEik0pTysEkM0crDsfEd0b1tThqWf5vy5D7kDZYkFicM7eKT8mX5Ugzt5Mn5MvypqYaLEgsT7ZATbC8ecsc0etDmqiKWJBYpRakFqgiFiQWKUWpstQMSNz6G9isNBaqTN3UVk4lvM4wGMBuGE7A7Laobx434ewLdqdpiMMZrwbRbv3qZHmfc913PFnud7XJAttU4auU3JcfvlZjSuhYI9KUmPHK2qNWXCV2INkBbMzDYCwDtnFkt6sRMtzEfWMFpHVgUplnE0kjaidmCN9y2BuF5Iab5526AFUyzMa5rXPa1zyQxpcAXEbQBwrb63j9A37ZvsvVXFomkkggnngbJLC974TmDixcNt8Mm5HiC1bkiI7WYikz9VZ0hIK0tTpIt2Qwi3+m0Db2JvRmsbSTujWYWmz8MJ8Xp2Lnj5dZnIfS/Bavv6sxuzMZjD24wMRZcYsPHbiXSFstMaNpXxzV0cTd3MBi3XMOwAjK2zpWRcF01vFvuHxmJj0wQtbqBvpvRi9qRZYhanULfS+hH7T1Z8WpPdC/Z8/uesS4Lbd0H9lz+56xRSviW9NkJJCcKiGU5nENhIFukeqxWojWdOkJt4TIqieIecgkcPwC65l2Yv1i29zna44Ar1z00zKoz0mH13PFfh6Up6loySJ03D9Iz029oTpGZ5ymofpGem3tCft2qNEnLM7BmU3BUMeMTHYm7LgEi6clHiu9F3YqXVq/e5ttxuAvitsbxKTItWOJAJFjwgXI67JRkwguwuNhewF3HzDzpmFpAwkZC4DjiLnHhJFsr7U1LNLugYyDEw2xSkkADhy8yaY3nc8qA4lzGucDY5WvzG5yK1ur8tYIrVTd2N8UczNzY58bvGAey4DS29rgm9r5LzbRmrxrLN76qaZrXXcKZjwX3ttIz/7W70npahoGRtqpYYRhDY90o5XSvDAATtJPBc+dSW48WUtTukrA2xAZI4BhjmkvdgvtwM4Rck8IWb1n1xgp5e8XtrJKiZgaGRiJzW7pdrcRFhx5C6sdXdERsEZgBEU8bqjDKcUAc8RXdFCDkHbcztN7ZlaFtIRseB6MUYHrBUVmItCUkFSKiBjIZZHObLudXuccgLHG7o2+Le7RnZWzpG8tnTXPHYFXaG1Bo6WpfWROnNRJjvJI9shGM3da7fWblaE07vLSfhh+RVFYXt5cf8dN8EguZyov4uYq03B3lpeqL5EkwO8rL/L+VBXwYcQsWXz2SSPOzz5KWQliCxvjefMSLeoIIVDLmpstT5CQ4IiO4JshSHBNOCKjuHjH7vYFsqqbAxz7XwNc6w2mwvZZB48Y/d9kLZSNBBB4QR1rFvFj147rXrBPJLT1G6NaYZMUYY0WjLiL5m98rbV6FqfpmSoa9spa50eE4wACQ6+RAyvkvJNZ6WNk8tLHJijieGiRzm4rWGV9hINx0Ld9yirp9yewvAq3SFr2GQ3extywsaTmLYswFwcMcnesWt5u/l7HyeLjjhtatfqcz/bUa2/Qt+1b7LlXtJ70ZmLXft48TuFWOtf0LftW9jlm9Iuk73jawFwIfYDYDiO+8y6uanevX93kRfpPb9nKRhkD3AtDGuwlzjhBKTU01O2HGZY5LyHG5rxhBwkNaCOKx6SU/oCH9C9j4w+z2u2jha3qtZRdbmwx0whF2vxY48icRzx5gZZPOa8bhvX+v1/Tcz8fl18s3tWJ37j7J0DVYqOqYS42Y8g3ysMgCOO1s1AIVdqjUkRVLb76N5aM9lxiz6svWrNwXtfGr1rjl57RNzRC1Gou/l9Bna5ZkhabUbfyeg32ivvPj5R6b7oW2L++B6xhWy7oe2L++B6xiV8S3pufenmsoAPi38wz4MyMvWrF7bgg8IsokkRsQAc7Z+LawPFfi7F9KyxKDfg48/UR71NtdlucdR/+JvvV2WVuM3G3/tOgOAta/HY55q2mJIhVRbbec8XnS3pboLOJvw3tzJD1m8xMrBuLft9NnaE+mId+3029oUkLKuEcHGmYKONjcDG4W3vYF23j2qQhBEZTWNy97jwYnb0ea1k+xnP1ldcusQbHUGBpc6+LaNj3jsK2dboCkmLTPTRTFmbDM3dSw8OHFe2xZHuf753OF6ApLceGooGM3jWtvtsAL8/GlkLpQopKSUpcKIbKSUspJRTZCbcE6UgoGXBIKdcmyqGnJtwTrk25EMHfH7vshXOuMhbQVJHkXg8NmnJx6ASehUx3zvuey1X7tOU2wvdbYRuMxB/2rF42MfSluton9nzjX6RgERZTyWeCDvTZw4QCRbhWy1RxbvTSRgmXHGCQM3A5Pv5sJctTpPUzQMzy8xyRFxJIhZPEy52+KG2HQrrQFLoqiFqcPBAIxvZUSSWO3NzcuhcNvhz/AI5Pk69X+6bFu1fYz8LPWr6Fv2rexywen8b3wQ7o4tMZcyAOsC7G8E24d6thp3SkMsYZG5znbo023ORosAb5loCqNJVo73ijjDjK2W7yIybR+NfxrW/WXR8mlrccxE5/DzeC0V5ImYif5M6OmmibkzG0NDXEEG9r2Bz4LkKHrA9s8NhTPbNi8WXNrGn9Yu5WV9t9u1SaGu/SCORr20+Fz3OEcheZLgNblsFrnZwJ+ufCRaKeYC4OCSGZwte9gcOS8qvwuWt+8O63LwWtMT/xRRtbCMIABMDo7WubHIm589vWpTgp801K6mLHRkzgPwP3KQHH+rZ1shsyOShPXqfEpalZizk+ZyU5L7U0VpdSPpJPQHas2Vo9SPpH+h/UF1T45I9N90PbF/fA9YxbLuh7Y/74HrGJXwt6CkldKSqy4Uh6WU29BDlUV6lSqLIoEQ79vpt7QpAUeHft9NvaFJCoEIQUCHLrEFDEG27n++dzhb9ef6gb53OFvrqS3HhS4SuIUUJK6UkojhSSulJKKSUgpRSHIEOTZT1k28KhpyacnHJtyIYO+d932GpLko7533PYaklRSCkOSykOQVM1dIDJZoIYQGmxI37WnFnlk4ng2XXZKqT9JYNvG0Fownx3FoPK2XNv+lZFNlUV0lTIJMGHE0Wu4Ntc4HOLQMRzybbpTffUmRwtcCWgYQ7a4Oyz4iGXP+Y8SsnJDkRWOq5ACS0HDJhsGm+AXLjtPADbjy41IYSWgnaQCU+5IciGitHqT9K/7P3tWdK0OpX0r/sz7TUnwj013RNsfR/WsYtn3RTnH0f1rE3SviW9Lukrl0XVQFNvSykPQQ5VFkUqVRZECIt+30m9oUkKNFv2+k3tCkBB1C4hAkrrEkrrEG11APjO5wt9def6gnxnc4W/upLceO3QVy64Sort0klF1wlBwpJXSUklAkpBKU4pBKo5dDkm64SgacU05OOTTkQz+s77vsNXHIv4zudnsNXCVFJKQUopBQJKQUopBVQhyQUspDlUNuTbk45NuQIK0GpX0z/sz7TFnitBqUf0zvsne0xSfCPTfdGDvEOB5YAC54a4sbvh4xAy2jrWFM7eV6ivbKulZK0skaHMO1pvY5W96q26p6PH/hw9Lb9qkTizGvJTUN4/UUk1TOUvYG6tUI2UdN+Sw+5PN0HSDZSUw/cR/BOydXixrGcpNurmcfYvcm6NgGyCEc0TB7k62mjGyNg5mNCdjq8CfUg7A48wumHvcd7FKeZjivogMHAB1BKTsvV88UVLO+RoFNPtxXMTw3xc7XttyT+sdPLRSMiqI/HkjErRG4Ps0kizuI3BXu9fWNibjcHEXtZoub9g2LzHXyuo6o43QVjaiEFjHd7uLHtuThLh4pbncEHJIlJhgTphvk5eofFHhdnIl/CPimZ2Z5gtHE4EJjHHwvZ+IKspvhePkyfgXWaWj4pPwFQ2lh2PafvBTqHRUsucMUkoG0xsc8DqVGs1H09Tsfhe94c4jC0QTPc7mwtK9FGkWbcFT/BVn/GvMNXtBVUdRG91NO1rXAkmJ9gOpezQVDMIzOzha4e5SW6qrwjHyajpo6wf+tc8Ix/63TTVI/oV13yzleoo75ZywpqqTwjFxv6YZx2sXPCUPL62SDtCu++WctvWjd2ctvWmmKI6Tg8qwc5t2pB0rT+Xi6XtCuquvhiYZJJmMYLXcXZC+QS3yC2LEMIGIu4ALXummSz7tLU31mn/ADox70jwrTfWaf8APi+KvoamN4u2SNwIBBDmkWOzhSiG8besKjPeFKf6zT/nxfFIOkYPrEH50fxWhMbf8nqTe4MN7BhttyabIih78iOyaI80rD71w1DOWz8bfirqSiYcixh82Fp9yr5qClBs6KlB22cyIG3MQqK6mna98gYQ4tLbgEE7xudhwJ50Z4j1K6odCQ4GvZeMljQdyIY02Fr2A8w6k/4Gb5Wf8wfBZ1WbLDxHqSHMPEepaY6Eb5ao/G35Uk6Cb5eo/FH8qaMuWniKQWniWoOr7PL1H4ovkSTq4zy9R1xfImmMqQkELV/4ZZ9YqP5PyJJ1XZ5ef+T8iumMm4JtwWuOqkfl5/5PyJJ1Sj8vP1Q/ImwmMeQr3Upw74cOEQuJ/Gyysv8ACEfl5+qH5Fa6I0W2nYWNc59yTieGBwB4LtaLi9znxqTJEJ6EIWWghCEAhCEAhCEAhCEAkOjadrQecApaEEd9BCdsMR542n3Jo6Ipjtpqc88MfwU1CCB4FpPqtP8Akx/BHgWl+rQjmjaPcp6EEDwPTeRYOYW7F3wRByCOZ8g7CpyEFf4Hg4pOiecf1Lh0LD/rfxNR86sUIK3wJDxz/wATP8ySdBxcuf8APkPaVaIQVR0Ezys4/eA9oSDoBvl6jrhPaxXCE0U3+Hx9Yn6qb/iTcWrgaSW1NQ0uN3FrKRpceM2hzV6hXZTIUcmrbXOxOqJi62HEWUpdhGYF9y2XJ603Pqs17S01M4uLXaIGuHMQzJaBCbJiDofRUVNFuMOLBic4l73Pe5zsySSpyEKKEIQgEIQgEIQgEIQgEIQgEIQgEIQgEIQgEIQgEIQgEIQgEIQgEIQgEIQgEIQgEIQgEIQgEIQgEIQgEIQgEIQgEIQgEIQgEIQgEIQg/9k=">
            <a:hlinkClick r:id="rId3"/>
            <a:extLst>
              <a:ext uri="{FF2B5EF4-FFF2-40B4-BE49-F238E27FC236}">
                <a16:creationId xmlns:a16="http://schemas.microsoft.com/office/drawing/2014/main" id="{5AC9AA0D-72EB-2653-12BA-00F8AB75A6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" y="-1371600"/>
            <a:ext cx="7096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954282F-519A-E5EC-0420-CCE3F6BFD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799D274E-FF72-8FC5-2ABA-0806C156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1112838"/>
            <a:ext cx="8869363" cy="5745162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Triptych: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stabilní či pohyblivá (ne)magnetická konstrukce  pro záznam křídami i popisovači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(6 – 25 tis. Kč dle provedení)</a:t>
            </a: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3">
            <a:extLst>
              <a:ext uri="{FF2B5EF4-FFF2-40B4-BE49-F238E27FC236}">
                <a16:creationId xmlns:a16="http://schemas.microsoft.com/office/drawing/2014/main" id="{77E56F8F-CA67-BB0A-05AC-5B483BD26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47418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4" name="Picture 5">
            <a:extLst>
              <a:ext uri="{FF2B5EF4-FFF2-40B4-BE49-F238E27FC236}">
                <a16:creationId xmlns:a16="http://schemas.microsoft.com/office/drawing/2014/main" id="{427CACCD-C886-01CD-B95D-6F5A5E8E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130425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F86F3273-1A8A-34C8-923C-6ADEAF47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060700"/>
            <a:ext cx="29606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6" name="Picture 21" descr="http://www.svasta.cz/jpg/new/triptych_klasik.jpg">
            <a:extLst>
              <a:ext uri="{FF2B5EF4-FFF2-40B4-BE49-F238E27FC236}">
                <a16:creationId xmlns:a16="http://schemas.microsoft.com/office/drawing/2014/main" id="{9BCBACE1-C4AD-E633-4FB2-D20D9E53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060700"/>
            <a:ext cx="2646362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3">
            <a:extLst>
              <a:ext uri="{FF2B5EF4-FFF2-40B4-BE49-F238E27FC236}">
                <a16:creationId xmlns:a16="http://schemas.microsoft.com/office/drawing/2014/main" id="{D5879A2D-A425-3C17-C72C-F8FDAFE7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057525"/>
            <a:ext cx="28098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8" name="Picture 24">
            <a:extLst>
              <a:ext uri="{FF2B5EF4-FFF2-40B4-BE49-F238E27FC236}">
                <a16:creationId xmlns:a16="http://schemas.microsoft.com/office/drawing/2014/main" id="{683CC36F-D274-C8C3-926F-8BCA4B2E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883150"/>
            <a:ext cx="32035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9" name="Picture 19" descr="Tabule Triptych - skrytý zvedací systém">
            <a:extLst>
              <a:ext uri="{FF2B5EF4-FFF2-40B4-BE49-F238E27FC236}">
                <a16:creationId xmlns:a16="http://schemas.microsoft.com/office/drawing/2014/main" id="{3BB416E6-57BB-70FF-07D3-B3C0FC27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883150"/>
            <a:ext cx="37338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B6ED863-981D-78EC-4643-4DD7B7E6D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A4660DE-01A0-D0DE-6EF0-678F51DC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952500"/>
            <a:ext cx="8896350" cy="5905500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Pylon: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stabilní či pohyblivá, magnetická jednodesková nebo vícedesková konstrukce pro záznam křídami nebo popisovači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(10 – 50 – 100 – 200) tis. Kč dle provedení a velikosti)</a:t>
            </a:r>
          </a:p>
          <a:p>
            <a:pPr eaLnBrk="1" hangingPunct="1"/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6" descr="http://www.skotab.cz/e-tab_pyl_kridlove-b.jpg">
            <a:extLst>
              <a:ext uri="{FF2B5EF4-FFF2-40B4-BE49-F238E27FC236}">
                <a16:creationId xmlns:a16="http://schemas.microsoft.com/office/drawing/2014/main" id="{4D60AC6E-D43B-DA75-E37C-CFA5B943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347913"/>
            <a:ext cx="284003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://www.unitab.cz/data/degen_pylon_mezi.jpg">
            <a:extLst>
              <a:ext uri="{FF2B5EF4-FFF2-40B4-BE49-F238E27FC236}">
                <a16:creationId xmlns:a16="http://schemas.microsoft.com/office/drawing/2014/main" id="{BBAA5731-B3D9-E9C5-A888-9D840513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328863"/>
            <a:ext cx="27590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http://www.unitab.cz/data/degen_pylon_dve_tabule.jpg">
            <a:extLst>
              <a:ext uri="{FF2B5EF4-FFF2-40B4-BE49-F238E27FC236}">
                <a16:creationId xmlns:a16="http://schemas.microsoft.com/office/drawing/2014/main" id="{42169DD9-4F5E-9444-9CB6-BCEB74A9C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2347913"/>
            <a:ext cx="23383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http://www.keramicketabule.cz/data/tabule/pylon_system.jpg">
            <a:extLst>
              <a:ext uri="{FF2B5EF4-FFF2-40B4-BE49-F238E27FC236}">
                <a16:creationId xmlns:a16="http://schemas.microsoft.com/office/drawing/2014/main" id="{C922D6D1-F0CC-0AC2-074A-86D6050F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4602163"/>
            <a:ext cx="28892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foto">
            <a:extLst>
              <a:ext uri="{FF2B5EF4-FFF2-40B4-BE49-F238E27FC236}">
                <a16:creationId xmlns:a16="http://schemas.microsoft.com/office/drawing/2014/main" id="{50964AA5-33C4-C848-C41C-FE1F3902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614863"/>
            <a:ext cx="21780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>
            <a:extLst>
              <a:ext uri="{FF2B5EF4-FFF2-40B4-BE49-F238E27FC236}">
                <a16:creationId xmlns:a16="http://schemas.microsoft.com/office/drawing/2014/main" id="{5A42BF6E-70A7-AB1D-1DB2-8B614547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614863"/>
            <a:ext cx="31448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B16C3CF-E53A-A5BB-F0E4-1BD64C7CA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4919AD-65D7-978E-89CB-1716BFFD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112838"/>
            <a:ext cx="8713788" cy="5745162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Stabilní keramická desková: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nepohyblivá, magnetická pro záznam popisovači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(5 – 25 tis. Kč dle velikosti a kvality)</a:t>
            </a:r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Stabilní keramická křídlová: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pohyblivá, magnetická pro záznam popisovači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(10 – 30 tis. Kč dle velikosti a kvality)</a:t>
            </a:r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6" descr="Křídlová tabule">
            <a:extLst>
              <a:ext uri="{FF2B5EF4-FFF2-40B4-BE49-F238E27FC236}">
                <a16:creationId xmlns:a16="http://schemas.microsoft.com/office/drawing/2014/main" id="{BAC73925-E01C-3772-E85A-DF928FD1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117850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>
            <a:extLst>
              <a:ext uri="{FF2B5EF4-FFF2-40B4-BE49-F238E27FC236}">
                <a16:creationId xmlns:a16="http://schemas.microsoft.com/office/drawing/2014/main" id="{6EFF8785-267E-687D-411F-9A1F771C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111500"/>
            <a:ext cx="339248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2A1C1-F358-8003-EE46-792D74E9F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Hlavní soudobé plochy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7F051C7-6416-4814-6319-8F40A5C0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112838"/>
            <a:ext cx="8928100" cy="5745162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Mobilní keramická: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mobilní, (ne)pohyblivá, magnetická pro záznam křídami či popisovači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(10 – 25 tis. Kč dle velikosti a kvality)</a:t>
            </a:r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2" descr="http://www.profitabule.cz/productImages/big/mobilni-tabule-01.jpg">
            <a:extLst>
              <a:ext uri="{FF2B5EF4-FFF2-40B4-BE49-F238E27FC236}">
                <a16:creationId xmlns:a16="http://schemas.microsoft.com/office/drawing/2014/main" id="{80354DD1-F31C-45D2-211E-9D471919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630488"/>
            <a:ext cx="2865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www.skolnitabule.cz/old/catalogue/samples/keramic2.jpg">
            <a:extLst>
              <a:ext uri="{FF2B5EF4-FFF2-40B4-BE49-F238E27FC236}">
                <a16:creationId xmlns:a16="http://schemas.microsoft.com/office/drawing/2014/main" id="{7ACBEAB4-0E7A-4D16-DCB4-B00C3E94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128838"/>
            <a:ext cx="21558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www.unitab.cz/data/avetech_mobilni_tabule.JPG">
            <a:extLst>
              <a:ext uri="{FF2B5EF4-FFF2-40B4-BE49-F238E27FC236}">
                <a16:creationId xmlns:a16="http://schemas.microsoft.com/office/drawing/2014/main" id="{6F42C5C4-AC12-27A4-0AC2-452237D7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589213"/>
            <a:ext cx="288131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http://www.unitab.cz/data/Mobilni_tab_Keramic_thm.jpg">
            <a:hlinkClick r:id="rId6"/>
            <a:extLst>
              <a:ext uri="{FF2B5EF4-FFF2-40B4-BE49-F238E27FC236}">
                <a16:creationId xmlns:a16="http://schemas.microsoft.com/office/drawing/2014/main" id="{A277FB3C-7925-897D-A96D-47AAAB6C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343400"/>
            <a:ext cx="28178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7759</TotalTime>
  <Words>611</Words>
  <Application>Microsoft Office PowerPoint</Application>
  <PresentationFormat>Předvádění na obrazovce (4:3)</PresentationFormat>
  <Paragraphs>157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Times New Roman</vt:lpstr>
      <vt:lpstr>Arial</vt:lpstr>
      <vt:lpstr>Calibri</vt:lpstr>
      <vt:lpstr>Constantia</vt:lpstr>
      <vt:lpstr>Wingdings 2</vt:lpstr>
      <vt:lpstr>Wingdings</vt:lpstr>
      <vt:lpstr>Tok</vt:lpstr>
      <vt:lpstr>Prezentace aplikace PowerPoint</vt:lpstr>
      <vt:lpstr>Charakteristika</vt:lpstr>
      <vt:lpstr>Druhy</vt:lpstr>
      <vt:lpstr>Druhy</vt:lpstr>
      <vt:lpstr>Druhy</vt:lpstr>
      <vt:lpstr>Hlavní soudobé plochy</vt:lpstr>
      <vt:lpstr>Hlavní soudobé plochy</vt:lpstr>
      <vt:lpstr>Hlavní soudobé plochy</vt:lpstr>
      <vt:lpstr>Hlavní soudobé plochy</vt:lpstr>
      <vt:lpstr>Hlavní soudobé plochy</vt:lpstr>
      <vt:lpstr>Hlavní soudobé plochy</vt:lpstr>
      <vt:lpstr>Hlavní soudobé plochy</vt:lpstr>
      <vt:lpstr>Hlavní soudobé plochy</vt:lpstr>
      <vt:lpstr>Hlavní soudobé plochy</vt:lpstr>
      <vt:lpstr>Hlavní soudobé plochy</vt:lpstr>
      <vt:lpstr>Doporučení pro záznam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na počítači 1</dc:title>
  <dc:creator>ucebna</dc:creator>
  <cp:lastModifiedBy>Jakub Lapeš</cp:lastModifiedBy>
  <cp:revision>528</cp:revision>
  <dcterms:created xsi:type="dcterms:W3CDTF">2000-02-14T08:40:18Z</dcterms:created>
  <dcterms:modified xsi:type="dcterms:W3CDTF">2023-10-16T11:55:38Z</dcterms:modified>
</cp:coreProperties>
</file>