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324" r:id="rId4"/>
    <p:sldId id="362" r:id="rId5"/>
    <p:sldId id="361" r:id="rId6"/>
    <p:sldId id="363" r:id="rId7"/>
    <p:sldId id="337" r:id="rId8"/>
    <p:sldId id="366" r:id="rId9"/>
    <p:sldId id="357" r:id="rId10"/>
    <p:sldId id="367" r:id="rId11"/>
    <p:sldId id="364" r:id="rId12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00"/>
    <a:srgbClr val="990000"/>
    <a:srgbClr val="FFFFCC"/>
    <a:srgbClr val="5D400D"/>
    <a:srgbClr val="A45200"/>
    <a:srgbClr val="663300"/>
    <a:srgbClr val="36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6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4317A-CBFE-49BE-9A3B-A0A0A46DA2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607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cs-CZ"/>
              <a:t>kuk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A16023-86E7-4CE8-A33D-0A7863987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6295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3" name="Picture 17" descr="it_vrsek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5095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6372226"/>
            <a:ext cx="9144000" cy="512763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1438"/>
            <a:ext cx="7848600" cy="124618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87450" y="80963"/>
            <a:ext cx="7585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E2C08">
                <a:alpha val="50999"/>
              </a:srgb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 b="1">
                <a:solidFill>
                  <a:srgbClr val="FFFFF0"/>
                </a:solidFill>
                <a:latin typeface="Tahoma" charset="0"/>
              </a:rPr>
              <a:t>Univerzita Karlova v Praze, Pedagogická fakulta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95402" y="476250"/>
            <a:ext cx="7437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cs-CZ" sz="2400">
                <a:solidFill>
                  <a:srgbClr val="FFFFF0"/>
                </a:solidFill>
                <a:latin typeface="Tahoma" charset="0"/>
              </a:rPr>
              <a:t>Katedra informačních technologií a technické výchovy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3851" y="2565400"/>
            <a:ext cx="8677275" cy="71438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 rot="5400000" flipH="1">
            <a:off x="-23019" y="2155032"/>
            <a:ext cx="1304925" cy="36512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6381750"/>
            <a:ext cx="6400800" cy="476250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1600">
                <a:solidFill>
                  <a:srgbClr val="FFFFCC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pic>
        <p:nvPicPr>
          <p:cNvPr id="14350" name="Picture 14" descr="logo_hneda_me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7" y="2852738"/>
            <a:ext cx="3313113" cy="3306762"/>
          </a:xfrm>
          <a:prstGeom prst="rect">
            <a:avLst/>
          </a:prstGeom>
          <a:noFill/>
        </p:spPr>
      </p:pic>
      <p:pic>
        <p:nvPicPr>
          <p:cNvPr id="14351" name="Picture 15" descr="logo_hneda_natmave_men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6" y="85726"/>
            <a:ext cx="1116013" cy="1111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7" y="1285860"/>
            <a:ext cx="6772284" cy="43291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2977" y="5643579"/>
            <a:ext cx="6772284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500042"/>
            <a:ext cx="2057400" cy="5819797"/>
          </a:xfrm>
        </p:spPr>
        <p:txBody>
          <a:bodyPr vert="eaVert"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4213" y="500042"/>
            <a:ext cx="6019800" cy="581979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5" y="571481"/>
            <a:ext cx="8772548" cy="571503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8772548" cy="116205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142844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4643438" y="2786058"/>
            <a:ext cx="4429156" cy="3643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3" y="1285860"/>
            <a:ext cx="8715436" cy="5214974"/>
          </a:xfrm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42844" y="500043"/>
            <a:ext cx="8801104" cy="642941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4283" y="1571612"/>
            <a:ext cx="407196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571612"/>
            <a:ext cx="4357717" cy="47482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21" y="1535113"/>
            <a:ext cx="42116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21" y="2174875"/>
            <a:ext cx="4211668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1418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41817" cy="42545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571481"/>
            <a:ext cx="3008313" cy="863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1" cy="4554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6572272"/>
            <a:ext cx="9144000" cy="312716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 rot="10800000">
            <a:off x="0" y="1"/>
            <a:ext cx="9144000" cy="500042"/>
          </a:xfrm>
          <a:prstGeom prst="rect">
            <a:avLst/>
          </a:prstGeom>
          <a:gradFill rotWithShape="1">
            <a:gsLst>
              <a:gs pos="0">
                <a:srgbClr val="3E2C08">
                  <a:gamma/>
                  <a:shade val="46275"/>
                  <a:invGamma/>
                  <a:alpha val="59000"/>
                </a:srgbClr>
              </a:gs>
              <a:gs pos="100000">
                <a:srgbClr val="3E2C08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714349" y="1"/>
            <a:ext cx="8283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2400" dirty="0" smtClean="0">
                <a:solidFill>
                  <a:srgbClr val="FFFFCC"/>
                </a:solidFill>
                <a:latin typeface="Tahoma" charset="0"/>
              </a:rPr>
              <a:t>Form</a:t>
            </a:r>
            <a:r>
              <a:rPr lang="cs-CZ" sz="2400" dirty="0" err="1" smtClean="0">
                <a:solidFill>
                  <a:srgbClr val="FFFFCC"/>
                </a:solidFill>
                <a:latin typeface="Tahoma" charset="0"/>
              </a:rPr>
              <a:t>áty</a:t>
            </a:r>
            <a:r>
              <a:rPr lang="cs-CZ" sz="2400" baseline="0" dirty="0" smtClean="0">
                <a:solidFill>
                  <a:srgbClr val="FFFFCC"/>
                </a:solidFill>
                <a:latin typeface="Tahoma" charset="0"/>
              </a:rPr>
              <a:t> filmu a videa</a:t>
            </a:r>
            <a:endParaRPr lang="cs-CZ" sz="2400" dirty="0">
              <a:solidFill>
                <a:srgbClr val="FFFFCC"/>
              </a:solidFill>
              <a:latin typeface="Tahoma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" y="1142984"/>
            <a:ext cx="9034433" cy="71437"/>
          </a:xfrm>
          <a:prstGeom prst="rect">
            <a:avLst/>
          </a:prstGeom>
          <a:gradFill rotWithShape="1">
            <a:gsLst>
              <a:gs pos="0">
                <a:srgbClr val="3E2C08"/>
              </a:gs>
              <a:gs pos="100000">
                <a:srgbClr val="3E2C08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283" y="1214422"/>
            <a:ext cx="8715436" cy="510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500043"/>
            <a:ext cx="8801104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716465" y="6524625"/>
            <a:ext cx="442753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643701" y="6572273"/>
            <a:ext cx="23626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cs-CZ" b="1" dirty="0">
                <a:solidFill>
                  <a:srgbClr val="FFFFCC"/>
                </a:solidFill>
              </a:rPr>
              <a:t>© Praha UK </a:t>
            </a:r>
            <a:r>
              <a:rPr lang="cs-CZ" b="1" dirty="0" err="1">
                <a:solidFill>
                  <a:srgbClr val="FFFFCC"/>
                </a:solidFill>
              </a:rPr>
              <a:t>PedF</a:t>
            </a:r>
            <a:r>
              <a:rPr lang="cs-CZ" b="1" dirty="0">
                <a:solidFill>
                  <a:srgbClr val="FFFFCC"/>
                </a:solidFill>
              </a:rPr>
              <a:t> </a:t>
            </a:r>
            <a:r>
              <a:rPr lang="cs-CZ" b="1" dirty="0" smtClean="0">
                <a:solidFill>
                  <a:srgbClr val="FFFFCC"/>
                </a:solidFill>
              </a:rPr>
              <a:t>KITTV </a:t>
            </a:r>
            <a:endParaRPr lang="cs-CZ" b="1" dirty="0">
              <a:solidFill>
                <a:srgbClr val="FFFFCC"/>
              </a:solidFill>
            </a:endParaRPr>
          </a:p>
        </p:txBody>
      </p:sp>
      <p:pic>
        <p:nvPicPr>
          <p:cNvPr id="13342" name="Picture 30" descr="logo_hneda_svetla2_mens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926" y="44451"/>
            <a:ext cx="393671" cy="393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9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61B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3300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D400D"/>
        </a:buClr>
        <a:buFont typeface="Wingdings" pitchFamily="2" charset="2"/>
        <a:buChar char="Ø"/>
        <a:defRPr sz="1800">
          <a:solidFill>
            <a:srgbClr val="361B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1600" i="1">
          <a:solidFill>
            <a:srgbClr val="361B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45200"/>
        </a:buClr>
        <a:buFont typeface="Wingdings" pitchFamily="2" charset="2"/>
        <a:buChar char="Ø"/>
        <a:defRPr sz="2000">
          <a:solidFill>
            <a:srgbClr val="361B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</a:t>
            </a:r>
            <a:r>
              <a:rPr lang="cs-CZ" sz="4000" dirty="0" err="1" smtClean="0"/>
              <a:t>ormáty</a:t>
            </a:r>
            <a:r>
              <a:rPr lang="en-US" sz="4000" dirty="0" smtClean="0"/>
              <a:t> </a:t>
            </a:r>
            <a:r>
              <a:rPr lang="cs-CZ" sz="4000" dirty="0" smtClean="0"/>
              <a:t>digitálního </a:t>
            </a:r>
            <a:r>
              <a:rPr lang="en-US" sz="4000" dirty="0" err="1" smtClean="0"/>
              <a:t>videa</a:t>
            </a:r>
            <a:endParaRPr lang="cs-CZ" sz="40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sz="quarter" idx="1"/>
          </p:nvPr>
        </p:nvSpPr>
        <p:spPr>
          <a:noFill/>
          <a:ln/>
        </p:spPr>
        <p:txBody>
          <a:bodyPr/>
          <a:lstStyle/>
          <a:p>
            <a:r>
              <a:rPr lang="cs-CZ" dirty="0" smtClean="0"/>
              <a:t>Tomáš Jeřábek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Multimediální kontejnery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14282" y="1167494"/>
            <a:ext cx="8786873" cy="6149938"/>
          </a:xfrm>
        </p:spPr>
        <p:txBody>
          <a:bodyPr/>
          <a:lstStyle/>
          <a:p>
            <a:pPr marL="341313" indent="-341313">
              <a:buClr>
                <a:srgbClr val="00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b="1" dirty="0" smtClean="0"/>
          </a:p>
          <a:p>
            <a:pPr marL="341313" indent="-341313">
              <a:buClr>
                <a:srgbClr val="00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b="1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366682" y="1319894"/>
            <a:ext cx="8786873" cy="61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61B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3300"/>
              </a:buClr>
              <a:buFont typeface="Wingdings" pitchFamily="2" charset="2"/>
              <a:buChar char="Ø"/>
              <a:defRPr sz="1800">
                <a:solidFill>
                  <a:srgbClr val="361B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D400D"/>
              </a:buClr>
              <a:buFont typeface="Wingdings" pitchFamily="2" charset="2"/>
              <a:buChar char="Ø"/>
              <a:defRPr sz="1800">
                <a:solidFill>
                  <a:srgbClr val="361B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1600" i="1">
                <a:solidFill>
                  <a:srgbClr val="361B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45200"/>
              </a:buClr>
              <a:buFont typeface="Wingdings" pitchFamily="2" charset="2"/>
              <a:buChar char="Ø"/>
              <a:defRPr sz="2000">
                <a:solidFill>
                  <a:srgbClr val="361B00"/>
                </a:solidFill>
                <a:latin typeface="+mn-lt"/>
              </a:defRPr>
            </a:lvl9pPr>
          </a:lstStyle>
          <a:p>
            <a:pPr marL="341313" indent="-341313">
              <a:buClr>
                <a:srgbClr val="0000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b="1" kern="0" dirty="0" err="1" smtClean="0"/>
              <a:t>WebM</a:t>
            </a:r>
            <a:r>
              <a:rPr lang="cs-CZ" b="1" kern="0" dirty="0" smtClean="0"/>
              <a:t> </a:t>
            </a:r>
            <a:r>
              <a:rPr lang="cs-CZ" kern="0" dirty="0" smtClean="0"/>
              <a:t>-</a:t>
            </a:r>
            <a:r>
              <a:rPr lang="cs-CZ" b="1" kern="0" dirty="0" smtClean="0"/>
              <a:t> .</a:t>
            </a:r>
            <a:r>
              <a:rPr lang="cs-CZ" b="1" kern="0" dirty="0" err="1" smtClean="0"/>
              <a:t>webm</a:t>
            </a:r>
            <a:r>
              <a:rPr lang="cs-CZ" kern="0" dirty="0" smtClean="0"/>
              <a:t> (audio/</a:t>
            </a:r>
            <a:r>
              <a:rPr lang="cs-CZ" kern="0" dirty="0" err="1" smtClean="0"/>
              <a:t>webm</a:t>
            </a:r>
            <a:r>
              <a:rPr lang="cs-CZ" kern="0" dirty="0" smtClean="0"/>
              <a:t>, video/</a:t>
            </a:r>
            <a:r>
              <a:rPr lang="cs-CZ" kern="0" dirty="0" err="1" smtClean="0"/>
              <a:t>webm</a:t>
            </a:r>
            <a:r>
              <a:rPr lang="cs-CZ" kern="0" dirty="0" smtClean="0"/>
              <a:t>)</a:t>
            </a:r>
          </a:p>
          <a:p>
            <a:pPr marL="341313" indent="-341313"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kern="0" dirty="0" smtClean="0"/>
              <a:t>kontejner založen na MKV, později převzato a vyvíjeno společností Google</a:t>
            </a:r>
          </a:p>
          <a:p>
            <a:pPr marL="341313" indent="-341313"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kern="0" dirty="0" smtClean="0"/>
              <a:t>otevřený formát pro </a:t>
            </a:r>
            <a:r>
              <a:rPr lang="cs-CZ" kern="0" dirty="0" err="1" smtClean="0"/>
              <a:t>kodeky</a:t>
            </a:r>
            <a:r>
              <a:rPr lang="cs-CZ" kern="0" dirty="0" smtClean="0"/>
              <a:t> VP8/</a:t>
            </a:r>
            <a:r>
              <a:rPr lang="cs-CZ" kern="0" dirty="0" err="1" smtClean="0"/>
              <a:t>Vorbis</a:t>
            </a:r>
            <a:r>
              <a:rPr lang="cs-CZ" kern="0" dirty="0" smtClean="0"/>
              <a:t> a VP9/Opus</a:t>
            </a:r>
          </a:p>
          <a:p>
            <a:pPr marL="341313" indent="-341313"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kern="0" dirty="0" smtClean="0"/>
              <a:t>využití zejména pro HTML5 a webové prostředí</a:t>
            </a:r>
          </a:p>
          <a:p>
            <a:pPr marL="341313" indent="-341313">
              <a:buClr>
                <a:srgbClr val="0000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b="1" kern="0" dirty="0" smtClean="0"/>
          </a:p>
          <a:p>
            <a:pPr marL="341313" indent="-341313">
              <a:buClr>
                <a:srgbClr val="0000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b="1" kern="0" dirty="0" err="1" smtClean="0"/>
              <a:t>Ogg</a:t>
            </a:r>
            <a:endParaRPr lang="cs-CZ" b="1" kern="0" dirty="0" smtClean="0"/>
          </a:p>
          <a:p>
            <a:pPr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kern="0" dirty="0" smtClean="0"/>
              <a:t>audio i video kontejner, nejčastěji pro </a:t>
            </a:r>
            <a:r>
              <a:rPr lang="cs-CZ" kern="0" dirty="0" err="1" smtClean="0"/>
              <a:t>kodeky</a:t>
            </a:r>
            <a:r>
              <a:rPr lang="cs-CZ" kern="0" dirty="0" smtClean="0"/>
              <a:t> </a:t>
            </a:r>
            <a:r>
              <a:rPr lang="cs-CZ" kern="0" dirty="0" err="1" smtClean="0"/>
              <a:t>Theora</a:t>
            </a:r>
            <a:r>
              <a:rPr lang="cs-CZ" kern="0" dirty="0" smtClean="0"/>
              <a:t>, </a:t>
            </a:r>
            <a:r>
              <a:rPr lang="cs-CZ" kern="0" dirty="0" err="1" smtClean="0"/>
              <a:t>Dirac</a:t>
            </a:r>
            <a:r>
              <a:rPr lang="cs-CZ" kern="0" dirty="0" smtClean="0"/>
              <a:t>, </a:t>
            </a:r>
            <a:r>
              <a:rPr lang="cs-CZ" kern="0" dirty="0" err="1" smtClean="0"/>
              <a:t>Vorbis</a:t>
            </a:r>
            <a:r>
              <a:rPr lang="cs-CZ" kern="0" dirty="0" smtClean="0"/>
              <a:t>, </a:t>
            </a:r>
            <a:r>
              <a:rPr lang="cs-CZ" kern="0" dirty="0" err="1" smtClean="0"/>
              <a:t>Flac</a:t>
            </a:r>
            <a:endParaRPr lang="cs-CZ" kern="0" dirty="0" smtClean="0"/>
          </a:p>
          <a:p>
            <a:pPr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kern="0" dirty="0" smtClean="0"/>
              <a:t>využití většinou s operačním systémem Linux</a:t>
            </a:r>
          </a:p>
          <a:p>
            <a:pPr marL="341313" indent="-341313">
              <a:buClr>
                <a:srgbClr val="0000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kern="0" dirty="0" smtClean="0"/>
          </a:p>
          <a:p>
            <a:pPr marL="341313" indent="-341313">
              <a:buClr>
                <a:srgbClr val="000066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08892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Kodeky</a:t>
            </a:r>
            <a:r>
              <a:rPr lang="cs-CZ" dirty="0" smtClean="0"/>
              <a:t> – komprese videa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6" cy="5214973"/>
          </a:xfrm>
        </p:spPr>
        <p:txBody>
          <a:bodyPr/>
          <a:lstStyle/>
          <a:p>
            <a:r>
              <a:rPr lang="cs-CZ" b="1" dirty="0" smtClean="0"/>
              <a:t>MPEG-2 komprese</a:t>
            </a:r>
          </a:p>
          <a:p>
            <a:pPr lvl="1"/>
            <a:r>
              <a:rPr lang="cs-CZ" dirty="0" smtClean="0"/>
              <a:t>Využíváno např. na DVD, digitální TV vysílání (DVB), magnetický záznam (</a:t>
            </a:r>
            <a:r>
              <a:rPr lang="cs-CZ" dirty="0" err="1" smtClean="0"/>
              <a:t>miniDV</a:t>
            </a:r>
            <a:r>
              <a:rPr lang="cs-CZ" dirty="0" smtClean="0"/>
              <a:t>, Digital8)</a:t>
            </a:r>
          </a:p>
          <a:p>
            <a:pPr lvl="1"/>
            <a:r>
              <a:rPr lang="cs-CZ" dirty="0" err="1" smtClean="0"/>
              <a:t>DivX</a:t>
            </a:r>
            <a:r>
              <a:rPr lang="cs-CZ" dirty="0" smtClean="0"/>
              <a:t>, </a:t>
            </a:r>
            <a:r>
              <a:rPr lang="cs-CZ" dirty="0" err="1" smtClean="0"/>
              <a:t>Xvid</a:t>
            </a:r>
            <a:r>
              <a:rPr lang="cs-CZ" dirty="0" smtClean="0"/>
              <a:t> – </a:t>
            </a:r>
            <a:r>
              <a:rPr lang="cs-CZ" dirty="0" err="1" smtClean="0"/>
              <a:t>kodeky</a:t>
            </a:r>
            <a:r>
              <a:rPr lang="cs-CZ" dirty="0" smtClean="0"/>
              <a:t> založené na této kompresi</a:t>
            </a:r>
          </a:p>
          <a:p>
            <a:r>
              <a:rPr lang="cs-CZ" b="1" dirty="0" smtClean="0"/>
              <a:t>MPEG-4 AVC / H.264</a:t>
            </a:r>
            <a:endParaRPr lang="cs-CZ" dirty="0" smtClean="0"/>
          </a:p>
          <a:p>
            <a:pPr lvl="1"/>
            <a:r>
              <a:rPr lang="cs-CZ" dirty="0" smtClean="0"/>
              <a:t>Nástupce MPEG-2, umožňuje vyšší rozlišení a lepší kvalitu videa</a:t>
            </a:r>
          </a:p>
          <a:p>
            <a:pPr lvl="1"/>
            <a:r>
              <a:rPr lang="cs-CZ" dirty="0" smtClean="0"/>
              <a:t>Využíváno na </a:t>
            </a:r>
            <a:r>
              <a:rPr lang="cs-CZ" dirty="0" err="1" smtClean="0"/>
              <a:t>Blu-ray</a:t>
            </a:r>
            <a:r>
              <a:rPr lang="cs-CZ" dirty="0" smtClean="0"/>
              <a:t>, v digitálním TV vysílání</a:t>
            </a:r>
          </a:p>
          <a:p>
            <a:pPr lvl="1"/>
            <a:r>
              <a:rPr lang="cs-CZ" dirty="0" smtClean="0"/>
              <a:t>H.264 – aktuálně (2016) nejrozšířenější </a:t>
            </a:r>
            <a:r>
              <a:rPr lang="cs-CZ" dirty="0" err="1" smtClean="0"/>
              <a:t>kodek</a:t>
            </a:r>
            <a:r>
              <a:rPr lang="cs-CZ" dirty="0" smtClean="0"/>
              <a:t> pro kompresi videa</a:t>
            </a:r>
          </a:p>
          <a:p>
            <a:r>
              <a:rPr lang="cs-CZ" b="1" dirty="0" smtClean="0"/>
              <a:t>H.265 (r. 2011)</a:t>
            </a:r>
          </a:p>
          <a:p>
            <a:pPr lvl="1"/>
            <a:r>
              <a:rPr lang="cs-CZ" dirty="0" smtClean="0"/>
              <a:t>Nástupce H.264, začíná být stále více rozšířen, počítá se s ním pro DVB-T2</a:t>
            </a:r>
          </a:p>
          <a:p>
            <a:r>
              <a:rPr lang="cs-CZ" b="1" dirty="0" smtClean="0"/>
              <a:t>VP8, VP9</a:t>
            </a:r>
            <a:r>
              <a:rPr lang="cs-CZ" dirty="0" smtClean="0"/>
              <a:t> - </a:t>
            </a:r>
            <a:r>
              <a:rPr lang="cs-CZ" dirty="0" err="1" smtClean="0"/>
              <a:t>kodeky</a:t>
            </a:r>
            <a:r>
              <a:rPr lang="cs-CZ" dirty="0" smtClean="0"/>
              <a:t> od společnosti Google</a:t>
            </a:r>
          </a:p>
          <a:p>
            <a:pPr lvl="1"/>
            <a:r>
              <a:rPr lang="cs-CZ" dirty="0" smtClean="0"/>
              <a:t>Alternativa k H.264 a H.265</a:t>
            </a:r>
          </a:p>
          <a:p>
            <a:r>
              <a:rPr lang="cs-CZ" b="1" dirty="0" smtClean="0"/>
              <a:t>VC-1</a:t>
            </a:r>
            <a:r>
              <a:rPr lang="cs-CZ" dirty="0" smtClean="0"/>
              <a:t> – </a:t>
            </a:r>
            <a:r>
              <a:rPr lang="cs-CZ" dirty="0" err="1" smtClean="0"/>
              <a:t>kodek</a:t>
            </a:r>
            <a:r>
              <a:rPr lang="cs-CZ" dirty="0" smtClean="0"/>
              <a:t> od společnosti Microsoft</a:t>
            </a:r>
          </a:p>
          <a:p>
            <a:pPr lvl="1"/>
            <a:r>
              <a:rPr lang="cs-CZ" dirty="0"/>
              <a:t>Alternativa k </a:t>
            </a:r>
            <a:r>
              <a:rPr lang="cs-CZ" dirty="0" smtClean="0"/>
              <a:t>H.264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sz="1800" dirty="0" smtClean="0"/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3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6" cy="5214973"/>
          </a:xfrm>
        </p:spPr>
        <p:txBody>
          <a:bodyPr/>
          <a:lstStyle/>
          <a:p>
            <a:r>
              <a:rPr lang="cs-CZ" b="1" dirty="0" smtClean="0"/>
              <a:t>technologie</a:t>
            </a:r>
            <a:r>
              <a:rPr lang="cs-CZ" dirty="0" smtClean="0"/>
              <a:t> </a:t>
            </a:r>
            <a:r>
              <a:rPr lang="cs-CZ" dirty="0" smtClean="0"/>
              <a:t>pro nahrávání (zachytávání a zaznamenávání), přehrávání a přenos sekvencí obrazů, resp. pohyblivých obrázků (video sekvence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b="1" dirty="0">
              <a:solidFill>
                <a:srgbClr val="6E0000"/>
              </a:solidFill>
            </a:endParaRPr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Digitální </a:t>
            </a:r>
            <a:r>
              <a:rPr lang="cs-CZ" b="1" dirty="0" smtClean="0">
                <a:solidFill>
                  <a:srgbClr val="6E0000"/>
                </a:solidFill>
              </a:rPr>
              <a:t>video formáty - parametry</a:t>
            </a:r>
          </a:p>
          <a:p>
            <a:r>
              <a:rPr lang="cs-CZ" sz="1800" dirty="0" smtClean="0"/>
              <a:t>Rozlišení (720 x 576,  1280 x 720, </a:t>
            </a:r>
            <a:r>
              <a:rPr lang="cs-CZ" sz="1800" b="1" dirty="0" smtClean="0"/>
              <a:t>1920 x 1080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r>
              <a:rPr lang="cs-CZ" sz="1800" dirty="0" smtClean="0"/>
              <a:t>Snímková </a:t>
            </a:r>
            <a:r>
              <a:rPr lang="cs-CZ" sz="1800" dirty="0" smtClean="0"/>
              <a:t>frekvence (24fps, 30fps, </a:t>
            </a:r>
            <a:r>
              <a:rPr lang="cs-CZ" sz="1800" b="1" dirty="0" smtClean="0"/>
              <a:t>25fps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r>
              <a:rPr lang="cs-CZ" sz="1800" dirty="0" smtClean="0"/>
              <a:t>Prokládání </a:t>
            </a:r>
            <a:r>
              <a:rPr lang="cs-CZ" sz="1800" dirty="0" smtClean="0"/>
              <a:t>obrazu (</a:t>
            </a:r>
            <a:r>
              <a:rPr lang="cs-CZ" sz="1800" b="1" dirty="0" smtClean="0"/>
              <a:t>i</a:t>
            </a:r>
            <a:r>
              <a:rPr lang="cs-CZ" sz="1800" dirty="0" smtClean="0"/>
              <a:t> – prokládaný vs </a:t>
            </a:r>
            <a:r>
              <a:rPr lang="cs-CZ" sz="1800" b="1" dirty="0" smtClean="0"/>
              <a:t>p</a:t>
            </a:r>
            <a:r>
              <a:rPr lang="cs-CZ" sz="1800" dirty="0" smtClean="0"/>
              <a:t> - neprokládaný)</a:t>
            </a:r>
            <a:endParaRPr lang="cs-CZ" sz="1800" dirty="0" smtClean="0"/>
          </a:p>
          <a:p>
            <a:r>
              <a:rPr lang="cs-CZ" sz="1800" dirty="0" smtClean="0"/>
              <a:t>Způsob komprese </a:t>
            </a:r>
            <a:r>
              <a:rPr lang="cs-CZ" sz="1800" dirty="0" smtClean="0"/>
              <a:t>– kodek (divx, xvid, </a:t>
            </a:r>
            <a:r>
              <a:rPr lang="cs-CZ" sz="1800" b="1" dirty="0" smtClean="0"/>
              <a:t>H.264, H.265</a:t>
            </a:r>
            <a:r>
              <a:rPr lang="cs-CZ" sz="1800" dirty="0" smtClean="0"/>
              <a:t>)</a:t>
            </a:r>
            <a:endParaRPr lang="cs-CZ" sz="1800" dirty="0" smtClean="0"/>
          </a:p>
          <a:p>
            <a:r>
              <a:rPr lang="cs-CZ" sz="1800" dirty="0" smtClean="0"/>
              <a:t>Způsob uložení – </a:t>
            </a:r>
            <a:r>
              <a:rPr lang="cs-CZ" sz="1800" dirty="0" smtClean="0"/>
              <a:t>kontejner (.avi, .mov, </a:t>
            </a:r>
            <a:r>
              <a:rPr lang="cs-CZ" sz="1800" b="1" dirty="0" smtClean="0"/>
              <a:t>.mp4, .mts</a:t>
            </a:r>
            <a:r>
              <a:rPr lang="cs-CZ" sz="1800" dirty="0" smtClean="0"/>
              <a:t>)</a:t>
            </a:r>
            <a:endParaRPr lang="cs-CZ" sz="1800" dirty="0" smtClean="0"/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09" y="1916832"/>
            <a:ext cx="5781849" cy="25374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formáty a velikost obrazu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72499" y="5949280"/>
            <a:ext cx="5835116" cy="576064"/>
          </a:xfrm>
        </p:spPr>
        <p:txBody>
          <a:bodyPr anchor="b"/>
          <a:lstStyle/>
          <a:p>
            <a:pPr algn="ctr">
              <a:buNone/>
            </a:pPr>
            <a:r>
              <a:rPr lang="cs-CZ" dirty="0" smtClean="0"/>
              <a:t>Vývoj rozlišení obrazu a vztah k poměru stran</a:t>
            </a:r>
            <a:endParaRPr lang="en-US" dirty="0" smtClean="0"/>
          </a:p>
        </p:txBody>
      </p:sp>
      <p:pic>
        <p:nvPicPr>
          <p:cNvPr id="6" name="Zástupný symbol pro obsah 3" descr="600px-Vector_Video_Standards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32557" y="1484784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bdélník 2"/>
          <p:cNvSpPr/>
          <p:nvPr/>
        </p:nvSpPr>
        <p:spPr>
          <a:xfrm>
            <a:off x="143625" y="2204864"/>
            <a:ext cx="2880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800" b="1" dirty="0" smtClean="0"/>
              <a:t>P</a:t>
            </a:r>
            <a:r>
              <a:rPr lang="en-US" sz="1800" b="1" dirty="0" smtClean="0"/>
              <a:t>om</a:t>
            </a:r>
            <a:r>
              <a:rPr lang="cs-CZ" sz="1800" b="1" dirty="0" smtClean="0"/>
              <a:t>ěr </a:t>
            </a:r>
            <a:r>
              <a:rPr lang="cs-CZ" sz="1800" b="1" dirty="0" smtClean="0"/>
              <a:t>stran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/>
              <a:t>např</a:t>
            </a:r>
            <a:r>
              <a:rPr lang="cs-CZ" sz="1800" dirty="0" smtClean="0"/>
              <a:t>. </a:t>
            </a:r>
            <a:r>
              <a:rPr lang="cs-CZ" sz="1800" dirty="0" smtClean="0"/>
              <a:t>16:9, 4:3</a:t>
            </a:r>
            <a:endParaRPr lang="cs-CZ" sz="1800" dirty="0" smtClean="0"/>
          </a:p>
          <a:p>
            <a:pPr algn="l"/>
            <a:endParaRPr lang="cs-CZ" sz="1800" b="1" dirty="0"/>
          </a:p>
          <a:p>
            <a:pPr algn="l"/>
            <a:endParaRPr lang="cs-CZ" sz="1800" b="1" dirty="0" smtClean="0"/>
          </a:p>
          <a:p>
            <a:pPr algn="l"/>
            <a:endParaRPr lang="cs-CZ" sz="1800" b="1" dirty="0"/>
          </a:p>
          <a:p>
            <a:pPr algn="l"/>
            <a:endParaRPr lang="cs-CZ" sz="1800" b="1" dirty="0" smtClean="0"/>
          </a:p>
          <a:p>
            <a:pPr algn="l"/>
            <a:endParaRPr lang="cs-CZ" sz="1800" b="1" dirty="0"/>
          </a:p>
          <a:p>
            <a:pPr algn="l"/>
            <a:endParaRPr lang="cs-CZ" sz="1800" b="1" dirty="0" smtClean="0"/>
          </a:p>
          <a:p>
            <a:pPr algn="l"/>
            <a:r>
              <a:rPr lang="cs-CZ" sz="1800" b="1" dirty="0" smtClean="0"/>
              <a:t>Rozlišení</a:t>
            </a:r>
            <a:endParaRPr lang="cs-CZ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 smtClean="0"/>
              <a:t>např</a:t>
            </a:r>
            <a:r>
              <a:rPr lang="cs-CZ" sz="1800" dirty="0"/>
              <a:t>. </a:t>
            </a:r>
            <a:r>
              <a:rPr lang="cs-CZ" sz="1800" dirty="0" smtClean="0"/>
              <a:t>1920x1080</a:t>
            </a:r>
            <a:endParaRPr lang="cs-CZ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Velikost obrazu – poměr stran</a:t>
            </a:r>
            <a:endParaRPr lang="cs-CZ" dirty="0"/>
          </a:p>
        </p:txBody>
      </p:sp>
      <p:pic>
        <p:nvPicPr>
          <p:cNvPr id="1026" name="Picture 2" descr="info/obraz16-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4"/>
          <a:stretch/>
        </p:blipFill>
        <p:spPr bwMode="auto">
          <a:xfrm>
            <a:off x="899592" y="1484784"/>
            <a:ext cx="7507766" cy="45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8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Rozlišení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6" cy="5214973"/>
          </a:xfrm>
        </p:spPr>
        <p:txBody>
          <a:bodyPr/>
          <a:lstStyle/>
          <a:p>
            <a:pPr>
              <a:buNone/>
            </a:pPr>
            <a:r>
              <a:rPr lang="cs-CZ" sz="1800" b="1" dirty="0" smtClean="0">
                <a:solidFill>
                  <a:srgbClr val="6E0000"/>
                </a:solidFill>
              </a:rPr>
              <a:t>TV formáty</a:t>
            </a:r>
          </a:p>
          <a:p>
            <a:r>
              <a:rPr lang="cs-CZ" b="1" dirty="0"/>
              <a:t>SD</a:t>
            </a:r>
            <a:r>
              <a:rPr lang="cs-CZ" b="1" dirty="0" smtClean="0"/>
              <a:t> </a:t>
            </a:r>
            <a:r>
              <a:rPr lang="cs-CZ" dirty="0" smtClean="0"/>
              <a:t>(standardní rozlišení)</a:t>
            </a:r>
          </a:p>
          <a:p>
            <a:pPr lvl="1"/>
            <a:r>
              <a:rPr lang="cs-CZ" b="1" dirty="0" smtClean="0"/>
              <a:t>720x576 </a:t>
            </a:r>
          </a:p>
          <a:p>
            <a:r>
              <a:rPr lang="cs-CZ" b="1" dirty="0" smtClean="0"/>
              <a:t>HD</a:t>
            </a:r>
            <a:r>
              <a:rPr lang="cs-CZ" dirty="0" smtClean="0"/>
              <a:t> (vysoké rozlišení)</a:t>
            </a:r>
          </a:p>
          <a:p>
            <a:pPr lvl="1"/>
            <a:r>
              <a:rPr lang="cs-CZ" b="1" dirty="0" smtClean="0"/>
              <a:t>1280 x 720</a:t>
            </a:r>
            <a:r>
              <a:rPr lang="cs-CZ" dirty="0" smtClean="0"/>
              <a:t>, </a:t>
            </a:r>
            <a:r>
              <a:rPr lang="cs-CZ" b="1" dirty="0" smtClean="0"/>
              <a:t>1920 x 1080</a:t>
            </a:r>
          </a:p>
          <a:p>
            <a:pPr lvl="1"/>
            <a:r>
              <a:rPr lang="cs-CZ" b="1" dirty="0" smtClean="0"/>
              <a:t>1440 x 1080 </a:t>
            </a:r>
            <a:r>
              <a:rPr lang="cs-CZ" dirty="0" smtClean="0"/>
              <a:t>(</a:t>
            </a:r>
            <a:r>
              <a:rPr lang="cs-CZ" dirty="0" err="1" smtClean="0"/>
              <a:t>anamorfický</a:t>
            </a:r>
            <a:r>
              <a:rPr lang="cs-CZ" dirty="0" smtClean="0"/>
              <a:t> formát – zkreslený poměr stran díky stranovému poměru jednoho pixelu jiného než 1:1)</a:t>
            </a:r>
            <a:endParaRPr lang="cs-CZ" dirty="0"/>
          </a:p>
          <a:p>
            <a:pPr>
              <a:buNone/>
            </a:pPr>
            <a:endParaRPr lang="cs-CZ" sz="1800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sz="1800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sz="1800" b="1" dirty="0">
              <a:solidFill>
                <a:srgbClr val="6E0000"/>
              </a:solidFill>
            </a:endParaRPr>
          </a:p>
          <a:p>
            <a:pPr>
              <a:buNone/>
            </a:pPr>
            <a:r>
              <a:rPr lang="cs-CZ" sz="1800" b="1" dirty="0" smtClean="0">
                <a:solidFill>
                  <a:srgbClr val="6E0000"/>
                </a:solidFill>
              </a:rPr>
              <a:t>Snímková frekvence</a:t>
            </a:r>
          </a:p>
          <a:p>
            <a:r>
              <a:rPr lang="cs-CZ" dirty="0" smtClean="0"/>
              <a:t>Počet snímků za sekundu</a:t>
            </a:r>
          </a:p>
          <a:p>
            <a:pPr lvl="1"/>
            <a:r>
              <a:rPr lang="cs-CZ" dirty="0" smtClean="0"/>
              <a:t>Klasická kinematografie (celuloid) – 24fps</a:t>
            </a:r>
          </a:p>
          <a:p>
            <a:pPr lvl="1"/>
            <a:r>
              <a:rPr lang="cs-CZ" dirty="0" smtClean="0"/>
              <a:t>Digitální video evropská norma (PAL) – </a:t>
            </a:r>
            <a:r>
              <a:rPr lang="cs-CZ" b="1" dirty="0" smtClean="0"/>
              <a:t>25fps </a:t>
            </a:r>
            <a:r>
              <a:rPr lang="cs-CZ" dirty="0" smtClean="0"/>
              <a:t>/ 50fps</a:t>
            </a:r>
          </a:p>
          <a:p>
            <a:pPr lvl="1"/>
            <a:r>
              <a:rPr lang="cs-CZ" dirty="0"/>
              <a:t>Digitální video </a:t>
            </a:r>
            <a:r>
              <a:rPr lang="cs-CZ" dirty="0" smtClean="0"/>
              <a:t>americká </a:t>
            </a:r>
            <a:r>
              <a:rPr lang="cs-CZ" dirty="0"/>
              <a:t>norma </a:t>
            </a:r>
            <a:r>
              <a:rPr lang="cs-CZ" dirty="0" smtClean="0"/>
              <a:t>(NTSC) – </a:t>
            </a:r>
            <a:r>
              <a:rPr lang="cs-CZ" b="1" dirty="0" smtClean="0"/>
              <a:t>30fps</a:t>
            </a:r>
            <a:r>
              <a:rPr lang="cs-CZ" dirty="0" smtClean="0"/>
              <a:t> (29,97fps) / 60fps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sz="1800" dirty="0" smtClean="0"/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://www.unitedfilm.cz/unitedvision/images/bw_anam_s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1445796" cy="96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nitedfilm.cz/unitedvision/images/bw_anam_uns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417462" cy="96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 bwMode="auto">
          <a:xfrm>
            <a:off x="5004048" y="3926977"/>
            <a:ext cx="720080" cy="399179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48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Prokládání obrazu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6" cy="5214973"/>
          </a:xfrm>
        </p:spPr>
        <p:txBody>
          <a:bodyPr/>
          <a:lstStyle/>
          <a:p>
            <a:r>
              <a:rPr lang="cs-CZ" sz="1800" dirty="0" smtClean="0"/>
              <a:t>Každý </a:t>
            </a:r>
            <a:r>
              <a:rPr lang="cs-CZ" sz="1800" dirty="0" smtClean="0"/>
              <a:t>snímek je tvořen pouze lichými nebo sudými řádky =&gt; úspora množství dat o ½</a:t>
            </a:r>
          </a:p>
          <a:p>
            <a:r>
              <a:rPr lang="cs-CZ" sz="1800" dirty="0" smtClean="0"/>
              <a:t>Prokládaný se označuje </a:t>
            </a:r>
            <a:r>
              <a:rPr lang="cs-CZ" sz="1800" b="1" dirty="0" smtClean="0"/>
              <a:t>i</a:t>
            </a:r>
            <a:r>
              <a:rPr lang="cs-CZ" sz="1800" dirty="0" smtClean="0"/>
              <a:t>, neprokládaný </a:t>
            </a:r>
            <a:r>
              <a:rPr lang="cs-CZ" sz="1800" b="1" dirty="0" smtClean="0"/>
              <a:t>p</a:t>
            </a:r>
            <a:r>
              <a:rPr lang="cs-CZ" sz="1800" dirty="0" smtClean="0"/>
              <a:t> (</a:t>
            </a:r>
            <a:r>
              <a:rPr lang="cs-CZ" sz="1800" dirty="0" err="1" smtClean="0"/>
              <a:t>progressive</a:t>
            </a:r>
            <a:r>
              <a:rPr lang="cs-CZ" sz="1800" dirty="0" smtClean="0"/>
              <a:t>)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sz="1800" dirty="0" smtClean="0"/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12" y="3647531"/>
            <a:ext cx="5672190" cy="156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8032" t="31496"/>
          <a:stretch>
            <a:fillRect/>
          </a:stretch>
        </p:blipFill>
        <p:spPr bwMode="auto">
          <a:xfrm>
            <a:off x="27921" y="2859299"/>
            <a:ext cx="17501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68031" t="31496"/>
          <a:stretch>
            <a:fillRect/>
          </a:stretch>
        </p:blipFill>
        <p:spPr bwMode="auto">
          <a:xfrm>
            <a:off x="7358082" y="2857496"/>
            <a:ext cx="1750903" cy="360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5444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Digitální formáty – typ signálu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6E0000"/>
                </a:solidFill>
              </a:rPr>
              <a:t>Komponentní / složkový signál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RGB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Y</a:t>
            </a:r>
            <a:r>
              <a:rPr lang="cs-CZ" b="1" dirty="0" smtClean="0"/>
              <a:t>C</a:t>
            </a:r>
            <a:r>
              <a:rPr lang="cs-CZ" b="1" baseline="-25000" dirty="0" smtClean="0"/>
              <a:t>B</a:t>
            </a:r>
            <a:r>
              <a:rPr lang="cs-CZ" b="1" dirty="0" smtClean="0"/>
              <a:t>C</a:t>
            </a:r>
            <a:r>
              <a:rPr lang="cs-CZ" b="1" baseline="-25000" dirty="0" smtClean="0"/>
              <a:t>R  </a:t>
            </a:r>
            <a:r>
              <a:rPr lang="cs-CZ" dirty="0" smtClean="0"/>
              <a:t>(barevné složky jsou oddělené od jasového signálu)</a:t>
            </a:r>
            <a:endParaRPr lang="cs-CZ" b="1" dirty="0" smtClean="0"/>
          </a:p>
          <a:p>
            <a:pPr lvl="1"/>
            <a:r>
              <a:rPr lang="cs-CZ" dirty="0" smtClean="0"/>
              <a:t>používají se vzorkovací formáty obrazového signálu 4:4:4, 4:2:2 a 4:2:0, které jsou jedním z určujících faktorů kvality obrazu</a:t>
            </a:r>
          </a:p>
          <a:p>
            <a:pPr lvl="2"/>
            <a:r>
              <a:rPr lang="cs-CZ" dirty="0" smtClean="0"/>
              <a:t>4:2:0 – běžné využití</a:t>
            </a:r>
          </a:p>
          <a:p>
            <a:pPr lvl="2"/>
            <a:r>
              <a:rPr lang="cs-CZ" dirty="0" smtClean="0"/>
              <a:t>4:4:4, 4:2:2 – profesionální využití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zvuk ve formátu PCM – nekomprimovaný zvuk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a kontejnery</a:t>
            </a:r>
            <a:endParaRPr lang="cs-CZ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14283" y="1214422"/>
            <a:ext cx="8715436" cy="521497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AVCHD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V</a:t>
            </a:r>
            <a:r>
              <a:rPr lang="en-US" dirty="0"/>
              <a:t>ideo </a:t>
            </a:r>
            <a:r>
              <a:rPr lang="en-US" b="1" dirty="0"/>
              <a:t>C</a:t>
            </a:r>
            <a:r>
              <a:rPr lang="en-US" dirty="0"/>
              <a:t>oding </a:t>
            </a:r>
            <a:r>
              <a:rPr lang="en-US" b="1" dirty="0"/>
              <a:t>H</a:t>
            </a:r>
            <a:r>
              <a:rPr lang="en-US" dirty="0"/>
              <a:t>igh </a:t>
            </a:r>
            <a:r>
              <a:rPr lang="en-US" b="1" dirty="0"/>
              <a:t>D</a:t>
            </a:r>
            <a:r>
              <a:rPr lang="en-US" dirty="0"/>
              <a:t>efinition</a:t>
            </a:r>
            <a:r>
              <a:rPr lang="en-US" dirty="0" smtClean="0"/>
              <a:t>)</a:t>
            </a:r>
            <a:r>
              <a:rPr lang="cs-CZ" dirty="0" smtClean="0"/>
              <a:t> – přípona </a:t>
            </a:r>
            <a:r>
              <a:rPr lang="cs-CZ" b="1" dirty="0" smtClean="0"/>
              <a:t>.MTS</a:t>
            </a:r>
            <a:endParaRPr lang="en-US" b="1" dirty="0"/>
          </a:p>
          <a:p>
            <a:r>
              <a:rPr lang="en-US" sz="1800" dirty="0">
                <a:solidFill>
                  <a:schemeClr val="tx1"/>
                </a:solidFill>
              </a:rPr>
              <a:t>video </a:t>
            </a:r>
            <a:r>
              <a:rPr lang="en-US" sz="1800" dirty="0" err="1">
                <a:solidFill>
                  <a:schemeClr val="tx1"/>
                </a:solidFill>
              </a:rPr>
              <a:t>komprese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H.264, </a:t>
            </a:r>
            <a:r>
              <a:rPr lang="en-US" sz="1800" dirty="0" smtClean="0">
                <a:solidFill>
                  <a:schemeClr val="tx1"/>
                </a:solidFill>
              </a:rPr>
              <a:t>audio </a:t>
            </a:r>
            <a:r>
              <a:rPr lang="en-US" sz="1800" dirty="0">
                <a:solidFill>
                  <a:schemeClr val="tx1"/>
                </a:solidFill>
              </a:rPr>
              <a:t>AC-3 / PCM</a:t>
            </a:r>
          </a:p>
          <a:p>
            <a:r>
              <a:rPr lang="en-US" dirty="0"/>
              <a:t>SD</a:t>
            </a:r>
            <a:r>
              <a:rPr lang="cs-CZ" dirty="0"/>
              <a:t> a HD (1080i) </a:t>
            </a:r>
            <a:r>
              <a:rPr lang="cs-CZ" dirty="0" smtClean="0"/>
              <a:t>verze, kompatibilní </a:t>
            </a:r>
            <a:r>
              <a:rPr lang="cs-CZ" dirty="0"/>
              <a:t>s </a:t>
            </a:r>
            <a:r>
              <a:rPr lang="cs-CZ" dirty="0" err="1"/>
              <a:t>Blu-ray</a:t>
            </a:r>
            <a:r>
              <a:rPr lang="cs-CZ" dirty="0"/>
              <a:t> přehrávači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MP4</a:t>
            </a:r>
            <a:r>
              <a:rPr lang="cs-CZ" dirty="0" smtClean="0"/>
              <a:t> – přípona </a:t>
            </a:r>
            <a:r>
              <a:rPr lang="cs-CZ" b="1" dirty="0" smtClean="0"/>
              <a:t>.MP4 </a:t>
            </a:r>
            <a:r>
              <a:rPr lang="cs-CZ" dirty="0" smtClean="0"/>
              <a:t>(komprese H.264)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MOV </a:t>
            </a:r>
            <a:r>
              <a:rPr lang="cs-CZ" dirty="0" smtClean="0"/>
              <a:t>(</a:t>
            </a:r>
            <a:r>
              <a:rPr lang="cs-CZ" dirty="0"/>
              <a:t>komprese H.264)</a:t>
            </a:r>
            <a:endParaRPr lang="cs-CZ" dirty="0" smtClean="0"/>
          </a:p>
          <a:p>
            <a:pPr marL="341313" indent="-341313">
              <a:buClr>
                <a:srgbClr val="00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b="1" dirty="0" smtClean="0"/>
          </a:p>
          <a:p>
            <a:pPr marL="341313" indent="-341313">
              <a:buClr>
                <a:srgbClr val="00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b="1" dirty="0" smtClean="0"/>
              <a:t>Matroska </a:t>
            </a:r>
            <a:r>
              <a:rPr lang="cs-CZ" dirty="0" smtClean="0"/>
              <a:t>- </a:t>
            </a:r>
            <a:r>
              <a:rPr lang="cs-CZ" b="1" dirty="0" smtClean="0"/>
              <a:t>.</a:t>
            </a:r>
            <a:r>
              <a:rPr lang="cs-CZ" b="1" dirty="0" smtClean="0"/>
              <a:t>mkv</a:t>
            </a:r>
            <a:endParaRPr lang="cs-CZ" dirty="0"/>
          </a:p>
          <a:p>
            <a:pPr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/>
              <a:t>otevřený </a:t>
            </a:r>
            <a:r>
              <a:rPr lang="cs-CZ" dirty="0"/>
              <a:t>formát, velmi flexibilní (umožňuje téměř jakýkoliv a/v kodek)</a:t>
            </a:r>
          </a:p>
          <a:p>
            <a:pPr marL="0" indent="0">
              <a:buNone/>
            </a:pPr>
            <a:endParaRPr lang="cs-CZ" dirty="0" smtClean="0"/>
          </a:p>
          <a:p>
            <a:pPr marL="341313" indent="-341313">
              <a:buClr>
                <a:srgbClr val="00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b="1" dirty="0" err="1"/>
              <a:t>Advanced</a:t>
            </a:r>
            <a:r>
              <a:rPr lang="cs-CZ" b="1" dirty="0"/>
              <a:t> Systems </a:t>
            </a:r>
            <a:r>
              <a:rPr lang="cs-CZ" b="1" dirty="0" err="1"/>
              <a:t>Format</a:t>
            </a:r>
            <a:r>
              <a:rPr lang="en-US" b="1" dirty="0"/>
              <a:t> (ASF) </a:t>
            </a:r>
            <a:r>
              <a:rPr lang="en-US" dirty="0"/>
              <a:t>– Microsoft Windows</a:t>
            </a:r>
            <a:r>
              <a:rPr lang="cs-CZ" dirty="0"/>
              <a:t> - </a:t>
            </a:r>
            <a:r>
              <a:rPr lang="en-US" b="1" dirty="0"/>
              <a:t>.</a:t>
            </a:r>
            <a:r>
              <a:rPr lang="en-US" b="1" dirty="0" err="1"/>
              <a:t>wmv</a:t>
            </a:r>
            <a:r>
              <a:rPr lang="en-US" b="1" dirty="0"/>
              <a:t>, .</a:t>
            </a:r>
            <a:r>
              <a:rPr lang="en-US" b="1" dirty="0" err="1"/>
              <a:t>wma</a:t>
            </a:r>
            <a:endParaRPr lang="en-US" b="1" dirty="0"/>
          </a:p>
          <a:p>
            <a:pPr marL="341313" indent="-341313">
              <a:buClr>
                <a:srgbClr val="0000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uzav</a:t>
            </a:r>
            <a:r>
              <a:rPr lang="cs-CZ" dirty="0" err="1"/>
              <a:t>řený</a:t>
            </a:r>
            <a:r>
              <a:rPr lang="cs-CZ" dirty="0"/>
              <a:t> formát – omezen licenčně i použitím audio/video </a:t>
            </a:r>
            <a:r>
              <a:rPr lang="cs-CZ" dirty="0" err="1"/>
              <a:t>kodeků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6E0000"/>
              </a:solidFill>
            </a:endParaRPr>
          </a:p>
          <a:p>
            <a:pPr>
              <a:buNone/>
            </a:pPr>
            <a:endParaRPr lang="cs-CZ" sz="1800" dirty="0" smtClean="0"/>
          </a:p>
        </p:txBody>
      </p:sp>
      <p:sp>
        <p:nvSpPr>
          <p:cNvPr id="21" name="Obdélník 20"/>
          <p:cNvSpPr/>
          <p:nvPr/>
        </p:nvSpPr>
        <p:spPr bwMode="auto">
          <a:xfrm>
            <a:off x="5214942" y="3286124"/>
            <a:ext cx="2286016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6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AVCHD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406" y="1214422"/>
            <a:ext cx="8929717" cy="535785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File:AVCHD actual file structur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4536504" cy="5020987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 bwMode="auto">
          <a:xfrm>
            <a:off x="2051720" y="3212976"/>
            <a:ext cx="1584176" cy="720080"/>
          </a:xfrm>
          <a:prstGeom prst="ellipse">
            <a:avLst/>
          </a:prstGeom>
          <a:noFill/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TV-hneda">
  <a:themeElements>
    <a:clrScheme name="KITTV_hneda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ITTV_hned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TTV_hned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TTV_hneda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TTV_hned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</TotalTime>
  <Words>549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KITTV-hneda</vt:lpstr>
      <vt:lpstr>Formáty digitálního videa</vt:lpstr>
      <vt:lpstr>Video</vt:lpstr>
      <vt:lpstr>Video formáty a velikost obrazu</vt:lpstr>
      <vt:lpstr>Velikost obrazu – poměr stran</vt:lpstr>
      <vt:lpstr>Rozlišení</vt:lpstr>
      <vt:lpstr>Prokládání obrazu</vt:lpstr>
      <vt:lpstr>Digitální formáty – typ signálu</vt:lpstr>
      <vt:lpstr>Formáty a kontejnery</vt:lpstr>
      <vt:lpstr>AVCHD</vt:lpstr>
      <vt:lpstr>Multimediální kontejnery</vt:lpstr>
      <vt:lpstr>Kodeky – komprese videa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formáty a záznam obrazu</dc:title>
  <dc:subject>Multimédia</dc:subject>
  <dc:creator>Tomáš Jeřábek</dc:creator>
  <cp:lastModifiedBy>Tomáš Jeřábek</cp:lastModifiedBy>
  <cp:revision>452</cp:revision>
  <dcterms:created xsi:type="dcterms:W3CDTF">2010-10-26T10:30:44Z</dcterms:created>
  <dcterms:modified xsi:type="dcterms:W3CDTF">2018-02-20T16:57:33Z</dcterms:modified>
</cp:coreProperties>
</file>