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5" r:id="rId1"/>
  </p:sldMasterIdLst>
  <p:notesMasterIdLst>
    <p:notesMasterId r:id="rId44"/>
  </p:notesMasterIdLst>
  <p:sldIdLst>
    <p:sldId id="316" r:id="rId2"/>
    <p:sldId id="259" r:id="rId3"/>
    <p:sldId id="317" r:id="rId4"/>
    <p:sldId id="336" r:id="rId5"/>
    <p:sldId id="339" r:id="rId6"/>
    <p:sldId id="318" r:id="rId7"/>
    <p:sldId id="338" r:id="rId8"/>
    <p:sldId id="320" r:id="rId9"/>
    <p:sldId id="319" r:id="rId10"/>
    <p:sldId id="337" r:id="rId11"/>
    <p:sldId id="322" r:id="rId12"/>
    <p:sldId id="323" r:id="rId13"/>
    <p:sldId id="333" r:id="rId14"/>
    <p:sldId id="332" r:id="rId15"/>
    <p:sldId id="341" r:id="rId16"/>
    <p:sldId id="334" r:id="rId17"/>
    <p:sldId id="335" r:id="rId18"/>
    <p:sldId id="346" r:id="rId19"/>
    <p:sldId id="325" r:id="rId20"/>
    <p:sldId id="324" r:id="rId21"/>
    <p:sldId id="326" r:id="rId22"/>
    <p:sldId id="330" r:id="rId23"/>
    <p:sldId id="327" r:id="rId24"/>
    <p:sldId id="328" r:id="rId25"/>
    <p:sldId id="331" r:id="rId26"/>
    <p:sldId id="329" r:id="rId27"/>
    <p:sldId id="362" r:id="rId28"/>
    <p:sldId id="348" r:id="rId29"/>
    <p:sldId id="349" r:id="rId30"/>
    <p:sldId id="367" r:id="rId31"/>
    <p:sldId id="368" r:id="rId32"/>
    <p:sldId id="369" r:id="rId33"/>
    <p:sldId id="353" r:id="rId34"/>
    <p:sldId id="372" r:id="rId35"/>
    <p:sldId id="373" r:id="rId36"/>
    <p:sldId id="371" r:id="rId37"/>
    <p:sldId id="380" r:id="rId38"/>
    <p:sldId id="374" r:id="rId39"/>
    <p:sldId id="375" r:id="rId40"/>
    <p:sldId id="376" r:id="rId41"/>
    <p:sldId id="377" r:id="rId42"/>
    <p:sldId id="378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2928"/>
    <a:srgbClr val="292929"/>
    <a:srgbClr val="2B2424"/>
    <a:srgbClr val="272424"/>
    <a:srgbClr val="242424"/>
    <a:srgbClr val="1C1C1C"/>
    <a:srgbClr val="111111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99689" autoAdjust="0"/>
  </p:normalViewPr>
  <p:slideViewPr>
    <p:cSldViewPr snapToGrid="0">
      <p:cViewPr varScale="1">
        <p:scale>
          <a:sx n="70" d="100"/>
          <a:sy n="70" d="100"/>
        </p:scale>
        <p:origin x="11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3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notesViewPr>
    <p:cSldViewPr snapToGrid="0">
      <p:cViewPr varScale="1">
        <p:scale>
          <a:sx n="28" d="100"/>
          <a:sy n="28" d="100"/>
        </p:scale>
        <p:origin x="-1266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3ACF9C8-7149-65C8-9389-8C4A05CDD8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B3F9B36-BEEF-0D3A-D02B-5D5E43DB97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7D35C2F-FF14-4689-9D10-D48FB45C7C2D}" type="datetimeFigureOut">
              <a:rPr lang="cs-CZ"/>
              <a:pPr>
                <a:defRPr/>
              </a:pPr>
              <a:t>16.10.2023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C6EFF825-47DB-CC44-E545-6C5A51468E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A3A952AD-58E0-6BA0-8FBF-6332CD80E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AB933E-E685-9B9E-59B4-960287CADE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4283D74-E2F1-2271-3FA2-770949FBE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C3FB608-72F8-4CDE-BA93-99E8E4486D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>
            <a:extLst>
              <a:ext uri="{FF2B5EF4-FFF2-40B4-BE49-F238E27FC236}">
                <a16:creationId xmlns:a16="http://schemas.microsoft.com/office/drawing/2014/main" id="{EF0646CF-B173-13E3-9BF4-C45035841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>
            <a:extLst>
              <a:ext uri="{FF2B5EF4-FFF2-40B4-BE49-F238E27FC236}">
                <a16:creationId xmlns:a16="http://schemas.microsoft.com/office/drawing/2014/main" id="{10E94E40-C0A9-5C76-5C0D-5847E6A0E3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D72B03A6-6A43-00F3-EFF7-9D1705795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A73CBD-9879-4CA4-A94D-FEDAB1713DE1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>
            <a:extLst>
              <a:ext uri="{FF2B5EF4-FFF2-40B4-BE49-F238E27FC236}">
                <a16:creationId xmlns:a16="http://schemas.microsoft.com/office/drawing/2014/main" id="{52D66369-453F-DD25-FCD9-1BBEBFE86B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>
            <a:extLst>
              <a:ext uri="{FF2B5EF4-FFF2-40B4-BE49-F238E27FC236}">
                <a16:creationId xmlns:a16="http://schemas.microsoft.com/office/drawing/2014/main" id="{68DE1422-D07A-A7F5-448F-5EF4B19CBE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9700" name="Zástupný symbol pro číslo snímku 3">
            <a:extLst>
              <a:ext uri="{FF2B5EF4-FFF2-40B4-BE49-F238E27FC236}">
                <a16:creationId xmlns:a16="http://schemas.microsoft.com/office/drawing/2014/main" id="{CB46E683-3128-B1E8-1E86-85897DC28C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05E2F-5DA0-4EDA-81F1-65287C416CEA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>
            <a:extLst>
              <a:ext uri="{FF2B5EF4-FFF2-40B4-BE49-F238E27FC236}">
                <a16:creationId xmlns:a16="http://schemas.microsoft.com/office/drawing/2014/main" id="{DC80843F-EE6F-934E-9DA4-18D2AB5325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>
            <a:extLst>
              <a:ext uri="{FF2B5EF4-FFF2-40B4-BE49-F238E27FC236}">
                <a16:creationId xmlns:a16="http://schemas.microsoft.com/office/drawing/2014/main" id="{419FE64D-2BA8-B8C1-D7DA-4362C561E0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1748" name="Zástupný symbol pro číslo snímku 3">
            <a:extLst>
              <a:ext uri="{FF2B5EF4-FFF2-40B4-BE49-F238E27FC236}">
                <a16:creationId xmlns:a16="http://schemas.microsoft.com/office/drawing/2014/main" id="{3A6B30FA-00A1-0830-70F1-E50F96E3F7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A809A5-C015-4FD6-AF81-BA4C638DCBE5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>
            <a:extLst>
              <a:ext uri="{FF2B5EF4-FFF2-40B4-BE49-F238E27FC236}">
                <a16:creationId xmlns:a16="http://schemas.microsoft.com/office/drawing/2014/main" id="{61ACC4E5-41CD-A651-C7D7-E3E8DEFCD0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>
            <a:extLst>
              <a:ext uri="{FF2B5EF4-FFF2-40B4-BE49-F238E27FC236}">
                <a16:creationId xmlns:a16="http://schemas.microsoft.com/office/drawing/2014/main" id="{4303EE55-EDBA-9923-6BB8-21A6EE997D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3796" name="Zástupný symbol pro číslo snímku 3">
            <a:extLst>
              <a:ext uri="{FF2B5EF4-FFF2-40B4-BE49-F238E27FC236}">
                <a16:creationId xmlns:a16="http://schemas.microsoft.com/office/drawing/2014/main" id="{FF43F289-37CA-72F9-0730-7CE3142DD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F1EF2F-F48C-4356-A809-0ABE4806A33B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>
            <a:extLst>
              <a:ext uri="{FF2B5EF4-FFF2-40B4-BE49-F238E27FC236}">
                <a16:creationId xmlns:a16="http://schemas.microsoft.com/office/drawing/2014/main" id="{5358570F-4183-EFF6-9798-B25B4F29D8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>
            <a:extLst>
              <a:ext uri="{FF2B5EF4-FFF2-40B4-BE49-F238E27FC236}">
                <a16:creationId xmlns:a16="http://schemas.microsoft.com/office/drawing/2014/main" id="{5F617718-D74A-F028-FBDE-B9856B1313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D4D619D8-CE1F-F75F-0645-550025B6E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CA452D-5897-4651-AB85-8AB97192D038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C75D6ADA-4D30-7B7C-2E3D-49650D3C48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831F8282-56D5-D4E2-70FB-A00F6C9709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8916" name="Zástupný symbol pro číslo snímku 3">
            <a:extLst>
              <a:ext uri="{FF2B5EF4-FFF2-40B4-BE49-F238E27FC236}">
                <a16:creationId xmlns:a16="http://schemas.microsoft.com/office/drawing/2014/main" id="{7403B512-0268-EE67-1C62-084ECA8C8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EF2AC2-9A20-4230-A15F-F71F332F5139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>
            <a:extLst>
              <a:ext uri="{FF2B5EF4-FFF2-40B4-BE49-F238E27FC236}">
                <a16:creationId xmlns:a16="http://schemas.microsoft.com/office/drawing/2014/main" id="{428FF547-5398-660E-5967-E9F246996E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>
            <a:extLst>
              <a:ext uri="{FF2B5EF4-FFF2-40B4-BE49-F238E27FC236}">
                <a16:creationId xmlns:a16="http://schemas.microsoft.com/office/drawing/2014/main" id="{3198889C-A5BE-1EAA-C9B6-C4ECBB7720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5060" name="Zástupný symbol pro číslo snímku 3">
            <a:extLst>
              <a:ext uri="{FF2B5EF4-FFF2-40B4-BE49-F238E27FC236}">
                <a16:creationId xmlns:a16="http://schemas.microsoft.com/office/drawing/2014/main" id="{5A135F77-AD8E-D86D-F708-D1CC2E27E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9C7AF2-CE05-4F9C-8DD8-C79ADCF63840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26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>
            <a:extLst>
              <a:ext uri="{FF2B5EF4-FFF2-40B4-BE49-F238E27FC236}">
                <a16:creationId xmlns:a16="http://schemas.microsoft.com/office/drawing/2014/main" id="{D76F8670-EF73-74D8-39FE-7C018FF0A8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Zástupný symbol pro poznámky 2">
            <a:extLst>
              <a:ext uri="{FF2B5EF4-FFF2-40B4-BE49-F238E27FC236}">
                <a16:creationId xmlns:a16="http://schemas.microsoft.com/office/drawing/2014/main" id="{A4C8F56D-083A-5D1A-2403-E6C51E6FD4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7108" name="Zástupný symbol pro číslo snímku 3">
            <a:extLst>
              <a:ext uri="{FF2B5EF4-FFF2-40B4-BE49-F238E27FC236}">
                <a16:creationId xmlns:a16="http://schemas.microsoft.com/office/drawing/2014/main" id="{F9E22D7D-9257-FAD2-3721-CDF52F3C0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3BDF6D-9557-451E-BED6-3D31D9F2838F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27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>
            <a:extLst>
              <a:ext uri="{FF2B5EF4-FFF2-40B4-BE49-F238E27FC236}">
                <a16:creationId xmlns:a16="http://schemas.microsoft.com/office/drawing/2014/main" id="{2FEFA4B5-FFC8-31B5-B1F8-2DC4D7FDED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ro poznámky 2">
            <a:extLst>
              <a:ext uri="{FF2B5EF4-FFF2-40B4-BE49-F238E27FC236}">
                <a16:creationId xmlns:a16="http://schemas.microsoft.com/office/drawing/2014/main" id="{883D80B4-4239-D9D9-3894-A262515CBF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9156" name="Zástupný symbol pro číslo snímku 3">
            <a:extLst>
              <a:ext uri="{FF2B5EF4-FFF2-40B4-BE49-F238E27FC236}">
                <a16:creationId xmlns:a16="http://schemas.microsoft.com/office/drawing/2014/main" id="{B0302447-C5ED-EFEC-1D22-3E02EA3600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3FF459-BF91-4D45-98FC-0C29B56F51B1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28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>
            <a:extLst>
              <a:ext uri="{FF2B5EF4-FFF2-40B4-BE49-F238E27FC236}">
                <a16:creationId xmlns:a16="http://schemas.microsoft.com/office/drawing/2014/main" id="{ECA93788-537A-7C29-F438-679EBE84E5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>
            <a:extLst>
              <a:ext uri="{FF2B5EF4-FFF2-40B4-BE49-F238E27FC236}">
                <a16:creationId xmlns:a16="http://schemas.microsoft.com/office/drawing/2014/main" id="{AD0BB559-A989-A5F6-0068-43F22DEFCA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1204" name="Zástupný symbol pro číslo snímku 3">
            <a:extLst>
              <a:ext uri="{FF2B5EF4-FFF2-40B4-BE49-F238E27FC236}">
                <a16:creationId xmlns:a16="http://schemas.microsoft.com/office/drawing/2014/main" id="{4138174A-30C5-3B74-405C-C451C56D5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B7CF08-3F1E-4672-8894-99DE126D60C4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>
            <a:extLst>
              <a:ext uri="{FF2B5EF4-FFF2-40B4-BE49-F238E27FC236}">
                <a16:creationId xmlns:a16="http://schemas.microsoft.com/office/drawing/2014/main" id="{BC7A40D0-9CAE-D305-9B1B-9E3DC5D5AA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Zástupný symbol pro poznámky 2">
            <a:extLst>
              <a:ext uri="{FF2B5EF4-FFF2-40B4-BE49-F238E27FC236}">
                <a16:creationId xmlns:a16="http://schemas.microsoft.com/office/drawing/2014/main" id="{59AAB27A-1744-75A8-086D-2A05CECBC2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3252" name="Zástupný symbol pro číslo snímku 3">
            <a:extLst>
              <a:ext uri="{FF2B5EF4-FFF2-40B4-BE49-F238E27FC236}">
                <a16:creationId xmlns:a16="http://schemas.microsoft.com/office/drawing/2014/main" id="{4E3CAC72-9DFE-09C3-2A02-7AED8A49A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B454E1-390C-4157-8507-CA408346A1E2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30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:a16="http://schemas.microsoft.com/office/drawing/2014/main" id="{FCA560E5-1896-7BE7-EC74-86AB48F7C7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525CCE3E-5068-B8D5-5B28-FFB72BF879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id="{8D162599-E0BD-555B-D14F-E3B9418672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FAD8EE-EF63-4FA2-9239-A19C3DA0CACB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>
            <a:extLst>
              <a:ext uri="{FF2B5EF4-FFF2-40B4-BE49-F238E27FC236}">
                <a16:creationId xmlns:a16="http://schemas.microsoft.com/office/drawing/2014/main" id="{A12F343A-1B6D-320F-1735-FBB30018B3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>
            <a:extLst>
              <a:ext uri="{FF2B5EF4-FFF2-40B4-BE49-F238E27FC236}">
                <a16:creationId xmlns:a16="http://schemas.microsoft.com/office/drawing/2014/main" id="{E8A19D4E-DE39-F3ED-4668-4626513739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5300" name="Zástupný symbol pro číslo snímku 3">
            <a:extLst>
              <a:ext uri="{FF2B5EF4-FFF2-40B4-BE49-F238E27FC236}">
                <a16:creationId xmlns:a16="http://schemas.microsoft.com/office/drawing/2014/main" id="{53319991-95FE-4D1D-E7A2-81A4CFCA0B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35B53E-C7CA-4955-8459-4A256065D500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31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>
            <a:extLst>
              <a:ext uri="{FF2B5EF4-FFF2-40B4-BE49-F238E27FC236}">
                <a16:creationId xmlns:a16="http://schemas.microsoft.com/office/drawing/2014/main" id="{C578EB0F-919A-9193-53B4-5EB17C90D9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>
            <a:extLst>
              <a:ext uri="{FF2B5EF4-FFF2-40B4-BE49-F238E27FC236}">
                <a16:creationId xmlns:a16="http://schemas.microsoft.com/office/drawing/2014/main" id="{942DB558-4554-7DA0-E97C-1AB5BEE833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7348" name="Zástupný symbol pro číslo snímku 3">
            <a:extLst>
              <a:ext uri="{FF2B5EF4-FFF2-40B4-BE49-F238E27FC236}">
                <a16:creationId xmlns:a16="http://schemas.microsoft.com/office/drawing/2014/main" id="{B5DBA337-FBF9-EA07-D56D-8B8F9F6398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3E304D-D49B-487B-86F2-0C56936D4121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32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>
            <a:extLst>
              <a:ext uri="{FF2B5EF4-FFF2-40B4-BE49-F238E27FC236}">
                <a16:creationId xmlns:a16="http://schemas.microsoft.com/office/drawing/2014/main" id="{7EA42F27-5313-ECD9-6E14-6DEA234371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>
            <a:extLst>
              <a:ext uri="{FF2B5EF4-FFF2-40B4-BE49-F238E27FC236}">
                <a16:creationId xmlns:a16="http://schemas.microsoft.com/office/drawing/2014/main" id="{8A519406-36F4-267F-A7B8-31CBE55673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9396" name="Zástupný symbol pro číslo snímku 3">
            <a:extLst>
              <a:ext uri="{FF2B5EF4-FFF2-40B4-BE49-F238E27FC236}">
                <a16:creationId xmlns:a16="http://schemas.microsoft.com/office/drawing/2014/main" id="{E81D34AB-2117-7971-372D-12E2BDD1A6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EE0866-E3FA-48E5-9BE5-3559A6855FD3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33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>
            <a:extLst>
              <a:ext uri="{FF2B5EF4-FFF2-40B4-BE49-F238E27FC236}">
                <a16:creationId xmlns:a16="http://schemas.microsoft.com/office/drawing/2014/main" id="{6AB793A7-41EF-79B9-1200-BFA071ADCC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Zástupný symbol pro poznámky 2">
            <a:extLst>
              <a:ext uri="{FF2B5EF4-FFF2-40B4-BE49-F238E27FC236}">
                <a16:creationId xmlns:a16="http://schemas.microsoft.com/office/drawing/2014/main" id="{67CB2B6D-5280-ACFA-61A1-7A8DDAF8A2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44" name="Zástupný symbol pro číslo snímku 3">
            <a:extLst>
              <a:ext uri="{FF2B5EF4-FFF2-40B4-BE49-F238E27FC236}">
                <a16:creationId xmlns:a16="http://schemas.microsoft.com/office/drawing/2014/main" id="{F19AD1C7-143B-06FF-BD00-6FFDCE204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6305EC-AED9-4736-8C8C-9BDE7984618D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34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>
            <a:extLst>
              <a:ext uri="{FF2B5EF4-FFF2-40B4-BE49-F238E27FC236}">
                <a16:creationId xmlns:a16="http://schemas.microsoft.com/office/drawing/2014/main" id="{60779463-3B7D-F48C-79DE-552869C64C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Zástupný symbol pro poznámky 2">
            <a:extLst>
              <a:ext uri="{FF2B5EF4-FFF2-40B4-BE49-F238E27FC236}">
                <a16:creationId xmlns:a16="http://schemas.microsoft.com/office/drawing/2014/main" id="{C24F1DCF-450A-DFEF-4D42-0615FD739D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3492" name="Zástupný symbol pro číslo snímku 3">
            <a:extLst>
              <a:ext uri="{FF2B5EF4-FFF2-40B4-BE49-F238E27FC236}">
                <a16:creationId xmlns:a16="http://schemas.microsoft.com/office/drawing/2014/main" id="{A0493179-86A3-8512-DA58-241C161C6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5FDECC-E121-4C97-8F8D-E97B34ADB7D4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35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>
            <a:extLst>
              <a:ext uri="{FF2B5EF4-FFF2-40B4-BE49-F238E27FC236}">
                <a16:creationId xmlns:a16="http://schemas.microsoft.com/office/drawing/2014/main" id="{75A93DD7-BEFC-0F27-5A78-C8379C5E61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Zástupný symbol pro poznámky 2">
            <a:extLst>
              <a:ext uri="{FF2B5EF4-FFF2-40B4-BE49-F238E27FC236}">
                <a16:creationId xmlns:a16="http://schemas.microsoft.com/office/drawing/2014/main" id="{23AB52AA-E785-942E-C146-A93C01C114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5540" name="Zástupný symbol pro číslo snímku 3">
            <a:extLst>
              <a:ext uri="{FF2B5EF4-FFF2-40B4-BE49-F238E27FC236}">
                <a16:creationId xmlns:a16="http://schemas.microsoft.com/office/drawing/2014/main" id="{DF3A600D-C077-F556-8CC1-7ABA0CC847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FB8399-F0CF-4F28-98AD-586459B71A90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36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>
            <a:extLst>
              <a:ext uri="{FF2B5EF4-FFF2-40B4-BE49-F238E27FC236}">
                <a16:creationId xmlns:a16="http://schemas.microsoft.com/office/drawing/2014/main" id="{372DCE4E-0552-5EDF-A919-41FB30D960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Zástupný symbol pro poznámky 2">
            <a:extLst>
              <a:ext uri="{FF2B5EF4-FFF2-40B4-BE49-F238E27FC236}">
                <a16:creationId xmlns:a16="http://schemas.microsoft.com/office/drawing/2014/main" id="{DCE6285D-53C1-4BCF-976C-F513705F8A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7588" name="Zástupný symbol pro číslo snímku 3">
            <a:extLst>
              <a:ext uri="{FF2B5EF4-FFF2-40B4-BE49-F238E27FC236}">
                <a16:creationId xmlns:a16="http://schemas.microsoft.com/office/drawing/2014/main" id="{62E59065-BDB6-1E5E-9B24-B4762E9E9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735976-63AD-48E5-93C7-A553E9171396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37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>
            <a:extLst>
              <a:ext uri="{FF2B5EF4-FFF2-40B4-BE49-F238E27FC236}">
                <a16:creationId xmlns:a16="http://schemas.microsoft.com/office/drawing/2014/main" id="{B4945CF9-D659-7F13-EDB1-6EB79C5F8E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Zástupný symbol pro poznámky 2">
            <a:extLst>
              <a:ext uri="{FF2B5EF4-FFF2-40B4-BE49-F238E27FC236}">
                <a16:creationId xmlns:a16="http://schemas.microsoft.com/office/drawing/2014/main" id="{5F8CFB1C-0623-83AA-7015-A62A59E3F0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9636" name="Zástupný symbol pro číslo snímku 3">
            <a:extLst>
              <a:ext uri="{FF2B5EF4-FFF2-40B4-BE49-F238E27FC236}">
                <a16:creationId xmlns:a16="http://schemas.microsoft.com/office/drawing/2014/main" id="{8650620B-DD2B-0123-2625-68C7D5ED4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A3588E-D68B-400E-BAC5-1B1482FB9D73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38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>
            <a:extLst>
              <a:ext uri="{FF2B5EF4-FFF2-40B4-BE49-F238E27FC236}">
                <a16:creationId xmlns:a16="http://schemas.microsoft.com/office/drawing/2014/main" id="{AF03624C-8C7F-739D-58C1-6581254EED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Zástupný symbol pro poznámky 2">
            <a:extLst>
              <a:ext uri="{FF2B5EF4-FFF2-40B4-BE49-F238E27FC236}">
                <a16:creationId xmlns:a16="http://schemas.microsoft.com/office/drawing/2014/main" id="{D12521C2-1699-0C01-71D0-DF086F4AEC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71684" name="Zástupný symbol pro číslo snímku 3">
            <a:extLst>
              <a:ext uri="{FF2B5EF4-FFF2-40B4-BE49-F238E27FC236}">
                <a16:creationId xmlns:a16="http://schemas.microsoft.com/office/drawing/2014/main" id="{4E3154F4-519F-B950-E73D-8F18B59600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003D65-0206-4426-9E47-5E78232F6BD5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39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>
            <a:extLst>
              <a:ext uri="{FF2B5EF4-FFF2-40B4-BE49-F238E27FC236}">
                <a16:creationId xmlns:a16="http://schemas.microsoft.com/office/drawing/2014/main" id="{4AAD667E-58F5-6C60-336B-2C10CA7E76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Zástupný symbol pro poznámky 2">
            <a:extLst>
              <a:ext uri="{FF2B5EF4-FFF2-40B4-BE49-F238E27FC236}">
                <a16:creationId xmlns:a16="http://schemas.microsoft.com/office/drawing/2014/main" id="{DE4EA1D3-D1B1-3FFA-D8E3-ED49FB87C8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73732" name="Zástupný symbol pro číslo snímku 3">
            <a:extLst>
              <a:ext uri="{FF2B5EF4-FFF2-40B4-BE49-F238E27FC236}">
                <a16:creationId xmlns:a16="http://schemas.microsoft.com/office/drawing/2014/main" id="{A67C3792-280F-3299-92BA-62F2B0FB4E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132972-EE2D-4A89-9032-52574B59A663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40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70BE0633-E83E-4B6F-6A84-1CD643CD86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C4F7B726-394A-34C1-9361-D25D2DE29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60FFE1C4-7BD1-4461-E3CB-648A2FB20D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2E10FD-314F-4D0F-BB2D-93A0A367FD34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>
            <a:extLst>
              <a:ext uri="{FF2B5EF4-FFF2-40B4-BE49-F238E27FC236}">
                <a16:creationId xmlns:a16="http://schemas.microsoft.com/office/drawing/2014/main" id="{4719C9E7-5332-1F4B-FAA5-494219F300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Zástupný symbol pro poznámky 2">
            <a:extLst>
              <a:ext uri="{FF2B5EF4-FFF2-40B4-BE49-F238E27FC236}">
                <a16:creationId xmlns:a16="http://schemas.microsoft.com/office/drawing/2014/main" id="{FE8E1610-41DF-1B26-7DA1-509900D70D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75780" name="Zástupný symbol pro číslo snímku 3">
            <a:extLst>
              <a:ext uri="{FF2B5EF4-FFF2-40B4-BE49-F238E27FC236}">
                <a16:creationId xmlns:a16="http://schemas.microsoft.com/office/drawing/2014/main" id="{BB26B746-3AC1-837D-0D28-B5ED5C12C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5A78F1-B79B-47F3-BC97-C51C8FE3BC0E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41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>
            <a:extLst>
              <a:ext uri="{FF2B5EF4-FFF2-40B4-BE49-F238E27FC236}">
                <a16:creationId xmlns:a16="http://schemas.microsoft.com/office/drawing/2014/main" id="{99B4C336-F7EA-AF88-CC2F-0256372B38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Zástupný symbol pro poznámky 2">
            <a:extLst>
              <a:ext uri="{FF2B5EF4-FFF2-40B4-BE49-F238E27FC236}">
                <a16:creationId xmlns:a16="http://schemas.microsoft.com/office/drawing/2014/main" id="{B756983E-2109-8D47-9237-DD5D32A994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77828" name="Zástupný symbol pro číslo snímku 3">
            <a:extLst>
              <a:ext uri="{FF2B5EF4-FFF2-40B4-BE49-F238E27FC236}">
                <a16:creationId xmlns:a16="http://schemas.microsoft.com/office/drawing/2014/main" id="{F9DA290F-DE32-5F67-CE8E-53CB79113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9CA84A-757D-45B3-B6A7-5F71E0EAC44A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42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94A3DEEA-5A48-A4C8-FD68-77CB0814FB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F86C55F8-C916-7713-FDEE-6A81779A5D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BFA6560F-74C9-84E9-782F-31422025C6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244322-7DEA-44C2-9984-57AEB553DA57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>
            <a:extLst>
              <a:ext uri="{FF2B5EF4-FFF2-40B4-BE49-F238E27FC236}">
                <a16:creationId xmlns:a16="http://schemas.microsoft.com/office/drawing/2014/main" id="{34899531-6998-FED9-C973-4FF7F72662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>
            <a:extLst>
              <a:ext uri="{FF2B5EF4-FFF2-40B4-BE49-F238E27FC236}">
                <a16:creationId xmlns:a16="http://schemas.microsoft.com/office/drawing/2014/main" id="{DD8F52E4-6108-B207-829C-F0B876899E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7412" name="Zástupný symbol pro číslo snímku 3">
            <a:extLst>
              <a:ext uri="{FF2B5EF4-FFF2-40B4-BE49-F238E27FC236}">
                <a16:creationId xmlns:a16="http://schemas.microsoft.com/office/drawing/2014/main" id="{A4FCF17C-FF38-348B-F0B0-9EEBE8E373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584DF8-90B4-4796-B6CB-6500E77A05D9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0FCA1E0B-336D-75EB-6538-7B36E6F357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EEF18AFC-738F-8817-CE49-775FFDD78C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3B73E951-5670-33D3-0759-3F49AF739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DF47BE-C670-4B58-BFE7-0EBBA89D3830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>
            <a:extLst>
              <a:ext uri="{FF2B5EF4-FFF2-40B4-BE49-F238E27FC236}">
                <a16:creationId xmlns:a16="http://schemas.microsoft.com/office/drawing/2014/main" id="{E8902411-9C70-A0DC-A29C-A16FDB293F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>
            <a:extLst>
              <a:ext uri="{FF2B5EF4-FFF2-40B4-BE49-F238E27FC236}">
                <a16:creationId xmlns:a16="http://schemas.microsoft.com/office/drawing/2014/main" id="{76ED6964-ECBC-17FD-28ED-3D55BDC912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3556" name="Zástupný symbol pro číslo snímku 3">
            <a:extLst>
              <a:ext uri="{FF2B5EF4-FFF2-40B4-BE49-F238E27FC236}">
                <a16:creationId xmlns:a16="http://schemas.microsoft.com/office/drawing/2014/main" id="{538C18A9-2FB6-B33A-24DF-8C76D2789B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93B612-5AC0-4FAF-A352-C63CF19109F8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>
            <a:extLst>
              <a:ext uri="{FF2B5EF4-FFF2-40B4-BE49-F238E27FC236}">
                <a16:creationId xmlns:a16="http://schemas.microsoft.com/office/drawing/2014/main" id="{EA11EF5C-797D-ADF2-280E-0A31ED3666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>
            <a:extLst>
              <a:ext uri="{FF2B5EF4-FFF2-40B4-BE49-F238E27FC236}">
                <a16:creationId xmlns:a16="http://schemas.microsoft.com/office/drawing/2014/main" id="{B358423C-70C2-A940-D62E-4A2B9F03A8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5604" name="Zástupný symbol pro číslo snímku 3">
            <a:extLst>
              <a:ext uri="{FF2B5EF4-FFF2-40B4-BE49-F238E27FC236}">
                <a16:creationId xmlns:a16="http://schemas.microsoft.com/office/drawing/2014/main" id="{D05526C6-9EAD-9714-F35D-991EAA89C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C3C6E6-5C57-4CB6-9B0F-1354D7B4BBD7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>
            <a:extLst>
              <a:ext uri="{FF2B5EF4-FFF2-40B4-BE49-F238E27FC236}">
                <a16:creationId xmlns:a16="http://schemas.microsoft.com/office/drawing/2014/main" id="{3EA5B927-E56A-98CA-24BC-B8D542B48C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>
            <a:extLst>
              <a:ext uri="{FF2B5EF4-FFF2-40B4-BE49-F238E27FC236}">
                <a16:creationId xmlns:a16="http://schemas.microsoft.com/office/drawing/2014/main" id="{B58A43C1-CA14-582F-6A97-7ADB238EB0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7652" name="Zástupný symbol pro číslo snímku 3">
            <a:extLst>
              <a:ext uri="{FF2B5EF4-FFF2-40B4-BE49-F238E27FC236}">
                <a16:creationId xmlns:a16="http://schemas.microsoft.com/office/drawing/2014/main" id="{8309A453-EC14-3C2B-520C-0FE59E1AC1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BF481B-26E1-47C3-A2CB-07F1177B8DB1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2" name="Zástupný symbol pro datum 9">
            <a:extLst>
              <a:ext uri="{FF2B5EF4-FFF2-40B4-BE49-F238E27FC236}">
                <a16:creationId xmlns:a16="http://schemas.microsoft.com/office/drawing/2014/main" id="{8CA499CC-4784-154D-65DD-1C13FAD3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Zástupný symbol pro zápatí 21">
            <a:extLst>
              <a:ext uri="{FF2B5EF4-FFF2-40B4-BE49-F238E27FC236}">
                <a16:creationId xmlns:a16="http://schemas.microsoft.com/office/drawing/2014/main" id="{9EDF43D6-CFD4-D5B0-7884-B6412A4CC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Zástupný symbol pro číslo snímku 17">
            <a:extLst>
              <a:ext uri="{FF2B5EF4-FFF2-40B4-BE49-F238E27FC236}">
                <a16:creationId xmlns:a16="http://schemas.microsoft.com/office/drawing/2014/main" id="{EFC79E75-F577-C0BE-4C18-0802066B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990D3-6F40-4EA7-82A9-F627110730DA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51418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>
            <a:extLst>
              <a:ext uri="{FF2B5EF4-FFF2-40B4-BE49-F238E27FC236}">
                <a16:creationId xmlns:a16="http://schemas.microsoft.com/office/drawing/2014/main" id="{5157D507-CDD1-3B43-EAD6-50C4BED4D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21">
            <a:extLst>
              <a:ext uri="{FF2B5EF4-FFF2-40B4-BE49-F238E27FC236}">
                <a16:creationId xmlns:a16="http://schemas.microsoft.com/office/drawing/2014/main" id="{54D633B3-8824-39A2-B113-745D673F0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17">
            <a:extLst>
              <a:ext uri="{FF2B5EF4-FFF2-40B4-BE49-F238E27FC236}">
                <a16:creationId xmlns:a16="http://schemas.microsoft.com/office/drawing/2014/main" id="{EA252451-8440-30A4-A6E1-2C4A4A39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2B34D-9B63-479A-817C-59604EF1EAF3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80128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>
            <a:extLst>
              <a:ext uri="{FF2B5EF4-FFF2-40B4-BE49-F238E27FC236}">
                <a16:creationId xmlns:a16="http://schemas.microsoft.com/office/drawing/2014/main" id="{F01B18CE-7A4A-6E45-2A47-A85E13B2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21">
            <a:extLst>
              <a:ext uri="{FF2B5EF4-FFF2-40B4-BE49-F238E27FC236}">
                <a16:creationId xmlns:a16="http://schemas.microsoft.com/office/drawing/2014/main" id="{42C5B45F-B83A-447B-FB2E-8548533E4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17">
            <a:extLst>
              <a:ext uri="{FF2B5EF4-FFF2-40B4-BE49-F238E27FC236}">
                <a16:creationId xmlns:a16="http://schemas.microsoft.com/office/drawing/2014/main" id="{06A0DC20-0E05-5A81-6DF4-C6C3D83CF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AE11E-944D-42C3-B3CB-48E0D4337710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70252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>
            <a:extLst>
              <a:ext uri="{FF2B5EF4-FFF2-40B4-BE49-F238E27FC236}">
                <a16:creationId xmlns:a16="http://schemas.microsoft.com/office/drawing/2014/main" id="{C02D8988-EE8F-51E3-3108-3D46135F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21">
            <a:extLst>
              <a:ext uri="{FF2B5EF4-FFF2-40B4-BE49-F238E27FC236}">
                <a16:creationId xmlns:a16="http://schemas.microsoft.com/office/drawing/2014/main" id="{6069D8DD-389E-3624-E1D2-AD307DDA2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17">
            <a:extLst>
              <a:ext uri="{FF2B5EF4-FFF2-40B4-BE49-F238E27FC236}">
                <a16:creationId xmlns:a16="http://schemas.microsoft.com/office/drawing/2014/main" id="{F95FEDFC-1E08-3ABD-DD56-1B2A812D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1EDB3-CACA-4C0B-9D96-4B24C88A4189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706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9">
            <a:extLst>
              <a:ext uri="{FF2B5EF4-FFF2-40B4-BE49-F238E27FC236}">
                <a16:creationId xmlns:a16="http://schemas.microsoft.com/office/drawing/2014/main" id="{EF7C77F8-51F2-5238-99DB-601911AB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21">
            <a:extLst>
              <a:ext uri="{FF2B5EF4-FFF2-40B4-BE49-F238E27FC236}">
                <a16:creationId xmlns:a16="http://schemas.microsoft.com/office/drawing/2014/main" id="{DC7893CE-CAC1-6BC5-78AA-2F9F56F05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17">
            <a:extLst>
              <a:ext uri="{FF2B5EF4-FFF2-40B4-BE49-F238E27FC236}">
                <a16:creationId xmlns:a16="http://schemas.microsoft.com/office/drawing/2014/main" id="{FA801420-7310-82F0-10A5-1DC8BA8A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6DA5-1297-4A90-8DFD-83B2060140FC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62307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9">
            <a:extLst>
              <a:ext uri="{FF2B5EF4-FFF2-40B4-BE49-F238E27FC236}">
                <a16:creationId xmlns:a16="http://schemas.microsoft.com/office/drawing/2014/main" id="{676CFA69-1344-FBF3-4736-42F5089E8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zápatí 21">
            <a:extLst>
              <a:ext uri="{FF2B5EF4-FFF2-40B4-BE49-F238E27FC236}">
                <a16:creationId xmlns:a16="http://schemas.microsoft.com/office/drawing/2014/main" id="{4C81CD90-977C-237D-F194-E0FE4A3C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Zástupný symbol pro číslo snímku 17">
            <a:extLst>
              <a:ext uri="{FF2B5EF4-FFF2-40B4-BE49-F238E27FC236}">
                <a16:creationId xmlns:a16="http://schemas.microsoft.com/office/drawing/2014/main" id="{85A9850E-E093-3B63-3723-40AF1C2E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AC306-F982-4F60-B4A6-B59764979844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24036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9">
            <a:extLst>
              <a:ext uri="{FF2B5EF4-FFF2-40B4-BE49-F238E27FC236}">
                <a16:creationId xmlns:a16="http://schemas.microsoft.com/office/drawing/2014/main" id="{6DC51D35-2092-9884-4B32-8FE7B922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zápatí 21">
            <a:extLst>
              <a:ext uri="{FF2B5EF4-FFF2-40B4-BE49-F238E27FC236}">
                <a16:creationId xmlns:a16="http://schemas.microsoft.com/office/drawing/2014/main" id="{D3863F08-28A7-62E5-1CF4-896A5293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Zástupný symbol pro číslo snímku 17">
            <a:extLst>
              <a:ext uri="{FF2B5EF4-FFF2-40B4-BE49-F238E27FC236}">
                <a16:creationId xmlns:a16="http://schemas.microsoft.com/office/drawing/2014/main" id="{05D0AEF8-1571-E3C6-21A9-729E16D9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D64E2-450C-4E3F-9437-CC58E679A86F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9794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>
            <a:extLst>
              <a:ext uri="{FF2B5EF4-FFF2-40B4-BE49-F238E27FC236}">
                <a16:creationId xmlns:a16="http://schemas.microsoft.com/office/drawing/2014/main" id="{9345807F-945D-06AD-2D85-B7E609454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Zástupný symbol pro zápatí 21">
            <a:extLst>
              <a:ext uri="{FF2B5EF4-FFF2-40B4-BE49-F238E27FC236}">
                <a16:creationId xmlns:a16="http://schemas.microsoft.com/office/drawing/2014/main" id="{986433A6-B465-D4D8-3FF9-8E620C0B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číslo snímku 17">
            <a:extLst>
              <a:ext uri="{FF2B5EF4-FFF2-40B4-BE49-F238E27FC236}">
                <a16:creationId xmlns:a16="http://schemas.microsoft.com/office/drawing/2014/main" id="{9462AA03-5910-73C5-C0E8-8B34583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2F9B3-C6E5-4488-9AF9-8601162E83BF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01258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>
            <a:extLst>
              <a:ext uri="{FF2B5EF4-FFF2-40B4-BE49-F238E27FC236}">
                <a16:creationId xmlns:a16="http://schemas.microsoft.com/office/drawing/2014/main" id="{2517E6FE-B55E-F588-CBAA-6594CF168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Zástupný symbol pro zápatí 21">
            <a:extLst>
              <a:ext uri="{FF2B5EF4-FFF2-40B4-BE49-F238E27FC236}">
                <a16:creationId xmlns:a16="http://schemas.microsoft.com/office/drawing/2014/main" id="{15857AE3-F254-1209-25F6-186C5EE0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Zástupný symbol pro číslo snímku 17">
            <a:extLst>
              <a:ext uri="{FF2B5EF4-FFF2-40B4-BE49-F238E27FC236}">
                <a16:creationId xmlns:a16="http://schemas.microsoft.com/office/drawing/2014/main" id="{79AC40EB-52A5-448F-7EC3-44360E17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04B9-5020-4590-8859-01C9F7EB5D9B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97956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9">
            <a:extLst>
              <a:ext uri="{FF2B5EF4-FFF2-40B4-BE49-F238E27FC236}">
                <a16:creationId xmlns:a16="http://schemas.microsoft.com/office/drawing/2014/main" id="{5CFAFDFA-2405-1D1C-02CB-CC10CB5A8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zápatí 21">
            <a:extLst>
              <a:ext uri="{FF2B5EF4-FFF2-40B4-BE49-F238E27FC236}">
                <a16:creationId xmlns:a16="http://schemas.microsoft.com/office/drawing/2014/main" id="{4DEC1EA3-8BA2-6684-0A15-EB5E11BA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Zástupný symbol pro číslo snímku 17">
            <a:extLst>
              <a:ext uri="{FF2B5EF4-FFF2-40B4-BE49-F238E27FC236}">
                <a16:creationId xmlns:a16="http://schemas.microsoft.com/office/drawing/2014/main" id="{48EEF354-C641-796D-0887-872ECEB8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17300-8FB4-4263-A500-6C8BA86997FC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11712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13">
            <a:extLst>
              <a:ext uri="{FF2B5EF4-FFF2-40B4-BE49-F238E27FC236}">
                <a16:creationId xmlns:a16="http://schemas.microsoft.com/office/drawing/2014/main" id="{9D5304F3-4E52-C82F-9054-1EF5E0D4EA1D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Pravoúhlý trojúhelník 5">
            <a:extLst>
              <a:ext uri="{FF2B5EF4-FFF2-40B4-BE49-F238E27FC236}">
                <a16:creationId xmlns:a16="http://schemas.microsoft.com/office/drawing/2014/main" id="{743B4470-D47A-9BB9-F36F-5B1080F78F7C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Volný tvar 15">
            <a:extLst>
              <a:ext uri="{FF2B5EF4-FFF2-40B4-BE49-F238E27FC236}">
                <a16:creationId xmlns:a16="http://schemas.microsoft.com/office/drawing/2014/main" id="{0E19F96F-00A5-9A1F-9CAF-C0DB3E9FF178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Volný tvar 16">
            <a:extLst>
              <a:ext uri="{FF2B5EF4-FFF2-40B4-BE49-F238E27FC236}">
                <a16:creationId xmlns:a16="http://schemas.microsoft.com/office/drawing/2014/main" id="{0B0466CE-3934-0CFE-B180-FA8B730A8834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>
            <a:extLst>
              <a:ext uri="{FF2B5EF4-FFF2-40B4-BE49-F238E27FC236}">
                <a16:creationId xmlns:a16="http://schemas.microsoft.com/office/drawing/2014/main" id="{11557598-7236-07A7-24AB-0F81D7D0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Zástupný symbol pro zápatí 5">
            <a:extLst>
              <a:ext uri="{FF2B5EF4-FFF2-40B4-BE49-F238E27FC236}">
                <a16:creationId xmlns:a16="http://schemas.microsoft.com/office/drawing/2014/main" id="{54EBA3FC-4F49-C1DD-00D2-E9FBEE41A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Zástupný symbol pro číslo snímku 6">
            <a:extLst>
              <a:ext uri="{FF2B5EF4-FFF2-40B4-BE49-F238E27FC236}">
                <a16:creationId xmlns:a16="http://schemas.microsoft.com/office/drawing/2014/main" id="{C3B4F7C8-360A-0A6A-5C49-2085FF1C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075AFA-E924-46A7-AE36-871DD63334A0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21296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>
            <a:extLst>
              <a:ext uri="{FF2B5EF4-FFF2-40B4-BE49-F238E27FC236}">
                <a16:creationId xmlns:a16="http://schemas.microsoft.com/office/drawing/2014/main" id="{DF73B6F4-3191-4D3D-396E-C5E710846230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Volný tvar 7">
            <a:extLst>
              <a:ext uri="{FF2B5EF4-FFF2-40B4-BE49-F238E27FC236}">
                <a16:creationId xmlns:a16="http://schemas.microsoft.com/office/drawing/2014/main" id="{EEB808DB-C489-7698-01E3-977C6F89FBCA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Zástupný symbol pro nadpis 8">
            <a:extLst>
              <a:ext uri="{FF2B5EF4-FFF2-40B4-BE49-F238E27FC236}">
                <a16:creationId xmlns:a16="http://schemas.microsoft.com/office/drawing/2014/main" id="{AAE412F7-093A-185A-414D-6A4BC7C671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29" name="Zástupný symbol pro text 29">
            <a:extLst>
              <a:ext uri="{FF2B5EF4-FFF2-40B4-BE49-F238E27FC236}">
                <a16:creationId xmlns:a16="http://schemas.microsoft.com/office/drawing/2014/main" id="{83EB502E-8779-6A56-C4D4-CB15412646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88864911-5954-C36B-533C-8D9FB9AFF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AB927A7B-A108-3245-E981-68840FB6E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8" name="Zástupný symbol pro číslo snímku 17">
            <a:extLst>
              <a:ext uri="{FF2B5EF4-FFF2-40B4-BE49-F238E27FC236}">
                <a16:creationId xmlns:a16="http://schemas.microsoft.com/office/drawing/2014/main" id="{A3307B52-C935-539A-1E1B-EC55A761C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3F3F3"/>
                </a:solidFill>
              </a:defRPr>
            </a:lvl1pPr>
          </a:lstStyle>
          <a:p>
            <a:pPr>
              <a:defRPr/>
            </a:pPr>
            <a:fld id="{C8A5CAE0-8252-4B62-BA1C-155F7730F428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2E495A46-5D38-D1C7-E529-A0D6EDADEED9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>
              <a:extLst>
                <a:ext uri="{FF2B5EF4-FFF2-40B4-BE49-F238E27FC236}">
                  <a16:creationId xmlns:a16="http://schemas.microsoft.com/office/drawing/2014/main" id="{E1071227-68A1-DB0D-9E87-17D3FB41922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Volný tvar 12">
              <a:extLst>
                <a:ext uri="{FF2B5EF4-FFF2-40B4-BE49-F238E27FC236}">
                  <a16:creationId xmlns:a16="http://schemas.microsoft.com/office/drawing/2014/main" id="{B7F90803-555C-8440-0CB1-962913B5614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6" r:id="rId9"/>
    <p:sldLayoutId id="2147484254" r:id="rId10"/>
    <p:sldLayoutId id="21474842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hyperlink" Target="http://upload.wikimedia.org/wikipedia/commons/6/63/Zoopraxiscope_16485d.gif" TargetMode="External"/><Relationship Id="rId4" Type="http://schemas.openxmlformats.org/officeDocument/2006/relationships/image" Target="../media/image3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8/Steradian.sv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notesSlide" Target="../notesSlides/notesSlide16.xml"/><Relationship Id="rId7" Type="http://schemas.openxmlformats.org/officeDocument/2006/relationships/hyperlink" Target="http://www.google.cz/url?sa=i&amp;rct=j&amp;q=&amp;esrc=s&amp;frm=1&amp;source=images&amp;cd=&amp;cad=rja&amp;docid=Bxnc-zkMhRdm-M&amp;tbnid=4dDX-g0whlu8QM:&amp;ved=0CAUQjRw&amp;url=http%3A%2F%2Finslashout.blog.com%2F2012%2F07%2F26%2Fteaching-learning-made-easy-with-interactive-epson-projectors-by-edsel-lorete%2F&amp;ei=kcleUoufCYGX1AXvyIHQBw&amp;bvm=bv.54176721,d.bGE&amp;psig=AFQjCNF4LeXAtDAAaEmZG9nMQzMSaJ1Nzw&amp;ust=1382029946618869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notesSlide" Target="../notesSlides/notesSlide17.xml"/><Relationship Id="rId7" Type="http://schemas.openxmlformats.org/officeDocument/2006/relationships/hyperlink" Target="http://www.google.cz/url?sa=i&amp;rct=j&amp;q=&amp;esrc=s&amp;frm=1&amp;source=images&amp;cd=&amp;cad=rja&amp;docid=m7LelaziZWCNpM&amp;tbnid=k23rEodU8NIO-M:&amp;ved=0CAUQjRw&amp;url=http%3A%2F%2Fwww.ebay.com%2Fitm%2FApollo-Express-QE450-Multimedia-3-LCD-Data-Projector-QE-450-300-ANSI-Lumens-4-3-%2F150701121044&amp;ei=dsBeUrCwMIjs0gXK0YD4Dg&amp;bvm=bv.54176721,d.bGE&amp;psig=AFQjCNEBhhQI9VF2b_FOIx410BlFjhLC1w&amp;ust=1382027127304993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5.png"/><Relationship Id="rId5" Type="http://schemas.openxmlformats.org/officeDocument/2006/relationships/image" Target="../media/image84.jpeg"/><Relationship Id="rId10" Type="http://schemas.openxmlformats.org/officeDocument/2006/relationships/image" Target="../media/image88.jpeg"/><Relationship Id="rId4" Type="http://schemas.openxmlformats.org/officeDocument/2006/relationships/image" Target="../media/image83.jpeg"/><Relationship Id="rId9" Type="http://schemas.openxmlformats.org/officeDocument/2006/relationships/image" Target="../media/image8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3.jpeg"/><Relationship Id="rId7" Type="http://schemas.openxmlformats.org/officeDocument/2006/relationships/image" Target="../media/image9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7/7e/DLP_Color_wheel.gif" TargetMode="External"/><Relationship Id="rId5" Type="http://schemas.openxmlformats.org/officeDocument/2006/relationships/image" Target="../media/image95.jpeg"/><Relationship Id="rId10" Type="http://schemas.openxmlformats.org/officeDocument/2006/relationships/image" Target="../media/image99.jpeg"/><Relationship Id="rId4" Type="http://schemas.openxmlformats.org/officeDocument/2006/relationships/image" Target="../media/image94.png"/><Relationship Id="rId9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xlight.com/Products/Interactive" TargetMode="External"/><Relationship Id="rId13" Type="http://schemas.openxmlformats.org/officeDocument/2006/relationships/hyperlink" Target="http://celluloidjunkie.com/2010/03/26/texas-instruments-on-track-with-4k/" TargetMode="External"/><Relationship Id="rId3" Type="http://schemas.openxmlformats.org/officeDocument/2006/relationships/hyperlink" Target="http://www.displaymate.com/LCoS_ShootOut_Part_A.htm" TargetMode="External"/><Relationship Id="rId7" Type="http://schemas.openxmlformats.org/officeDocument/2006/relationships/hyperlink" Target="http://downloads01.smarttech.com/media/sitecore/en/support/product/interactiveprojectors/lightraise60wi/specifications/slr60wispecsv02may13.pdf" TargetMode="External"/><Relationship Id="rId12" Type="http://schemas.openxmlformats.org/officeDocument/2006/relationships/hyperlink" Target="http://www.ebay.com/gds/LCD-DLP-and-LCOS-Projector-Selector-Guide-/10000000001443008/g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lp.com/projector/dlp-innovations/interactive-projection.aspx" TargetMode="External"/><Relationship Id="rId11" Type="http://schemas.openxmlformats.org/officeDocument/2006/relationships/hyperlink" Target="http://en.wikipedia.org/wiki/Digital_Light_Processing" TargetMode="External"/><Relationship Id="rId5" Type="http://schemas.openxmlformats.org/officeDocument/2006/relationships/hyperlink" Target="http://www.interaktivni-projektory.cz/vse-o-interaktivnich-projektorech/technologie-svetla-casio/" TargetMode="External"/><Relationship Id="rId10" Type="http://schemas.openxmlformats.org/officeDocument/2006/relationships/hyperlink" Target="http://en.wikipedia.org/wiki/LCD_projector" TargetMode="External"/><Relationship Id="rId4" Type="http://schemas.openxmlformats.org/officeDocument/2006/relationships/hyperlink" Target="http://en.wikipedia.org/wiki/Large-screen_television_technology" TargetMode="External"/><Relationship Id="rId9" Type="http://schemas.openxmlformats.org/officeDocument/2006/relationships/hyperlink" Target="http://en.wikipedia.org/wiki/3LC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hyperlink" Target="http://cs.wikipedia.org/wiki/Soubor:Stampfer_disc.jpg" TargetMode="External"/><Relationship Id="rId7" Type="http://schemas.openxmlformats.org/officeDocument/2006/relationships/image" Target="../media/image16.gif"/><Relationship Id="rId12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Strobe_2.gif" TargetMode="External"/><Relationship Id="rId11" Type="http://schemas.openxmlformats.org/officeDocument/2006/relationships/hyperlink" Target="http://en.wikipedia.org/wiki/File:Phenakistoscope_3g07690d.gif" TargetMode="External"/><Relationship Id="rId5" Type="http://schemas.openxmlformats.org/officeDocument/2006/relationships/image" Target="../media/image15.jpeg"/><Relationship Id="rId10" Type="http://schemas.openxmlformats.org/officeDocument/2006/relationships/image" Target="../media/image19.gif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www.google.cz/url?sa=i&amp;rct=j&amp;q=kinesiskop&amp;source=images&amp;cd=&amp;cad=rja&amp;uact=8&amp;ved=0CAcQjRw&amp;url=http%3A%2F%2Fforum.cuni.cz%2FfukVI03%2Fslepjeje.html&amp;ei=NcRCVL-RF8a7Pe2GgYgL&amp;psig=AFQjCNFpoawOGQBnkAYEMUlrh7yaoWWUxw&amp;ust=1413748103091927" TargetMode="Externa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95F7C1EC-FEB0-E7E4-10C6-D3D6E60C2F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063" y="1112838"/>
            <a:ext cx="8564562" cy="5745162"/>
          </a:xfrm>
        </p:spPr>
        <p:txBody>
          <a:bodyPr/>
          <a:lstStyle/>
          <a:p>
            <a:pPr marL="266700" indent="-266700" algn="ctr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cs-CZ" sz="4400" b="1" dirty="0">
              <a:cs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cs-CZ" sz="49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Projekční technika</a:t>
            </a:r>
          </a:p>
          <a:p>
            <a:pPr marL="266700" indent="-266700" algn="ctr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hangingPunct="1">
              <a:lnSpc>
                <a:spcPct val="80000"/>
              </a:lnSpc>
              <a:buFontTx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F771233-446A-E3EA-F04D-D3F715A68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Projekční technika - historie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25052A5-6F5E-2719-4DA0-ABED0AC2EA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063" y="1314450"/>
            <a:ext cx="8707437" cy="5394325"/>
          </a:xfrm>
        </p:spPr>
        <p:txBody>
          <a:bodyPr>
            <a:normAutofit fontScale="92500" lnSpcReduction="20000"/>
          </a:bodyPr>
          <a:lstStyle/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Muybridge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zoopraxinoskop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1879</a:t>
            </a: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   	spojení se sériovou fotografií 1891</a:t>
            </a: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Edison </a:t>
            </a:r>
          </a:p>
          <a:p>
            <a:pPr marL="266700" indent="-26670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kinetoskop 1891</a:t>
            </a:r>
          </a:p>
          <a:p>
            <a:pPr marL="266700" indent="-266700" eaLnBrk="1" fontAlgn="auto" hangingPunct="1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Lumierové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filmové představení 1895</a:t>
            </a: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příjezd vlaku do stanice La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Ciotat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6700" indent="-266700" eaLnBrk="1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6" descr="boyComposite.jpg (9271 bytes)">
            <a:extLst>
              <a:ext uri="{FF2B5EF4-FFF2-40B4-BE49-F238E27FC236}">
                <a16:creationId xmlns:a16="http://schemas.microsoft.com/office/drawing/2014/main" id="{CE9332B7-7E3E-A9B8-EC84-83C827374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2022475"/>
            <a:ext cx="25654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boy.gif (39679 bytes)">
            <a:extLst>
              <a:ext uri="{FF2B5EF4-FFF2-40B4-BE49-F238E27FC236}">
                <a16:creationId xmlns:a16="http://schemas.microsoft.com/office/drawing/2014/main" id="{A298D480-9FA1-D31C-3D2E-A577D93843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2022475"/>
            <a:ext cx="973138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Soubor:Zoopraxiscope 16485d.gif">
            <a:hlinkClick r:id="rId5"/>
            <a:extLst>
              <a:ext uri="{FF2B5EF4-FFF2-40B4-BE49-F238E27FC236}">
                <a16:creationId xmlns:a16="http://schemas.microsoft.com/office/drawing/2014/main" id="{70ACF1AE-05EE-2B10-AE3A-18C7FC1616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985838"/>
            <a:ext cx="2246313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 descr="[kinetoscopio.jpg]">
            <a:extLst>
              <a:ext uri="{FF2B5EF4-FFF2-40B4-BE49-F238E27FC236}">
                <a16:creationId xmlns:a16="http://schemas.microsoft.com/office/drawing/2014/main" id="{8931680D-63E8-DEDF-9252-0AD49AA46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3371850"/>
            <a:ext cx="19685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" descr="[Chegada_do_Trem.jpg]">
            <a:extLst>
              <a:ext uri="{FF2B5EF4-FFF2-40B4-BE49-F238E27FC236}">
                <a16:creationId xmlns:a16="http://schemas.microsoft.com/office/drawing/2014/main" id="{EF91CC39-CF53-AEE7-CA2C-1CB6943B1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4648200"/>
            <a:ext cx="26955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BE8E777-0BD2-395E-9D46-E8A64F40F2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Projekční technika - historie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013879F-0124-93BD-36B9-B06856581B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063" y="1112838"/>
            <a:ext cx="8707437" cy="5354637"/>
          </a:xfrm>
        </p:spPr>
        <p:txBody>
          <a:bodyPr>
            <a:normAutofit/>
          </a:bodyPr>
          <a:lstStyle/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Též pro promítání plošných a plochých neprůsvitných předmětů bylo možno již přibližně od roku 1860 využívat první </a:t>
            </a:r>
            <a:r>
              <a:rPr lang="cs-CZ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diaporojektory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episkopy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a později i kombinované </a:t>
            </a:r>
            <a:r>
              <a:rPr lang="cs-CZ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epidiaprojektory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0BE88B86-7975-01F2-5C50-51D6A10C2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762250"/>
            <a:ext cx="32035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485" name="Picture 6">
            <a:extLst>
              <a:ext uri="{FF2B5EF4-FFF2-40B4-BE49-F238E27FC236}">
                <a16:creationId xmlns:a16="http://schemas.microsoft.com/office/drawing/2014/main" id="{21EABB78-E0C1-3760-BDF8-61857A33D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798763"/>
            <a:ext cx="4732338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4B88DE2-4F06-E4E0-3263-3B210E611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Projekční technika - historie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7996294-156C-4FFD-5BB7-9583CDA821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063" y="974725"/>
            <a:ext cx="8707437" cy="5883275"/>
          </a:xfrm>
        </p:spPr>
        <p:txBody>
          <a:bodyPr>
            <a:normAutofit/>
          </a:bodyPr>
          <a:lstStyle/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Od konce 19. století se rozvíjí kinematografie, která vedla posléze i ke vzniku </a:t>
            </a:r>
            <a:r>
              <a:rPr lang="cs-C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školského filmu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Na počátku 20. století se tak již mohou při podpoře výuky využívat různé projekční přístroje</a:t>
            </a: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Ve třicátých letech k nim přibývají též první </a:t>
            </a:r>
            <a:r>
              <a:rPr lang="cs-C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psací projektory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předchůdci zpětných projektorů </a:t>
            </a: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6A3BCE9E-C0C3-F6E8-1D1F-DBA3440A2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2265363"/>
            <a:ext cx="274796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1509" name="Picture 4">
            <a:extLst>
              <a:ext uri="{FF2B5EF4-FFF2-40B4-BE49-F238E27FC236}">
                <a16:creationId xmlns:a16="http://schemas.microsoft.com/office/drawing/2014/main" id="{52700056-1C36-4F0C-0527-63CE54A42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119438"/>
            <a:ext cx="3998912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1510" name="Picture 10" descr="http://i.ebayimg.com/t/Bildprojektor-Jugendbildwerfer-Pouva-Magica-mit-Bilderrollen-Maerchen-/00/s/MTYwMFgxMzU1/z/4owAAOSwbqpTwujs/$_57.JPG">
            <a:extLst>
              <a:ext uri="{FF2B5EF4-FFF2-40B4-BE49-F238E27FC236}">
                <a16:creationId xmlns:a16="http://schemas.microsoft.com/office/drawing/2014/main" id="{C0C2C98E-3AFE-9FE8-008E-FC9733FA1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865563"/>
            <a:ext cx="160020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 descr="http://courses.ncssm.edu/gallery/collections/toys/images/SlideProjectorClosed0341.jpg">
            <a:extLst>
              <a:ext uri="{FF2B5EF4-FFF2-40B4-BE49-F238E27FC236}">
                <a16:creationId xmlns:a16="http://schemas.microsoft.com/office/drawing/2014/main" id="{0E84054A-C21C-A908-26E5-D0060EA06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2716213"/>
            <a:ext cx="23844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>
            <a:extLst>
              <a:ext uri="{FF2B5EF4-FFF2-40B4-BE49-F238E27FC236}">
                <a16:creationId xmlns:a16="http://schemas.microsoft.com/office/drawing/2014/main" id="{9C77C61C-6ABF-A81A-36BA-4318A9E0E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051175"/>
            <a:ext cx="3998912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1513" name="Picture 10" descr="http://courses.ncssm.edu/gallery/collections/toys/images/SlideProjectorClosed0341.jpg">
            <a:extLst>
              <a:ext uri="{FF2B5EF4-FFF2-40B4-BE49-F238E27FC236}">
                <a16:creationId xmlns:a16="http://schemas.microsoft.com/office/drawing/2014/main" id="{55FCAFDB-05FF-C029-3A88-31C0D8213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2647950"/>
            <a:ext cx="23844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B8CF48D-6B0B-99A0-E31C-ABCEC29DF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Projekce - princip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272271E-C037-359B-BE85-BCBC6076C7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063" y="981075"/>
            <a:ext cx="8707437" cy="5876925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cs-CZ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Lom světelných paprsků při průchodu spojnou čočkou 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- předmětové ohnisko,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F'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- obrazové ohnisko,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- předmětová ohnisková vzdálenost,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f'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- obrazová ohnisková vzdálenost,                  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- vzdálenost zobrazovaného předmětu od optického středu čočky,   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a'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- vzdálenost obrazu předmětu od optického středu čočky,               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- velikost zobrazovaného předmětu,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y'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- velikost obrazu předmětu</a:t>
            </a: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DFB6C547-80D3-C84E-31D2-5CAA0CB15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3382963"/>
            <a:ext cx="5578475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2533" name="TextovéPole 1">
            <a:extLst>
              <a:ext uri="{FF2B5EF4-FFF2-40B4-BE49-F238E27FC236}">
                <a16:creationId xmlns:a16="http://schemas.microsoft.com/office/drawing/2014/main" id="{D7A72772-4F9A-7A14-C8DC-66AA89592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638" y="4592638"/>
            <a:ext cx="19431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>
                <a:latin typeface="Times New Roman" panose="02020603050405020304" pitchFamily="18" charset="0"/>
              </a:rPr>
              <a:t>skutečný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>
                <a:latin typeface="Times New Roman" panose="02020603050405020304" pitchFamily="18" charset="0"/>
              </a:rPr>
              <a:t>převrácený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>
                <a:latin typeface="Times New Roman" panose="02020603050405020304" pitchFamily="18" charset="0"/>
              </a:rPr>
              <a:t>zvětšený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>
                <a:latin typeface="Times New Roman" panose="02020603050405020304" pitchFamily="18" charset="0"/>
              </a:rPr>
              <a:t>obraz předlohy</a:t>
            </a:r>
          </a:p>
        </p:txBody>
      </p:sp>
      <p:sp>
        <p:nvSpPr>
          <p:cNvPr id="22534" name="TextovéPole 5">
            <a:extLst>
              <a:ext uri="{FF2B5EF4-FFF2-40B4-BE49-F238E27FC236}">
                <a16:creationId xmlns:a16="http://schemas.microsoft.com/office/drawing/2014/main" id="{FFC73549-CAF0-8786-102E-1C78181B5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4537075"/>
            <a:ext cx="1187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>
                <a:latin typeface="Times New Roman" panose="02020603050405020304" pitchFamily="18" charset="0"/>
              </a:rPr>
              <a:t>předloha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9D19C37-F5E1-DBAC-8F77-97607027A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Projekce - princip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72A1896-1823-31A7-A412-99AC5FFA71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063" y="1216025"/>
            <a:ext cx="8707437" cy="5641975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Opticko-světelná soustava obecného projektoru: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 duté zrcadlo,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- světelný zdroj,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- kondenzor,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- tepelný filtr,     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- promítací pole,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- objektiv,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- promítací ploch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3">
            <a:extLst>
              <a:ext uri="{FF2B5EF4-FFF2-40B4-BE49-F238E27FC236}">
                <a16:creationId xmlns:a16="http://schemas.microsoft.com/office/drawing/2014/main" id="{31E55D2B-DC1C-C9DF-13FB-A4AB7A53F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792413"/>
            <a:ext cx="8405812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E3CAEE2-1899-6DFC-3CAF-6ED89D976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Projekce - jednotky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0507651-839E-1879-005B-B8C885799C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0513" y="1047750"/>
            <a:ext cx="8707437" cy="5810250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Hlavním parametrem projektorů je </a:t>
            </a: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světelný tok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udávaný                    v jednotkách </a:t>
            </a: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lumen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), resp. v </a:t>
            </a: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ANSI </a:t>
            </a:r>
            <a:r>
              <a:rPr lang="cs-CZ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(dle metodiky měření)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Světelný tok je </a:t>
            </a: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fotometrická veličina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(působení na lidské oko)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Světelný tok </a:t>
            </a:r>
            <a:r>
              <a:rPr lang="el-G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označuje světelnou energii, kterou zdroj vyzáří za časovou jednotku 1s do všech úhlů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Lumen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- jednotka světelného toku) je definován jako světelný tok vyzařovaný do prostorového úhlu 1 steradiánu bodovým zdrojem světla, jehož svítivost je ve všech směrech 1 kandela.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Svítivost I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luminous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intensity) a udává se v cd (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candela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- kandela)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Kandela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(cd) je to svítivost světelného zdroje, který v daném směru emituje monochromatické záření o frekvenci 540×10</a:t>
            </a:r>
            <a:r>
              <a:rPr lang="cs-CZ" sz="2800" baseline="300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hertzů a jehož zářivá intenzita v tomto směru činí 1/683 wattů na jeden steradián.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44450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definice steradiánu = jednotka prostorového úhlu</a:t>
            </a:r>
          </a:p>
          <a:p>
            <a:pPr marL="44450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44450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ANSI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American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Standards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Institute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2" descr="Soubor:Steradian.svg">
            <a:hlinkClick r:id="rId3"/>
            <a:extLst>
              <a:ext uri="{FF2B5EF4-FFF2-40B4-BE49-F238E27FC236}">
                <a16:creationId xmlns:a16="http://schemas.microsoft.com/office/drawing/2014/main" id="{1F941AAE-F759-F18E-4A23-A44DAB77F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5156200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646F3D2-D881-C4F6-BF05-834F51A15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Statická projekce - druhy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C0B6AF8-473D-77DB-70FE-8EC44BBFBA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063" y="1216025"/>
            <a:ext cx="8707437" cy="5641975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Schéma dráhy světelných paprsků při </a:t>
            </a:r>
            <a:r>
              <a:rPr lang="cs-CZ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diaprojekci</a:t>
            </a:r>
            <a:r>
              <a:rPr lang="cs-CZ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epiprojekci</a:t>
            </a:r>
            <a:r>
              <a:rPr lang="cs-CZ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klasické transmisní zpětné projekci</a:t>
            </a:r>
            <a:r>
              <a:rPr lang="cs-CZ" dirty="0"/>
              <a:t>:</a:t>
            </a:r>
            <a:r>
              <a:rPr lang="cs-CZ" i="1" dirty="0"/>
              <a:t>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- světelný zdroj,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- předloha,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- rovinné zrcadlo, 			   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- promítací plocha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623888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tabLst>
                <a:tab pos="3495675" algn="l"/>
                <a:tab pos="6099175" algn="l"/>
              </a:tabLst>
              <a:defRPr/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diaprojekce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epiprojekce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	zpětná projekce		</a:t>
            </a: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6">
            <a:extLst>
              <a:ext uri="{FF2B5EF4-FFF2-40B4-BE49-F238E27FC236}">
                <a16:creationId xmlns:a16="http://schemas.microsoft.com/office/drawing/2014/main" id="{938BB998-C869-3BD1-01B2-D81609B4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943225"/>
            <a:ext cx="28194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8677" name="Picture 7">
            <a:extLst>
              <a:ext uri="{FF2B5EF4-FFF2-40B4-BE49-F238E27FC236}">
                <a16:creationId xmlns:a16="http://schemas.microsoft.com/office/drawing/2014/main" id="{E148914E-0501-62A9-FAA2-5F4C55870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2952750"/>
            <a:ext cx="26384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8678" name="Picture 8">
            <a:extLst>
              <a:ext uri="{FF2B5EF4-FFF2-40B4-BE49-F238E27FC236}">
                <a16:creationId xmlns:a16="http://schemas.microsoft.com/office/drawing/2014/main" id="{BBCEBAD2-7F8E-493F-EE01-98D7CC49C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943225"/>
            <a:ext cx="26289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850523E-D55D-F0F9-40F8-63CB213C7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001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 err="1">
                <a:latin typeface="Times New Roman" pitchFamily="18" charset="0"/>
                <a:cs typeface="Times New Roman" pitchFamily="18" charset="0"/>
              </a:rPr>
              <a:t>Diaprojekce</a:t>
            </a:r>
            <a:br>
              <a:rPr lang="cs-CZ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3100" b="1" dirty="0">
                <a:latin typeface="Times New Roman" pitchFamily="18" charset="0"/>
                <a:cs typeface="Times New Roman" pitchFamily="18" charset="0"/>
              </a:rPr>
              <a:t>projekce diapozitivů a diafilmů </a:t>
            </a:r>
          </a:p>
        </p:txBody>
      </p:sp>
      <p:sp>
        <p:nvSpPr>
          <p:cNvPr id="30723" name="Zástupný symbol pro obsah 8">
            <a:extLst>
              <a:ext uri="{FF2B5EF4-FFF2-40B4-BE49-F238E27FC236}">
                <a16:creationId xmlns:a16="http://schemas.microsoft.com/office/drawing/2014/main" id="{18EBBE77-9915-91EA-BC86-532B19E98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75" y="1349375"/>
            <a:ext cx="8340725" cy="4749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Diafilmy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(diapásy – kinofilmy 35 mm s políčky 24 x 36 mm)</a:t>
            </a:r>
          </a:p>
          <a:p>
            <a:pPr>
              <a:spcBef>
                <a:spcPct val="0"/>
              </a:spcBef>
            </a:pPr>
            <a:r>
              <a:rPr lang="cs-CZ" altLang="cs-CZ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Diapozitivy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5x5 a 7x7 (políčko 24 x 36 mm, resp. 60 x 60 mm)</a:t>
            </a:r>
          </a:p>
          <a:p>
            <a:pPr>
              <a:spcBef>
                <a:spcPct val="0"/>
              </a:spcBef>
            </a:pPr>
            <a:endParaRPr lang="cs-CZ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endParaRPr lang="cs-CZ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endParaRPr lang="cs-CZ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endParaRPr lang="cs-CZ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endParaRPr lang="cs-CZ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endParaRPr lang="cs-CZ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endParaRPr lang="cs-CZ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endParaRPr lang="cs-CZ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/>
          </a:p>
        </p:txBody>
      </p:sp>
      <p:pic>
        <p:nvPicPr>
          <p:cNvPr id="30724" name="Picture 17">
            <a:extLst>
              <a:ext uri="{FF2B5EF4-FFF2-40B4-BE49-F238E27FC236}">
                <a16:creationId xmlns:a16="http://schemas.microsoft.com/office/drawing/2014/main" id="{79963143-D09F-E01E-7613-B94960EF4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4629150"/>
            <a:ext cx="2692400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18">
            <a:extLst>
              <a:ext uri="{FF2B5EF4-FFF2-40B4-BE49-F238E27FC236}">
                <a16:creationId xmlns:a16="http://schemas.microsoft.com/office/drawing/2014/main" id="{C2E24DFB-9FB3-46A8-9DD6-3369921F3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3340100"/>
            <a:ext cx="2651125" cy="269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7" descr="http://thumbs.dreamstime.com/thumb_224/1199916320NsKBIf.jpg">
            <a:extLst>
              <a:ext uri="{FF2B5EF4-FFF2-40B4-BE49-F238E27FC236}">
                <a16:creationId xmlns:a16="http://schemas.microsoft.com/office/drawing/2014/main" id="{AEE32225-7405-10B5-D640-E469BEAF1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754563"/>
            <a:ext cx="118427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20" descr="http://www.memoryscan.dk/images/home_1_00.jpg">
            <a:extLst>
              <a:ext uri="{FF2B5EF4-FFF2-40B4-BE49-F238E27FC236}">
                <a16:creationId xmlns:a16="http://schemas.microsoft.com/office/drawing/2014/main" id="{F6FB988E-3CF3-4365-9B93-4D37F1EA8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471738"/>
            <a:ext cx="362902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23" descr="http://upload.wikimedia.org/wikipedia/commons/c/c4/Magyar_diafilm.jpg">
            <a:extLst>
              <a:ext uri="{FF2B5EF4-FFF2-40B4-BE49-F238E27FC236}">
                <a16:creationId xmlns:a16="http://schemas.microsoft.com/office/drawing/2014/main" id="{1B170AE9-332D-A746-501C-138B8233A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2165350"/>
            <a:ext cx="1814512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83D29B2A-17DB-B82A-B85E-EB66309F8EB0}"/>
              </a:ext>
            </a:extLst>
          </p:cNvPr>
          <p:cNvSpPr/>
          <p:nvPr/>
        </p:nvSpPr>
        <p:spPr>
          <a:xfrm>
            <a:off x="234950" y="6030913"/>
            <a:ext cx="87312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cs-CZ" sz="2000" i="1" dirty="0">
                <a:cs typeface="Times New Roman" pitchFamily="18" charset="0"/>
              </a:rPr>
              <a:t>Pozn.: rozlišení 24×36 mm až 140 čar/mm = 6720*10080 = 67,7 </a:t>
            </a:r>
            <a:r>
              <a:rPr lang="cs-CZ" sz="2000" i="1" dirty="0" err="1">
                <a:cs typeface="Times New Roman" pitchFamily="18" charset="0"/>
              </a:rPr>
              <a:t>Mpx</a:t>
            </a:r>
            <a:r>
              <a:rPr lang="cs-CZ" sz="2000" i="1" dirty="0">
                <a:cs typeface="Times New Roman" pitchFamily="18" charset="0"/>
              </a:rPr>
              <a:t> = 7112 dpi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C040A84D-26CD-FE74-29D1-C4E54E5E4D17}"/>
              </a:ext>
            </a:extLst>
          </p:cNvPr>
          <p:cNvSpPr/>
          <p:nvPr/>
        </p:nvSpPr>
        <p:spPr>
          <a:xfrm>
            <a:off x="234950" y="6400800"/>
            <a:ext cx="87312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cs-CZ" sz="2000" i="1" dirty="0">
                <a:cs typeface="Times New Roman" pitchFamily="18" charset="0"/>
              </a:rPr>
              <a:t>Pozn.: rozlišení 60×60 mm při 150 čar/mm = 18000*18000 = 324 </a:t>
            </a:r>
            <a:r>
              <a:rPr lang="cs-CZ" sz="2000" i="1" dirty="0" err="1">
                <a:cs typeface="Times New Roman" pitchFamily="18" charset="0"/>
              </a:rPr>
              <a:t>Mpx</a:t>
            </a:r>
            <a:r>
              <a:rPr lang="cs-CZ" sz="2000" i="1" dirty="0">
                <a:cs typeface="Times New Roman" pitchFamily="18" charset="0"/>
              </a:rPr>
              <a:t> = 7620 dpi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2268C92-4AEA-4031-5760-517C2990B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001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 err="1">
                <a:latin typeface="Times New Roman" pitchFamily="18" charset="0"/>
                <a:cs typeface="Times New Roman" pitchFamily="18" charset="0"/>
              </a:rPr>
              <a:t>Diaprojekce</a:t>
            </a:r>
            <a:br>
              <a:rPr lang="cs-CZ" sz="5400" b="1" dirty="0">
                <a:latin typeface="Times New Roman" pitchFamily="18" charset="0"/>
                <a:cs typeface="Times New Roman" pitchFamily="18" charset="0"/>
              </a:rPr>
            </a:br>
            <a:endParaRPr lang="cs-CZ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86ADA593-697C-DE2B-A87D-E7BFE31EA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75" y="958850"/>
            <a:ext cx="8558213" cy="5140325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Klasické ruční a motorové měniče diapozitivů a diafilmů</a:t>
            </a:r>
          </a:p>
          <a:p>
            <a:pPr indent="-4763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cs-CZ" dirty="0"/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id="{5E71215E-144D-DD13-69E9-96D85182C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435100"/>
            <a:ext cx="2212975" cy="25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13">
            <a:extLst>
              <a:ext uri="{FF2B5EF4-FFF2-40B4-BE49-F238E27FC236}">
                <a16:creationId xmlns:a16="http://schemas.microsoft.com/office/drawing/2014/main" id="{F265FBF2-4D1F-CA22-45A8-BA6781164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4545013"/>
            <a:ext cx="5897562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2774" name="Picture 7">
            <a:extLst>
              <a:ext uri="{FF2B5EF4-FFF2-40B4-BE49-F238E27FC236}">
                <a16:creationId xmlns:a16="http://schemas.microsoft.com/office/drawing/2014/main" id="{815A3654-3A42-FA68-2468-AFF3C8A51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127500"/>
            <a:ext cx="3046413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3">
            <a:extLst>
              <a:ext uri="{FF2B5EF4-FFF2-40B4-BE49-F238E27FC236}">
                <a16:creationId xmlns:a16="http://schemas.microsoft.com/office/drawing/2014/main" id="{6BF01BDD-C802-3BAE-7052-FA89047D3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1514475"/>
            <a:ext cx="38830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2776" name="Picture 3">
            <a:extLst>
              <a:ext uri="{FF2B5EF4-FFF2-40B4-BE49-F238E27FC236}">
                <a16:creationId xmlns:a16="http://schemas.microsoft.com/office/drawing/2014/main" id="{813A947D-4816-AD37-6BB4-816F60870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2478088"/>
            <a:ext cx="28860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24FD99-E6B3-E09C-26BD-3C4607DE2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001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 err="1">
                <a:latin typeface="Times New Roman" pitchFamily="18" charset="0"/>
                <a:cs typeface="Times New Roman" pitchFamily="18" charset="0"/>
              </a:rPr>
              <a:t>Diaprojekce</a:t>
            </a:r>
            <a:br>
              <a:rPr lang="cs-CZ" sz="5400" b="1" dirty="0">
                <a:latin typeface="Times New Roman" pitchFamily="18" charset="0"/>
                <a:cs typeface="Times New Roman" pitchFamily="18" charset="0"/>
              </a:rPr>
            </a:br>
            <a:endParaRPr lang="cs-CZ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Zástupný symbol pro obsah 1">
            <a:extLst>
              <a:ext uri="{FF2B5EF4-FFF2-40B4-BE49-F238E27FC236}">
                <a16:creationId xmlns:a16="http://schemas.microsoft.com/office/drawing/2014/main" id="{2C3E2B96-7A79-CA00-A17C-CCD0D010D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841375"/>
            <a:ext cx="8759825" cy="5383213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cs-CZ" altLang="cs-CZ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Automatické diaprojektory </a:t>
            </a:r>
          </a:p>
          <a:p>
            <a:pPr marL="0" indent="0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cs-CZ" altLang="cs-CZ" sz="2500">
                <a:latin typeface="Times New Roman" panose="02020603050405020304" pitchFamily="18" charset="0"/>
                <a:cs typeface="Times New Roman" panose="02020603050405020304" pitchFamily="18" charset="0"/>
              </a:rPr>
              <a:t>projekce z přímých a kruhových zásobníků</a:t>
            </a:r>
          </a:p>
        </p:txBody>
      </p:sp>
      <p:pic>
        <p:nvPicPr>
          <p:cNvPr id="34820" name="Picture 13">
            <a:extLst>
              <a:ext uri="{FF2B5EF4-FFF2-40B4-BE49-F238E27FC236}">
                <a16:creationId xmlns:a16="http://schemas.microsoft.com/office/drawing/2014/main" id="{1F6D4A6A-4634-062D-0C9B-0A54BAAC1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46288"/>
            <a:ext cx="3071812" cy="20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12" descr="http://www.porterelectronics.com/catalog/5000AF.jpg">
            <a:extLst>
              <a:ext uri="{FF2B5EF4-FFF2-40B4-BE49-F238E27FC236}">
                <a16:creationId xmlns:a16="http://schemas.microsoft.com/office/drawing/2014/main" id="{849616E4-DC13-080F-EB93-FC694B5F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3730625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9">
            <a:extLst>
              <a:ext uri="{FF2B5EF4-FFF2-40B4-BE49-F238E27FC236}">
                <a16:creationId xmlns:a16="http://schemas.microsoft.com/office/drawing/2014/main" id="{2BC08DA2-A145-DB17-63A7-40F4A31EF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132263"/>
            <a:ext cx="3068637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4823" name="Picture 6" descr="http://www.gimahhot.de/images/products_large/7/74880/kindermann-magic-screen-ir-nr-8008-diaprojektor.jpg">
            <a:extLst>
              <a:ext uri="{FF2B5EF4-FFF2-40B4-BE49-F238E27FC236}">
                <a16:creationId xmlns:a16="http://schemas.microsoft.com/office/drawing/2014/main" id="{EA59E5DA-77FF-096C-0A5D-C8800F3DB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1071563"/>
            <a:ext cx="274637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5">
            <a:extLst>
              <a:ext uri="{FF2B5EF4-FFF2-40B4-BE49-F238E27FC236}">
                <a16:creationId xmlns:a16="http://schemas.microsoft.com/office/drawing/2014/main" id="{99C0E1D3-501C-7D0D-3433-CBCBE7A59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4241800"/>
            <a:ext cx="2870200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FF644C3-0736-3547-82EB-E92BEE64B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Projekční technika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3CA4E70-664B-CF43-E08E-37496E8B31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063" y="1112838"/>
            <a:ext cx="8707437" cy="2746375"/>
          </a:xfrm>
        </p:spPr>
        <p:txBody>
          <a:bodyPr>
            <a:normAutofit/>
          </a:bodyPr>
          <a:lstStyle/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 Projekční technika jsou zařízení umožňující optické zobrazení předloh a dat na promítací plochu </a:t>
            </a: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zařízení statické projekce (zvl. zpětné projektory)</a:t>
            </a: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zařízení dynamické projekce (klasická projekce kinematografických filmů) </a:t>
            </a: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zařízení data a video projekce</a:t>
            </a: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8">
            <a:extLst>
              <a:ext uri="{FF2B5EF4-FFF2-40B4-BE49-F238E27FC236}">
                <a16:creationId xmlns:a16="http://schemas.microsoft.com/office/drawing/2014/main" id="{509F5875-18AC-5F1B-1519-3F7AABCC3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3019425"/>
            <a:ext cx="21082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149" name="Picture 9">
            <a:extLst>
              <a:ext uri="{FF2B5EF4-FFF2-40B4-BE49-F238E27FC236}">
                <a16:creationId xmlns:a16="http://schemas.microsoft.com/office/drawing/2014/main" id="{D6F9CBF2-8207-909B-4BD5-83FF939CA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3917950"/>
            <a:ext cx="2611437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150" name="Picture 10">
            <a:extLst>
              <a:ext uri="{FF2B5EF4-FFF2-40B4-BE49-F238E27FC236}">
                <a16:creationId xmlns:a16="http://schemas.microsoft.com/office/drawing/2014/main" id="{6A13A829-3EAA-6A5B-9A84-8BABDE3E9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3948113"/>
            <a:ext cx="30257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E4539D2-7D53-09B3-48D9-60E4AB4E2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9413" y="317500"/>
            <a:ext cx="8229600" cy="9334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cs-CZ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5400" b="1" dirty="0" err="1">
                <a:latin typeface="Times New Roman" pitchFamily="18" charset="0"/>
                <a:cs typeface="Times New Roman" pitchFamily="18" charset="0"/>
              </a:rPr>
              <a:t>Epiprojekce</a:t>
            </a:r>
            <a:br>
              <a:rPr lang="cs-CZ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3100" b="1" dirty="0">
                <a:latin typeface="Times New Roman" pitchFamily="18" charset="0"/>
                <a:cs typeface="Times New Roman" pitchFamily="18" charset="0"/>
              </a:rPr>
              <a:t>projekce neprůsvitných předloh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A21B17E-BD93-0CC0-EB4F-64C7F7501B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063" y="1395413"/>
            <a:ext cx="8707437" cy="5024437"/>
          </a:xfrm>
        </p:spPr>
        <p:txBody>
          <a:bodyPr>
            <a:normAutofit/>
          </a:bodyPr>
          <a:lstStyle/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id="{2A4B9C4B-E709-C3F2-AEDA-123526E19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557338"/>
            <a:ext cx="420687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6869" name="Picture 8">
            <a:extLst>
              <a:ext uri="{FF2B5EF4-FFF2-40B4-BE49-F238E27FC236}">
                <a16:creationId xmlns:a16="http://schemas.microsoft.com/office/drawing/2014/main" id="{839026EF-3372-408A-99AD-A7E8B335A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225550"/>
            <a:ext cx="2551113" cy="309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8">
            <a:extLst>
              <a:ext uri="{FF2B5EF4-FFF2-40B4-BE49-F238E27FC236}">
                <a16:creationId xmlns:a16="http://schemas.microsoft.com/office/drawing/2014/main" id="{BE61BAF0-237F-FA54-B48C-2E1C2F99D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4292600"/>
            <a:ext cx="3370263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6871" name="Picture 8" descr="http://www.google.cz/url?source=imglanding&amp;ct=img&amp;q=http://fyzika.jreichl.com/data/optika/33_opticke_pristroje_soubory/image121.jpg&amp;sa=X&amp;ei=q8N_UOnxCMfa4QSGmIHwBg&amp;ved=0CAsQ8wc&amp;usg=AFQjCNEFRgxSazVgz3b-KL7xF-v_Ol4LgQ">
            <a:extLst>
              <a:ext uri="{FF2B5EF4-FFF2-40B4-BE49-F238E27FC236}">
                <a16:creationId xmlns:a16="http://schemas.microsoft.com/office/drawing/2014/main" id="{98C640FE-14FB-6949-2E74-4A1D58888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4435475"/>
            <a:ext cx="301307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>
            <a:extLst>
              <a:ext uri="{FF2B5EF4-FFF2-40B4-BE49-F238E27FC236}">
                <a16:creationId xmlns:a16="http://schemas.microsoft.com/office/drawing/2014/main" id="{34B56B2B-3143-FB54-934A-A0FF72C0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2222500"/>
            <a:ext cx="2735263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5">
            <a:extLst>
              <a:ext uri="{FF2B5EF4-FFF2-40B4-BE49-F238E27FC236}">
                <a16:creationId xmlns:a16="http://schemas.microsoft.com/office/drawing/2014/main" id="{35696B2D-926A-9D1B-621A-543F269A3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563688"/>
            <a:ext cx="61515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0D37D5D0-2D30-CD65-F74E-423658CD1D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338" y="188913"/>
            <a:ext cx="8874125" cy="13747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Zpětná projekce</a:t>
            </a:r>
            <a:br>
              <a:rPr lang="cs-CZ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3100" b="1" dirty="0">
                <a:latin typeface="Times New Roman" pitchFamily="18" charset="0"/>
                <a:cs typeface="Times New Roman" pitchFamily="18" charset="0"/>
              </a:rPr>
              <a:t>primárně projekce průhledných a průsvitných předloh</a:t>
            </a:r>
            <a:br>
              <a:rPr lang="cs-CZ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umožňuje využívat všechny hlavní duhy záznamu</a:t>
            </a:r>
          </a:p>
        </p:txBody>
      </p:sp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93AC064E-EDF0-A7D5-DF57-69D628EBF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897063"/>
            <a:ext cx="8229600" cy="4389437"/>
          </a:xfrm>
        </p:spPr>
        <p:txBody>
          <a:bodyPr/>
          <a:lstStyle/>
          <a:p>
            <a:pPr marL="2428875">
              <a:buFont typeface="Wingdings 2" panose="05020102010507070707" pitchFamily="18" charset="2"/>
              <a:buNone/>
              <a:defRPr/>
            </a:pPr>
            <a:endParaRPr lang="cs-CZ" dirty="0"/>
          </a:p>
          <a:p>
            <a:pPr marL="2428875" indent="-1533525">
              <a:buFont typeface="Wingdings 2" panose="05020102010507070707" pitchFamily="18" charset="2"/>
              <a:buNone/>
              <a:defRPr/>
            </a:pPr>
            <a:endParaRPr lang="cs-CZ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28875" indent="-1533525">
              <a:buFont typeface="Wingdings 2" panose="05020102010507070707" pitchFamily="18" charset="2"/>
              <a:buNone/>
              <a:defRPr/>
            </a:pP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klasické </a:t>
            </a:r>
            <a:r>
              <a:rPr lang="cs-CZ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transmisivní</a:t>
            </a:r>
            <a:endParaRPr lang="cs-CZ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28875" indent="-1533525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uspořáda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ní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endParaRPr lang="cs-CZ" sz="2400" dirty="0">
              <a:solidFill>
                <a:schemeClr val="bg1"/>
              </a:solidFill>
            </a:endParaRPr>
          </a:p>
          <a:p>
            <a:pPr marL="4672013" indent="-1444625">
              <a:buFont typeface="Wingdings 2" panose="05020102010507070707" pitchFamily="18" charset="2"/>
              <a:buNone/>
              <a:defRPr/>
            </a:pPr>
            <a:endParaRPr lang="cs-CZ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72013" indent="-1617663">
              <a:buFont typeface="Wingdings 2" panose="05020102010507070707" pitchFamily="18" charset="2"/>
              <a:buNone/>
              <a:defRPr/>
            </a:pP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reflexní upořádaní</a:t>
            </a:r>
            <a:endParaRPr lang="cs-CZ" sz="2400" b="1" dirty="0"/>
          </a:p>
          <a:p>
            <a:pPr marL="4672013"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539750" indent="0">
              <a:spcBef>
                <a:spcPts val="2400"/>
              </a:spcBef>
              <a:buFont typeface="Wingdings 2" panose="05020102010507070707" pitchFamily="18" charset="2"/>
              <a:buNone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1 - reflektor, 2 - světelný zdroj, 3 - tepelný filtr, 		         4 - čočka kondenzoru, 5 - Fresnelova čočka, 6 - krycí sklo,           7 - předloha, 8 – objektiv,  9 - rovinné zrcadlo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37894" name="Picture 5">
            <a:extLst>
              <a:ext uri="{FF2B5EF4-FFF2-40B4-BE49-F238E27FC236}">
                <a16:creationId xmlns:a16="http://schemas.microsoft.com/office/drawing/2014/main" id="{ACD6DC34-63E1-3B89-24E2-48CC5AE50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3870325"/>
            <a:ext cx="2735262" cy="15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148F72A-9409-BDF7-45B5-2D6B07B1E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001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Zpětná projekce</a:t>
            </a:r>
            <a:br>
              <a:rPr lang="cs-CZ" sz="5400" b="1" dirty="0">
                <a:latin typeface="Times New Roman" pitchFamily="18" charset="0"/>
                <a:cs typeface="Times New Roman" pitchFamily="18" charset="0"/>
              </a:rPr>
            </a:br>
            <a:endParaRPr lang="cs-CZ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4E386F55-472B-FC9C-262E-46BC7B5F4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66838"/>
            <a:ext cx="2466975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9940" name="Picture 4">
            <a:extLst>
              <a:ext uri="{FF2B5EF4-FFF2-40B4-BE49-F238E27FC236}">
                <a16:creationId xmlns:a16="http://schemas.microsoft.com/office/drawing/2014/main" id="{4FA59D79-BB51-8F7D-64CD-1E365D8971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4013" y="2913063"/>
            <a:ext cx="2825750" cy="3214687"/>
          </a:xfrm>
        </p:spPr>
      </p:pic>
      <p:pic>
        <p:nvPicPr>
          <p:cNvPr id="39941" name="Picture 6" descr="http://data.nakupka.cz/hifi/0008/165/ec-32014.jpg">
            <a:extLst>
              <a:ext uri="{FF2B5EF4-FFF2-40B4-BE49-F238E27FC236}">
                <a16:creationId xmlns:a16="http://schemas.microsoft.com/office/drawing/2014/main" id="{CCD99276-9FC5-D37D-A38D-AE684999C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3714750"/>
            <a:ext cx="307022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ovéPole 1">
            <a:extLst>
              <a:ext uri="{FF2B5EF4-FFF2-40B4-BE49-F238E27FC236}">
                <a16:creationId xmlns:a16="http://schemas.microsoft.com/office/drawing/2014/main" id="{682A30B2-F7AA-D5B8-0626-2789D5BAA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366838"/>
            <a:ext cx="6016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transmisivní uspořádání, stolní provedení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až 12 000 lm</a:t>
            </a:r>
          </a:p>
        </p:txBody>
      </p:sp>
      <p:sp>
        <p:nvSpPr>
          <p:cNvPr id="39943" name="TextovéPole 6">
            <a:extLst>
              <a:ext uri="{FF2B5EF4-FFF2-40B4-BE49-F238E27FC236}">
                <a16:creationId xmlns:a16="http://schemas.microsoft.com/office/drawing/2014/main" id="{7D615E9E-0A70-1F6C-78BC-146D15187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675" y="2112963"/>
            <a:ext cx="5140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transmisivní uspořádání se zrcadlem,  přenosné uspořádání cca 4 000 lm</a:t>
            </a:r>
          </a:p>
        </p:txBody>
      </p:sp>
      <p:sp>
        <p:nvSpPr>
          <p:cNvPr id="39944" name="TextovéPole 7">
            <a:extLst>
              <a:ext uri="{FF2B5EF4-FFF2-40B4-BE49-F238E27FC236}">
                <a16:creationId xmlns:a16="http://schemas.microsoft.com/office/drawing/2014/main" id="{24E26308-FC0E-4FCA-3475-FE3230EED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2944813"/>
            <a:ext cx="28400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reflexní uspořádání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cca 3 000 lm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174F9B5-025C-1EFB-FD70-506CE014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001712"/>
          </a:xfrm>
        </p:spPr>
        <p:txBody>
          <a:bodyPr/>
          <a:lstStyle/>
          <a:p>
            <a:pPr algn="ctr" eaLnBrk="1" hangingPunct="1"/>
            <a:r>
              <a:rPr lang="cs-CZ" alt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Zpětná projekce - předlohy</a:t>
            </a:r>
            <a:endParaRPr lang="cs-CZ" altLang="cs-CZ" sz="3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Zástupný symbol pro obsah 8">
            <a:extLst>
              <a:ext uri="{FF2B5EF4-FFF2-40B4-BE49-F238E27FC236}">
                <a16:creationId xmlns:a16="http://schemas.microsoft.com/office/drawing/2014/main" id="{FC209050-3606-B8D0-3C0C-E8558A200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688"/>
            <a:ext cx="8229600" cy="5418137"/>
          </a:xfrm>
        </p:spPr>
        <p:txBody>
          <a:bodyPr/>
          <a:lstStyle/>
          <a:p>
            <a:r>
              <a:rPr lang="cs-CZ" altLang="cs-CZ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Průsvitky – transparenty – slajdy</a:t>
            </a:r>
          </a:p>
          <a:p>
            <a:pPr lvl="1"/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foliový pás</a:t>
            </a:r>
          </a:p>
          <a:p>
            <a:pPr lvl="1"/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jednoduchý transparent</a:t>
            </a:r>
          </a:p>
          <a:p>
            <a:pPr lvl="1"/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sestavný transparent</a:t>
            </a:r>
          </a:p>
          <a:p>
            <a:pPr lvl="1"/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transparent s pohyblivým prvkem</a:t>
            </a:r>
          </a:p>
          <a:p>
            <a:endParaRPr lang="cs-CZ" altLang="cs-CZ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cs-CZ" altLang="cs-CZ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4" name="Picture 6">
            <a:extLst>
              <a:ext uri="{FF2B5EF4-FFF2-40B4-BE49-F238E27FC236}">
                <a16:creationId xmlns:a16="http://schemas.microsoft.com/office/drawing/2014/main" id="{21F1983F-D4FD-BE56-8761-052A62386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1509713"/>
            <a:ext cx="29035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0965" name="Picture 4">
            <a:extLst>
              <a:ext uri="{FF2B5EF4-FFF2-40B4-BE49-F238E27FC236}">
                <a16:creationId xmlns:a16="http://schemas.microsoft.com/office/drawing/2014/main" id="{F114C633-7C53-C195-DC11-3AC52E252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4281488"/>
            <a:ext cx="5821362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5E8DAFF-BEF9-9516-37E5-F1AF21D4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001712"/>
          </a:xfrm>
        </p:spPr>
        <p:txBody>
          <a:bodyPr/>
          <a:lstStyle/>
          <a:p>
            <a:pPr algn="ctr" eaLnBrk="1" hangingPunct="1"/>
            <a:r>
              <a:rPr lang="cs-CZ" alt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Zpětná projekce - předlohy</a:t>
            </a:r>
            <a:endParaRPr lang="cs-CZ" altLang="cs-CZ" sz="3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Zástupný symbol pro obsah 8">
            <a:extLst>
              <a:ext uri="{FF2B5EF4-FFF2-40B4-BE49-F238E27FC236}">
                <a16:creationId xmlns:a16="http://schemas.microsoft.com/office/drawing/2014/main" id="{DD23A232-6118-C462-453D-2C4FDFA1F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289050"/>
            <a:ext cx="8229600" cy="5419725"/>
          </a:xfrm>
        </p:spPr>
        <p:txBody>
          <a:bodyPr/>
          <a:lstStyle/>
          <a:p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cs-CZ" altLang="cs-CZ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8" name="Picture 2">
            <a:extLst>
              <a:ext uri="{FF2B5EF4-FFF2-40B4-BE49-F238E27FC236}">
                <a16:creationId xmlns:a16="http://schemas.microsoft.com/office/drawing/2014/main" id="{FD87EBE6-AEA5-F38D-C7D2-4952930B4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079625"/>
            <a:ext cx="7612062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1989" name="Obdélník 6">
            <a:extLst>
              <a:ext uri="{FF2B5EF4-FFF2-40B4-BE49-F238E27FC236}">
                <a16:creationId xmlns:a16="http://schemas.microsoft.com/office/drawing/2014/main" id="{C38B62EF-80CC-C23D-E91F-C2F4A4762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1527175"/>
            <a:ext cx="5337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lvl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Různá řešení sestavných transparentů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AAD29CE-1291-2156-118B-38CD1104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001712"/>
          </a:xfrm>
        </p:spPr>
        <p:txBody>
          <a:bodyPr/>
          <a:lstStyle/>
          <a:p>
            <a:pPr algn="ctr" eaLnBrk="1" hangingPunct="1"/>
            <a:r>
              <a:rPr lang="cs-CZ" alt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Zpětná projekce - předlohy</a:t>
            </a:r>
            <a:endParaRPr lang="cs-CZ" altLang="cs-CZ" sz="3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Obdélník 6">
            <a:extLst>
              <a:ext uri="{FF2B5EF4-FFF2-40B4-BE49-F238E27FC236}">
                <a16:creationId xmlns:a16="http://schemas.microsoft.com/office/drawing/2014/main" id="{5AF2A196-D1A5-A511-238F-07FEDCA2E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1527175"/>
            <a:ext cx="814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lvl="1">
              <a:buClr>
                <a:srgbClr val="0BD0D9"/>
              </a:buClr>
              <a:buSzPct val="95000"/>
            </a:pPr>
            <a:r>
              <a:rPr lang="cs-CZ" altLang="cs-CZ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Ploché modely a předměty </a:t>
            </a:r>
            <a:r>
              <a:rPr lang="cs-CZ" alt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průhledné i neprůhledné</a:t>
            </a:r>
          </a:p>
        </p:txBody>
      </p:sp>
      <p:sp>
        <p:nvSpPr>
          <p:cNvPr id="43012" name="Zástupný symbol pro obsah 4">
            <a:extLst>
              <a:ext uri="{FF2B5EF4-FFF2-40B4-BE49-F238E27FC236}">
                <a16:creationId xmlns:a16="http://schemas.microsoft.com/office/drawing/2014/main" id="{3DD564B1-7395-59A2-9B71-BEB1BBDB7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3013" name="Picture 2">
            <a:extLst>
              <a:ext uri="{FF2B5EF4-FFF2-40B4-BE49-F238E27FC236}">
                <a16:creationId xmlns:a16="http://schemas.microsoft.com/office/drawing/2014/main" id="{6B902826-B0A5-4924-5E44-1BF3D1FDF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2617788"/>
            <a:ext cx="421005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3014" name="AutoShape 2" descr="data:image/jpg;base64,/9j/4AAQSkZJRgABAQAAAQABAAD/2wCEAAkGBhQSERUUExQWFRQVGBcYGBgXGBoXGhcYGhgaGBcYGhgYHCYeGBkjHBcYIC8gIycpLCwsFh4xNTAqNSYrLCkBCQoKDgwOFg8PGiwkHyUsKSksLCkuLi0tLCosNCwpLCksKSwpKSksLSosKSopKSkpLCkpLCwsKSksLCkpKSksKf/AABEIAOkA2QMBIgACEQEDEQH/xAAcAAABBAMBAAAAAAAAAAAAAAAFAwQGBwABAgj/xABQEAABAgMDBggICQsEAgMBAAABAgMABBESITEFBkFRYfATIlJxgZGh0QcUFjJCkrHBFSNygpOy0tPxJDNTYmNkc5Siw+F0o7PCNINDRFQl/8QAGgEAAgMBAQAAAAAAAAAAAAAAAAECAwQFBv/EADIRAAIBAgQCCAUEAwAAAAAAAAABAgMRBBIhURQxBRMVQVJhobEicYGR8CMyM8FCctH/2gAMAwEAAhEDEQA/AJ0k3CNHfsjaRhHBcGsDpEdw8c79x2I1WNoNRo7IykArM0axl8dRpSuaFceVnNI3GFQ1+yNWhrHXDFZ7GjGARloaxGioaxDDKzKxlY5KxrHXHJeThaHWO+GRcZbHdqBOUr35P+P/AGnIJhVYGZT/AD8n/H/tORGf7WWU38X3JSDG6xwpYAqbhDU5VatFPCJtC8jEgayBoiko1fIeExomERNo5QjDNpwtCAjqLVjKQgZxHKHbGeOo5XYe6ALMWpGVhAz7fK7D3RycoN8rsPdADixxSNw1OUmx6Y6j3RwcrM8sdR7oBKMth5GjDP4ZZ/SDqPdCaMvy5XYDqSulbN9aG6tKYbYE0GSWwQEZGo5iRXewjW6Kaznz9mkznEWWiwtaUIsgpUK4rB8+o1g7KRcZw6IPSGTGihtSm0KWBcopSVC+tyiKiKcS2oqx6Ho1LPK6G+aq1PybDr7KUOuIClps0oTpocKihptgr4mjkJ6hC0ZHPzM7GVbCXiqOQnqEZ4sjkp6hCtYrvwrZamGVS6GFrSFJdUuwqwSE2byq6gAJ0xZSjKpLKhSyxV7E/wDF08lPUITmlNtptKSKClSE1pU0rdoGJ2AxQ8hnHPLT8SuZUE42H6gdSroN5KzhyhYWh1MyQpVyyoLKQUlNKEE0rQ3Rp4WbTd+W+n9lCqwcsrVn9C4uBTyR1CNcEnkjqEUnO5ayqtQJEwnioBCHAgWgkBR4poKm+A85nDOtupS45MJWaWQXzaodV+BgeFmnZ/1/0OtTeVRv9j0E40KEhKSaGgoLzoHXHnGdz4ygid4VTqw6glHAWeJWt6eD1YaK7YvHwfZRW/INqdJLgK0KKjUkpWpN50mgg8qTQVWyhJWPSsi0OnGM006c3F9xfGzV7EEknVKQkrTYXQWk8k6R0G6GmUj+USf8f+05BnKLYDrg/WV2mvvgLlEfHyX8f+05HWk7wueYy5arXzDmWFqDCy2AVhJsg6VUuHSYoXgHC8p5TiuEXerRxjiLtFdEX/Ot1TTfGKyn/B5OJUqjdsVN4ON+0Rx+kesyxUPM19HJ2nZbEZEwrlHrMaMwqvnK6zBryGnv/wA59Yd0Jv5lzqUlRlzQX+cI4vVVtmdFUnsRjKOWHEKQAo0ON5wu2w7RlQfpP6v8xHJ9ZUutKV90LZOyE8/5ia0390aupzRWpsWGpuKvoH/hQfpP6/8AMZ8JD9IPW/zDAZkTXJEdtZiTSjQJTftiPDebIvCUvF7D0z45Y9b/ADHPjyeWOsd8B53Np5pRQuyFChuvFCKgg6bobnI69Yit0YLRyI8NSX+QSypNVQaKBvGB0VjWQ2nEuNuMqUHqpCb9ZCTXZSBUxIKQKmkGc03qLa2OJ+sBGiHwKOV96JVIRhSeXU9Ay71Ug7IWtQwknaoHNDq3HpnHU8FdoTpd1RLJNNG0D9UeyIkRcOiJi0mgA1ADsjHi3oj1XRy1kxCdyo0yAXnW2wa0trSitMaWjfCCs4Za78oZvw+MR3wA8JeSrcm46FKSphC1ppS83Y1B1DCmmKMVkWb8YqQu2rFYHokUOjVojNkSgpau7tod2jS61tXtY9F5zZXUxKrdboVcRKSbxVakoCjrAtV20iF5dkWm3GlvmYmHVWrNFKKiEgFyiQpKEJIpxQKEa4jGTMozHwTMJdctpS6whm2sEgNupSRSvFTUAU2RIG8oiZyjKgA2B4wk1INSUpIIocLPvjoUaLhG/wDt9rGOppK1yt8hZ0AOtcGg2EldpBUQlZU4pSCUg04qVAc6YtDLWdEy3JKmWvFyoAENBPGNTQm++680FcIqSVlQ3NKBAItruvHprSMOasW7krM63LJtIsuG8qBvxqBiU4XYROOR0ln0at56NXKsXmVbTUSlM4plzJ4mHeAtLTxmSnjCpoLxTRQ7K7IrRvONPjLaVMqVWYKglKzchaS3waamgvVUEEeylq5VzQCZZQSgFYSbJrf1m6KkbIM+2oICAl1k2cafGpSRXnNYUnDJ8Pnf6Wfd8mSwubrGnp+Mu/MiUDRKUSzrCCCSVLQUk1FKJS4qhxNaCJfHDTQAuFI7jl1Z55ORfBWREsuIo+rbQ/0juiP5QH5RJf6j+05EnzkR8aDrSPaYjOUT+UyX+o/suR04O9FfI89WjbES+vsShSaqTzj2xISIAtiriPlDDnjec7joYX54FpP/AI9rhbNoVs7deysY6+rSNfRqtCT8yl/CPnW+Zx9vhnOBS4UhFSEixdgNUD/KefW3XhpgpIp56qG7CkOM82kMtlYTO1cdSpXDVQCalRJJrVZpcemHfg5nlOOq4QlwUqAslVKkACuq+Mk4NzsmdaWSNPMyJv5tuqskId28TDmvhxJOTLK1cFwqKi+zVJom4Vpq98Wfl7OpctOy8smWQsO0qpJuFo2aVsXFNyjfgRCPhGUW2AbCELqoWkEnFJoaimqHOjZNp8iPEKWWLVis2843w6pQed4Q3KNpVTZ0E6hHoFrJ/DsMqTRKqIUSRWtUiuGm+KHzfmWn5hSVtvqq2kEtlS1FSaBRNDUpJOnC6LmzKdXRSGuHCEhH/lJcJrxhRFV3ACzdBTi4q97kqqSasQHwh5O4KbCNTTYrSlaAprswiKFETvwroPjiCaVLKa0uFbS8Aa+2IOcY4tf+WRinfMwflRHxaobZBVcdhrD+dTaQqmr3QLyN6Q5oup/xs1xi3RZ6FySatjf2QQpAXNl+0w2daEn+kQZrvuI9andJnhqsctSS82IoFSkayImdIh8kKrbG1MTGMWL5xPVdHL4ZPzGuU8nJfZW0uthxJSql1xxviO+QCMOGmNX59z3GJZSNRmhVnBWizpON9SFzfg0aLVhK11tBRUVKUTQ1IqTpw6Y15HBlSHUEILPCKoB51pBSakknQmmqzE1UbjEPy/wj02pkOOIbQwF0QooqSoglRGN0aadarUur6asqlFRsUdmrJuOKMw4QtCVm3U0UfSNNGJr1x6VyYBwSCOSPZFYZv5gsrtfFqbCSOLbqCcCbidWN3MIs2VVYATiAnqpdFdRpwjrr3+xZOzm2dzablc0ecs98lFKnH2TYQlyzQK44VaIJuwFoV6ouHwk+MvSdJJwoctC0QqyVIFapqML/AGU0xGHMw6SiHHwHnylJcqogLON5qNnPSIwatK71tp7DirNPzLKzbyhw0qw4SarbQSdZKQT0wUpFYZLlVSvii0BbYLiUKTwilJsKBFKE2brrwOaLLZXUQqlPKlJcmRUtWgJnSjzDzjtHeYiOUP8AyZL/AFH9lyJnnQj4tJ/Wp2V90QvKB/KZL+Of+FyNtF3oHGxcf1/p/RL5VNXUc9ewwbWgG43iAkifjk36FeykHCqMlf8AcjT0cv0vqVZ4c5JCZFJCQDwqB/SruiD+Dg0cVQG8AVGNLgeYXRI/D3lMrTLtIJoVlR0VNLIu6TAfwdtqS4tCk2VWak1riaUuu1xmu+sTOrOCnSysnKckqW4lYrxakVvIrdcTeDSI74RxwbVkhVDXGqh5qhicDh1xZeSmuL2RCPC43xEJSKqUopHSk0MXTm8kkZo0IZ07ciIeBuTSucctAH4u6vy6GL6YYSgXAAbLo87+DWYXL5TsqJpwawUjrHbfF6TOV0qsBJuIJPOKUF/PXoiEXeKNFVXkV54XnAZhpQw4MjVfaJrhhFeuLETfwnvi02pVfSF1+oxXwcqajTHLrwXWNiVFfuFnqWT017hv/gOv4tVpu1Yurap7oMB8YK69cCpxZWsoSeKNWmJU3zRri1axcng+yhwkujYke8e6JZfED8GwozzEj2U32xOqx6XD/FSi/I8F0hFLEzsKZKTV5vo9kS6sRXId7yeb3RKqxlxb+NfI9F0ev02/MyMjIyMh0BKdWQ2spFpQSogazS4dJivM1M4XHJ2k2zwbjjRQgC8KsGpFa1rQm46hzxZERnPfI5WyHmR8fLqDqKaSm9SbtBTURrw0o6wkuel9vzvK6ifMKsyaG7XBNkEmpuoCemOHWFEKIvChQjCnR7RDrJeUEvstuoPFWkKGyujnBu6IWWyDfgdYND1iMzunZk/MCSmSDYoQU3km+t+ytScBjD9crUWVJtDZ3HCHaJcDSo86if8AEKEQrg1cheebVG2kJSQrhEFGAvSbVaX3VpXnh7m5POpYKpoi1aN+ApdTtrDe34xlNw4tSqA3/wCxfGWR8lNBD/OXJvDMFCdNCCNl4II1Y1jXOWWCg1rz+5SleVxfLDgWxUYVB93viE5RV+USX8c/8LkSWVky3K8HTzRdpvrXE43+2IvOq/KZLY+cP4LkXUP4pIwYuPxp/MmuSx8d80+0Qyzyy2phlxSKWkJTQG8WlG4kadkPsj/nFH9Ue3/EV34Ts6kh9yW4NYFG7S9FBRYUBTRUpN+jZGWv+8u6PX6MSN55trdW2XnFrUKFJShIAN+io006IEZQcmpFxCmTa4SlSUhV4Jok1wGOrTFnuZJZeSkq0AEVCujRDfKuQeEAsg3C5RFOrTSMjhJNtHYUotJMKyOdzYQgVIURWzt6774C5wyRm26lZCgskGnOKbIj7+QXC8hdpQsEXCujaLjEnlG1JGBVaOGnbTXdCjOUtGhunGOqK8ak1MzgKSrhPNtUB4tNV9TWJ3kCfW60SoguNuFAVSlRUC8DnggvJTJXbsm3SnmKr7N+iIpmznCPHeBS2pTa31G3WlNFSKXgU1jshxi48yM5J8jrwijit2xSpUNYN2g9GmIJUaL4tnwsSQDTChyiD6sVepIrtjn4mVqjRR1rWlhFDd0CmWlB9R0fhBwCOS2MdMUxqZb+ZWp2vcm3g4d+LWP1+qqR3RPrUVr4PnAHHAdSD2kd0WJbj1XR7zYeJ5TpNWrt+Qg7nQiRQt5aSujZISmlTQVx0R1mB4VUZRJQtksrtUTxrSVXVAqQCDSBGXcnLdQLFm0BcFVobsDQH2QNzUyU9LOBxQZBSSUpQFEVOk1AiVbDynO6R2sNiaVOlaT1LSyzPONirabZu4toIuvqQSRqpsqLoYIyo7QWkOEkX2XUUBpgAa9pOEMTnS/+zHzFH/tHPlPMa2/UV9uKeDqbepbx9Hf0JLkp5Shxq1pWhIJGFxIFK44Q+MQ7yomNbfqK+1GeU8xrb9RX24TwdUax9Df0HXkSElXAzMwygqKuDbcolJUamyKXCuiOhmadM5OfTke6GYzmmP2fqH7UYc55jW36h+1F3V4jdehDjMOu9+oQTmf+9Th531d0b8j0aXpk877nfA/ykmNbfqH7UaOc0xrb9Q/ahdTiNw4zD7+5I8kZGblm7DYoKlRJJUVKOJKjeTDXOGbRLsqdIVdcEpNLSjcMbhtOwwF8pZjlN+oftQzyxlN2YZU2ooodNnAi8HGK3hazd2SWOw60T9CNZv8AhT4eZcl5hiwmhsLCiqhwBUDcQai8YQ9mx+Uyf+oV/wALkBJHNh8O2l8BZrWqQq0aHTcPbBmZSfGZKv6dWz/4XNEaadKUKcsxmxVenUnHI9/Yd50eEVOTEqo2XXVBNE1spSKkVUaVx0DVDHN7ONjLiXG3WOBeKFFJBtBSa0NDQEEGhpphLP7Ml2cothSLdLKkuVoQMKEC488c5gZoTEiVOOOJDhTZAbAISmt9StJqTQYDRGWdOcptpE8NisPChHNLUkWYmU2hLcFMOIQ6wpTRC1JSSE3JIBpooOgxI1ZSkz/9hj6RHfESm83w44pZCSpRqSptsk/0RwM2gPRb+ib+xEuHb/ET7Qo+L3CUxKyxN083TVbZPbSsPZIybd5mWSdZdQT11wiPeTA5Lf0TX2Izya2N/RNfYg4X80JPpOj4vRhfOrLzCJVYl3W3H10Q2lC0qVaXcDQHAY9Ah9mpmY1LstgoBcSkVVt0nrrEeYzfKVBQsAg1BS20CDrrwcHEzUx+mX1N/dxF4eXcR7Rod8vRg/wuS/5GgjQ6nqKVD20ioXDoNOimzuHbFzZRaceQULcURqIbP/SArmaKT6R9VH2YwVuj6tSV0LtLDeL0ZWTUuCfRHPQe3e6OX2qXXdBqOyLOYzVCPNUR81H2YQyrmQl9JClG/AgJBB14RX2VVtzBdJ4bd/Zle5iZwlE0oOIISoWa1pZNoUJ19mMW5XesQjJPgrU06FuTFpIPmpQEk85JMTrxXn7I7WDpypQytHK6Rr0K04uDfLuQknAc3ujShBBObs1TzGvpVfdRvycmeS19Kr7qL+Jpbk3gqz/xB1mMCIJeTkzyWvpFfdxvyamNTX0ivu4fFU9xcFX8INAjdIJ+Tcxqa9dX3ca8mpj9l66vu4XE0twWBr+EGARggn5NTH7H11fdxnkxMfsfXV93BxNLcfA1/CDgI0oQR8mJn9j6y/u4zyXmf2PrL+7g4mluLga/hBtY5pBPyXmdbHrL+7jRzWmdbHrL+xD4qluHAV9gdTngbPf+TJfxlf8AC5Ei8lZrWx6y/sQ3mcy5pTjKwqXBZWV0q5RVUKRTzLvOr0RCpiabi0mW08FWUrtb+wSBjVI2MkTmqW9Z37Eb+CJz929Z37EU9fDczdnYjw+qOKRoiO/gic/dvWd+xGfA85+7es79iDr4bkezcR4fVHFmMsx38Dzn7t6zv2Yz4Hm/3b1nfswdfDcOzcR4fVGo0Y7+B5z9263PsxnwNN/u3W59mDr4bj7OxHh9UJGNUhX4Gm9cv1ud0a+BJvXL9bndD4iG5B9GYjw+qEowphX4Dm9cv/ud0b+BJrXL/wC53Q+IhuLszEeH1QhSN1hU5CmuVL/7ka+AZvlS/wDuQcRT3DszE+H1RKo3AlOcrXJf/ln/ALuN+UjXJf8A5Z/7uOWewCsZAryka5Ex/LP/AHcZ5SNciY/lpj7uAArGQK8pGuRMfyz/AN3GeUjXJf8A5Z/7uAArGUgX5SNcl/8Aln/u4zyja5L/APLP/dwAFIyBZzka5Ex/LP8A3caGcbXImP5Z/wC7gC4WjBAryjb5Ex/LP/dxnlE3yJj+Wf8Au4AuFY1AsZxN8iY/ln/u4QmM7WEFIUHgVkhILDqakCppaQAeuCwXDcZAfypa5Lv0aowZ0tcl36NUOzFmQYjID+VLWp36NUZ5Utanfo1QWYXQYjIDnOpnU79ErujYzna5Lv0aoLMLoLxhgT5Stcl36NUZ5Stcl36NXdBZhmQWjIF+UbXJd+jV3Rryjb5Lv0au6CzDMgrGUgQc5mtTv0a+6MGczWp36NXdBZhmQWjIDqzpZGh36JfdGeVDOp36JXdBlYZkFWPNTzD2QpCbPmp5h7IUhDMjCYRmJkJoMVHBIxOs7BtjhMvavcNrZ6I6NPOeyADZnK+YCvaLk+sbj0VjdXDyE9a/s++AOdTpD0okFQCnKEBRTUW2hfQitxPXATK+UiW0qTVCkz6mOKtd6EKUBWqtNBWHYjcnKUL0rHqU98aCXOWk86D7lQqREcz8mVNyZUlSkm0m9JKTgrSOaALh/hljzkV2pNewgHqrjCjT6VYHDEYEc4N46YqjK+cC/wApbRwiCyGqLDi6m2AT6V0WNkdFuWYUokqLTZtVNqtgX1xhtAmFY1DYPlHn3p5Wr5Q0c4u5ocxEkZESz6/OSf8AEc/44l1YiWfB+MlPlufUhrmJ8hiMIx16m++zqhs+7RB5ieyIc/NpCiFVNDv2e2Lm7FRNUvDWD077mFOF336Yjma7gKlnRUUrtH+IlqsKXaNG+yGncBsHKb77iO0u6vb/AJ3rCyV6xvv7YUbX79/bDEIhcb4Teu+4he1vvvdHVuAQile92yNFenffvh0ly6NlyEMHurpXDp7d9kNlZTbHpp6xD7KLh4NVNR9ntiuVzVa/Fnfp3rCbsCRO23QdNRppvvWMu2dndDOTc26Pfv1Q4tjVv1wwJ2x5qeYeyOZmYsgUFVG5I1n3AYkxtjzU8w9kIy3GJcOm5GxGv5xFeazqiguO5dizUk1UfOVr2DUBoHvvgJlzPdmXPBirruFhGg6irRzCp2QMzpzmWtwysqaKwccB80YEAjDUSL61AwUUx6VZsr4GVb4V8+co3hOsqOih0XAaTW4yS3ItjxeXH5ibli8gIHCJsJGjjotWrya+b23CEM421Jk120luuUJhQtD0TbosUOGmuyJFkzMM2kuzL61uJIUAiiUoIIIANMKgYAYRA/Cbl4qmgyypSkMGirS1Kqs+caKNOKDZ64LoAscngYZSV9IPtwyy/K2WbQnC+a0sFVr0TxqBZw5tMRmSzjQkjhJZpwc621HpSqn9MTzNnKGSppQb8W4JxQuSoqUDdU0UFaq4gQXERnKivjpsaxLfVESrIeecxLst8O0FsBKaLTS0lNLrVLsKY2eeJJO5jSzybraa0vQskXYXKtCl0RyfyFNSKSUHxiWGKaUUhOm7VzVGxMF0x2JvkrLDUyi20sKGkaU7FDRC6F2CB6BuH6p0DmOjUbtMVdKqKSJqRNCPPapcRiQU9tnA4i/Gwsh5abnWLadPFWmtbJpeK6r6gwmrAmGaxEs+zx5X5bn1BEllFmhSq9SbidY0HpHaDEZz8PGlvlOfUEJcxt6ACc8xW0QPmcloUa4G/Dr35oevqqBzp9ojmt2++vri0rO8mSoRcOf8ezrg1bwgVLOXi7p33ugkpUNAdVjoKpCQXXffcxilxIQ4C42V9kIBW++90dBW+9/4wAOEq336I6UuG4VdHRUd996QAdLVWB6slNV8xPqju3pDxXsjW+/bAALcucUN8Tv0xnDbRCcwfjVaPxO/RCfCbIQyxHT8WlOlYSnoIqf6QYHZ2ZY8WlyUXLXxEUxB0kcww20gg2Kqb/Vbr0mgHYFREs6HeFyg01oZRbI2m/28H1RSldkwIiWU0lEu0KzD/nK1VrU1OgUIB1JUrHGwcgZBblGghAqbrSsCs69g1DR1xGsxpXhZiYmVX2VcEiugDHsCT89WuJxBJjigdnFlYS0s69dxEkjarBI6yI85vOFRKjepRJJ1k3kxd/hSatZOcvIoUKu00WkUOzjV6BFLZHyMubfSw3cVXqUcEpGJPRvfCBjNSxWl5OoXwvVxuirDiCCCFUUm/EEHXFyyOSpLJiGwRQrUlIXTjqUaAWlU4oJBuuHtg4MrtKmVSpSorDYcOkWSaaccYkRuV/mj4VqURNYYcMkX/wDsSMecX88WlJTiXEhSVBQIqCk1BGsHSIrjP3wcoU2qYlEBC0gqUhNyXAMaJ9FQF92NNcV/kXOaYlvzLqkAkEpxSSDpSboQy0c6sg+KOeNMJo2ogPNpwvNyhqvPQTqUYayL4k5tDqT+TzNArUCbwrttdC9cSPNvOFrKcqoGgWU2HUD0SRSo/VOIOyIq0xak32VXrllKp80lVOaoWOaJLXQTLFcNlaVa+Iem9P8AVd86I3n4rjS3ynPqCCWTJouySFg1VYF/6zZoT0lHbAvP41MsRhac+qIih9xHFm9Pyh2XwQDSdQgXaBWgbSepJ/xBBbt2+/4xYQOluIReSEjaQO2u9YTXlRButo9ZPfEVnkIdnVB4BSGmgQDQpBJUSaEbOyBE3Mtk1l5RtSSbipN6hyghIrZ2wrjsWCjKrelxHrp74UTlNtRoHGyTgLaSSeuITkfxdSw29LtIUoEpUlKVIWBjQ0uI0g3wRzmyKw3KPLS02FBBooISkgjAggXaeyGmwsTFCumO9zvvhEKk89wLKKJVZU02VW8bSKqXSmAN3RjCbvhAITUtgcRxVCul6FUSnDFVK9MPMhWJ2hd2++qOq7773xCB4QU2qURThGkE268VabS1fNN0Hs3suiYYDhspJKhQKqLlEDHmBgTuFgsT0b79UZHCXwTcoE84J3wjROOMSEC5lPxiuj2nfphG0dfZHcyr4xV+r2nfohtUat+qIjLRZAqDpsIHRfENcbrlOYP6qAPVbiXNeena2B1EH/t2RH5xmxlCuh1A6wKf2u0RWuZJivg8QBKbSup57CIk9YjOZ5CFPs8ldocx4vsSg/PESaIsknoRDwouUkHb8eCH+6D/ANYiXgalkqcmFmlqraBzEqUe1A6oPeF6dSmWS36Ti0kDYipPtHXEO8GWXky82ULICXwADotitkY6akX6xDRFnXhSyvNtTSUpUpDZsuNlIqFrqbyaXqTQJA0AbTFqZAfcXLy7jyaPKbRwl1LyKkEaNdNEO3llKCbNvFScLjjQ6r9OisJZGm1utIcdb4JahUt1tWTXXzXwAOlo87VUK6cD7O0x5yyzKhuamG0+al1YHNaNBF/5ZyuiXZW64QAjjGhxI8xA2k++PPqny4tTivOWorPziT74AHubWcK5KYQ8k6aKTykHFPvG0CLGyXNIefnFtqtNuAKB1hQUT7SOiIdmpmeZ53jCjCDVxeql9lJPpHsF+qswya0lEtNOoSEpWShtIuoLwkdbgHOIkgYdzLH/APPFTT85fqvNYa59G6Vvr59/zEwUyGyG5FOpSVKA12ySkdIIEDPCEmniwGguD+gRECKtq+MTzH3D3w8Lu+/v1QPYXVz5vvHcIdk3b7/jFgiD5dWS5N2cSltF3NeIPZnOoQCXS2Sq8VUG02bqFJOizdTQa1gOVp8aeCjQlxNAT6IRW1zXYxkxk+XNyZhKU1tWA4mza5QFbj1YRDvGSHLGVJVLzVJUOErCkkPKFKkJC7IwBNwriE1wpB/KM00ls8K2xwfpWpgqGgUNEGt9IhTCJdBTYcQtZcSVErClEA1N/R2w5zlyu07L8E26ha1KQAlKgSeMK3DRjDEH8gZ05OZdJBl2appaQpa7QtebTgwBrrGZ0Z1ZOmFNWn0rQm2aJRaoSABW2KX39UBUZmAm0VUPCFylBiU2bOOHTojkZiJs2bavzdjAYWrVrDHCCzDQOyef2SW0JRwYVZAFeAbvoALzpO2HM1nVJPsqDDCqrBAUJZNOtNSOiAXkSm1atq/OcJgMQmzTm0wayPkhMuyltNTZrecTp0DekNJhoNJJusw2UpIASup4FTYvCaXkCumD9DCabsN97o7Uu6JoQFmfzqt9Jhrb3qO+Fplfxqtd3tO/RCPCbD2wkBaT1yG18izX5KhZV7a9EC86pIqQl1HnsqtfNqCa7AQDzBUHG0AtgG8FIBGwi+G8sbihV5Tca6R6KukdoMVImyNOzBQtubbBpQJcTppWhB2g8U7UI0VMS6XmErSFJNQoVB307Ii7rJlFm4ql3LqUrZNKWaaTS6npAD0hxu5cLY47HxrKrygGp5xp6RU6waAhtXEnYF+F6QtSzbgH5tyh5ljvSIp55OvDWNB7ovrK00zOyrrQVZUtJshV3HHGTQ4G8DAxSBSbRBTSl3PrhDJNm94UJiXAQ8nh0C4KCqLAG28Ku137YPu+GRBSbEu6VaASlI6SKmK/kshOrNG2nFVPopUfddE7zT8F5Vx5tK0itzYoCRjVRF4GwXwxEXyhlGbyo6EWCQPNabBKU7VE6dqj1YRJMk+CJ1RQX3EJTXjJRVSgNQV5tT00ix5aTZlkWUhDSBouSOc1vUdphhN5yFZLcqkuL5VKJTtv993PhCGMstrQwymSlUgKWLNkeik4lR1qANSb6VOqBU8xbcZkmySE0U4rVcSSdt5XzlGuHjyxK1oeGm3MTQmlcNtK6MVUGAHFJ5u5EMulS3DaecvWTo02a895PuAiXIiFFpFW2xcKg0GhKNHNWyOmI14Rkn8npynPqiJPIpqS4fSuT8kYHpN/NSIv4SBcxzufVTEe8kuRDJbz1abh/wBjv0Q9Lu3ff2Qxljern93+YXSoRMiMMqSyVONmleMdGiwrZhhDoZMa5CeoDZq5uuEXRaeQNQWdNDcE4g3Xqr0QZlkhIoaVurTDfn1QABZ2QQlTdEpHG0AclR0QYYkG03hIB/CGOVGwlxqmFVYaOIrvgmHfZAgFwd99746DkIJVvvvdClYkIW3330R1a333vjit2+/4xgMMDsrjAd997o4tRhVAAFmz8aqmz376cYacMNfYIXmnPjVdHNp6Ia8Jva/zEBl0y/mJ+Sn2CE5pk3KT5ydHKGlPdqPTCrA4ifkp9ghSKyywy4riLwFJUKEEdYIPsgI7kd1lRXLqqDeUKNfaaK5yQr9Y4QeflTW0jzjiDgrn1K29dbqItPg3YKGKTiO8bRdDRW1YAuZUbKqPslC9JFxP1VkdYhNyVkVGpuO1oVPStontiTKFRQ3jUbx1Q0OSWf0TfqJHsEMRGZtlu0EsccEXkhFASSLPmJp16Yj02ZhmZal3BZttLUlKVhYqnjLNo3ioSu7AVqBFgzGQ2SOKhKFDBQGHURd0iIynN/h5xBcsASyEG4KUty3a4qlKNAniGtxrahjFZMyiUpK0uKcOIvACtVaISRzmCKH33BZYaDLeg0A6jSyPmhfOIKsyraDxUISdaUpB6wIdFeknCAQwyXkVDHGPHc0qOgnGlST0kknXoh2Bwqin0B551/qD37LtMabbU55tUo0q0n5P2uquIItNBIASKAYCItkkjdIhPhLVQS/O79VMTcxBfCgbpfnd+qmEibIXKqF/OfcPceuFgvbvvWBEzlHgkVs1JUeYXnHqELyE0VoCqUr+G/PE7kBdxdlYVqqDibjS/WaEJ13Vgo0+KVCuLpvFCMRXR+MDiqu++4jQl0kg2U12gQALqd4VwKHmIrQ8onEjZjftggF779EMkrpzR25M00E81K6b7yIYh8DvvvfC1rfv7YEifP6NyvzO3jbPZCrE6SQLKhtNmnYonqh3EFLe++90bt779ECco5RLSQQgrJNKJpqx42jvgerOJdxEus11rR33/wCILjsSThN/b741b333ugNk7Kq3VkKaKKYEqBrhdQfhdphnl7L7jTiUtpBBAN4JtHUKG672wXAczKvjVdG/shpwg3r3R265Vw9G++qG1rm7IiBesv5ifkp9ghWEpbzE/JHsEKCKy1GQm9LJX5wrTA4EcxF46I7MYIBDMyq0+aoKGpVx9ZIp1jphNS1DFCxzC0P6TXrEEBG0w7kcqBRmRqX9Gv7MItJAKlJS4So1PFXowAtgUGPWYOxzDuLKDES7hwSE7VGp9VNa9Yh01k8YrJWdvmjmTh0mp2w5EbMJsmooyMjI50whnRiCeFAXS/ynfqpidxAvCnhLfKd+qmGhMgCk3U0bRvuY0HlC73COR6XOPaIScwHOIkQHInF7iOvGl6+wb/jDQ+dvtjpOjn98ADvxtevsEb8dXr7B3Q3GPQI0j3wwHfjzmvsHdGxPOa+wd0NhjG9A5+6AByZ9zldg3/COfHnBp7B3Qh3e6OHdPP3wAOhlBzX2Df8AGNOTqya17Bv+EJJ88c3ujk90AHfCEmpxPt0bIbW/1j1nvhwdG+mGcID/2Q==">
            <a:extLst>
              <a:ext uri="{FF2B5EF4-FFF2-40B4-BE49-F238E27FC236}">
                <a16:creationId xmlns:a16="http://schemas.microsoft.com/office/drawing/2014/main" id="{93B392B8-12A8-ACB8-C0A1-069AC97F41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066800"/>
            <a:ext cx="20669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pic>
        <p:nvPicPr>
          <p:cNvPr id="43015" name="Picture 4" descr="http://www.skus.de/image/shop/artikelbilder/119218119005.jpg">
            <a:extLst>
              <a:ext uri="{FF2B5EF4-FFF2-40B4-BE49-F238E27FC236}">
                <a16:creationId xmlns:a16="http://schemas.microsoft.com/office/drawing/2014/main" id="{4FB7752B-868A-7BB2-5C0E-A5B92C027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041525"/>
            <a:ext cx="4403725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7C1EC97-D036-380F-3E9F-131E617A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001712"/>
          </a:xfrm>
        </p:spPr>
        <p:txBody>
          <a:bodyPr/>
          <a:lstStyle/>
          <a:p>
            <a:pPr algn="ctr" eaLnBrk="1" hangingPunct="1"/>
            <a:r>
              <a:rPr lang="cs-CZ" alt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Zpětná projekce - předlohy</a:t>
            </a:r>
            <a:endParaRPr lang="cs-CZ" altLang="cs-CZ" sz="3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Obdélník 6">
            <a:extLst>
              <a:ext uri="{FF2B5EF4-FFF2-40B4-BE49-F238E27FC236}">
                <a16:creationId xmlns:a16="http://schemas.microsoft.com/office/drawing/2014/main" id="{3737B824-6D3F-D13A-0E71-FF3F1CEDB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1527175"/>
            <a:ext cx="7512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lvl="1">
              <a:buClr>
                <a:srgbClr val="0BD0D9"/>
              </a:buClr>
              <a:buSzPct val="95000"/>
            </a:pPr>
            <a:r>
              <a:rPr lang="cs-CZ" altLang="cs-CZ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 předlohy </a:t>
            </a:r>
            <a:r>
              <a:rPr lang="cs-CZ" alt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experimentální soupravy aj.</a:t>
            </a:r>
          </a:p>
        </p:txBody>
      </p:sp>
      <p:pic>
        <p:nvPicPr>
          <p:cNvPr id="44036" name="Picture 2">
            <a:extLst>
              <a:ext uri="{FF2B5EF4-FFF2-40B4-BE49-F238E27FC236}">
                <a16:creationId xmlns:a16="http://schemas.microsoft.com/office/drawing/2014/main" id="{172D7248-22EB-AF8B-4D41-7F8F5346C9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9838" y="2152650"/>
            <a:ext cx="6459537" cy="449897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09A66E8-8622-0AC5-9F70-027406F5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166812"/>
          </a:xfrm>
        </p:spPr>
        <p:txBody>
          <a:bodyPr/>
          <a:lstStyle/>
          <a:p>
            <a:pPr algn="ctr" eaLnBrk="1" hangingPunct="1"/>
            <a:r>
              <a:rPr lang="cs-CZ" alt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Data - video projekce</a:t>
            </a:r>
            <a:br>
              <a:rPr lang="cs-CZ" alt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100" b="1">
                <a:latin typeface="Times New Roman" panose="02020603050405020304" pitchFamily="18" charset="0"/>
                <a:cs typeface="Times New Roman" panose="02020603050405020304" pitchFamily="18" charset="0"/>
              </a:rPr>
              <a:t>primárně projekce dat z počítače a přehravače </a:t>
            </a:r>
          </a:p>
        </p:txBody>
      </p:sp>
      <p:sp>
        <p:nvSpPr>
          <p:cNvPr id="46083" name="Zástupný symbol pro obsah 1">
            <a:extLst>
              <a:ext uri="{FF2B5EF4-FFF2-40B4-BE49-F238E27FC236}">
                <a16:creationId xmlns:a16="http://schemas.microsoft.com/office/drawing/2014/main" id="{2DABE4EF-9B1A-F334-7C74-C894968E9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339850"/>
            <a:ext cx="8818563" cy="5265738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cs-CZ" altLang="cs-CZ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Dataprojektor (data/video projektor) pro projekci dat (videa) </a:t>
            </a:r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altLang="cs-CZ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Druhy dle určení:</a:t>
            </a:r>
          </a:p>
          <a:p>
            <a:pPr marL="266700" lvl="1" indent="-266700"/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standardní projektory </a:t>
            </a:r>
          </a:p>
          <a:p>
            <a:pPr marL="266700" lvl="1" indent="-266700"/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s ultrakrátkou projekční vzdáleností </a:t>
            </a:r>
          </a:p>
          <a:p>
            <a:pPr marL="266700" lvl="1" indent="-266700"/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interaktivní projektory</a:t>
            </a:r>
          </a:p>
          <a:p>
            <a:pPr marL="266700" lvl="1" indent="-266700"/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videoprojektory</a:t>
            </a:r>
          </a:p>
          <a:p>
            <a:pPr marL="266700" lvl="1" indent="-266700"/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přístroje pro digitální kina 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4" name="Picture 3">
            <a:extLst>
              <a:ext uri="{FF2B5EF4-FFF2-40B4-BE49-F238E27FC236}">
                <a16:creationId xmlns:a16="http://schemas.microsoft.com/office/drawing/2014/main" id="{AE4BD60F-2853-6867-B2C5-DABDC283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560888"/>
            <a:ext cx="3090863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7">
            <a:extLst>
              <a:ext uri="{FF2B5EF4-FFF2-40B4-BE49-F238E27FC236}">
                <a16:creationId xmlns:a16="http://schemas.microsoft.com/office/drawing/2014/main" id="{4380FDBD-19E5-4D0D-E611-7D5100977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1900238"/>
            <a:ext cx="381635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8">
            <a:extLst>
              <a:ext uri="{FF2B5EF4-FFF2-40B4-BE49-F238E27FC236}">
                <a16:creationId xmlns:a16="http://schemas.microsoft.com/office/drawing/2014/main" id="{FD432B0C-2D77-2EA5-C276-60AFAB622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560888"/>
            <a:ext cx="288290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12" descr="http://inslashout.blog.com/files/2012/07/Epson-485Wi_12-interactive-projector.jpg">
            <a:hlinkClick r:id="rId7"/>
            <a:extLst>
              <a:ext uri="{FF2B5EF4-FFF2-40B4-BE49-F238E27FC236}">
                <a16:creationId xmlns:a16="http://schemas.microsoft.com/office/drawing/2014/main" id="{BA19D3B7-0F1E-D7D3-4C10-07BADE28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317875"/>
            <a:ext cx="2684463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C3A8637-80D1-93CB-6BD8-3E8727A0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-93663"/>
            <a:ext cx="8229600" cy="1001713"/>
          </a:xfrm>
        </p:spPr>
        <p:txBody>
          <a:bodyPr/>
          <a:lstStyle/>
          <a:p>
            <a:pPr algn="ctr" eaLnBrk="1" hangingPunct="1"/>
            <a:r>
              <a:rPr lang="cs-CZ" alt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Data - video projekce</a:t>
            </a:r>
            <a:endParaRPr lang="cs-CZ" altLang="cs-CZ" sz="3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Zástupný symbol pro obsah 1">
            <a:extLst>
              <a:ext uri="{FF2B5EF4-FFF2-40B4-BE49-F238E27FC236}">
                <a16:creationId xmlns:a16="http://schemas.microsoft.com/office/drawing/2014/main" id="{213D1AE0-9D32-E350-8050-EDF2056C6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906463"/>
            <a:ext cx="8818563" cy="5699125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cs-CZ" altLang="cs-CZ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Dataprojektor (data/video projektor) pro projekci dat (videa) </a:t>
            </a:r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altLang="cs-CZ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Druhy dle provedení:</a:t>
            </a:r>
          </a:p>
          <a:p>
            <a:pPr marL="266700" lvl="1" indent="-266700"/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pikoprojektory</a:t>
            </a:r>
          </a:p>
          <a:p>
            <a:pPr marL="266700" lvl="1" indent="-266700"/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ultralehké (do 2,5 kg) </a:t>
            </a:r>
          </a:p>
          <a:p>
            <a:pPr marL="266700" lvl="1" indent="-266700"/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osobní (do 4 kg) </a:t>
            </a:r>
          </a:p>
          <a:p>
            <a:pPr marL="266700" lvl="1" indent="-266700"/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mobilní (do 10 kg) </a:t>
            </a:r>
          </a:p>
          <a:p>
            <a:pPr marL="266700" lvl="1" indent="-266700"/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konferenční (nad 10 kg) </a:t>
            </a:r>
          </a:p>
          <a:p>
            <a:pPr marL="266700" lvl="1" indent="-266700"/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přístroje pro digitální kina 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2" name="Picture 8" descr="http://nd01.jxs.cz/889/096/b54089c15c_26970264_o2.jpg">
            <a:extLst>
              <a:ext uri="{FF2B5EF4-FFF2-40B4-BE49-F238E27FC236}">
                <a16:creationId xmlns:a16="http://schemas.microsoft.com/office/drawing/2014/main" id="{FA627B09-63A9-C1F9-F6D2-8A6F5987F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446213"/>
            <a:ext cx="21129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" descr="http://i.idnes.cz/08/043/cl/VSE229514_epson400w_01.jpg">
            <a:extLst>
              <a:ext uri="{FF2B5EF4-FFF2-40B4-BE49-F238E27FC236}">
                <a16:creationId xmlns:a16="http://schemas.microsoft.com/office/drawing/2014/main" id="{B59CADA4-991A-3712-93F7-E7880F394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4760913"/>
            <a:ext cx="2671763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">
            <a:extLst>
              <a:ext uri="{FF2B5EF4-FFF2-40B4-BE49-F238E27FC236}">
                <a16:creationId xmlns:a16="http://schemas.microsoft.com/office/drawing/2014/main" id="{AB0782ED-57E1-0E10-8664-836AFF85E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2900363"/>
            <a:ext cx="2579687" cy="181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5" name="Picture 10" descr="http://www.nessales.com/ebay/14022/Apollo%20Express%20QE450%20Multimedia%20LCD%20Data%20Projector%20QE-450%20300%20ANSI%20Pic%201.jpg">
            <a:hlinkClick r:id="rId7"/>
            <a:extLst>
              <a:ext uri="{FF2B5EF4-FFF2-40B4-BE49-F238E27FC236}">
                <a16:creationId xmlns:a16="http://schemas.microsoft.com/office/drawing/2014/main" id="{3BF25F1E-8AA4-BC6E-AD74-690B2A7CE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4502150"/>
            <a:ext cx="301783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5" descr="http://www.itechnews.net/wp-content/uploads/2007/11/Sony-VPL-FW300L-VPL-FH300L-LCD-Projector%20.jpg">
            <a:extLst>
              <a:ext uri="{FF2B5EF4-FFF2-40B4-BE49-F238E27FC236}">
                <a16:creationId xmlns:a16="http://schemas.microsoft.com/office/drawing/2014/main" id="{AD911CE8-AB0E-3F3A-5333-2E248AFD7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4208463"/>
            <a:ext cx="2303463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10" descr="Sony LBS pico projector module photo">
            <a:extLst>
              <a:ext uri="{FF2B5EF4-FFF2-40B4-BE49-F238E27FC236}">
                <a16:creationId xmlns:a16="http://schemas.microsoft.com/office/drawing/2014/main" id="{3067471D-6129-AB61-3E33-A7B26F80C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1381125"/>
            <a:ext cx="268446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0A6C095-1DA2-8FDB-6F83-25D7FBA8E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001712"/>
          </a:xfrm>
        </p:spPr>
        <p:txBody>
          <a:bodyPr/>
          <a:lstStyle/>
          <a:p>
            <a:pPr algn="ctr" eaLnBrk="1" hangingPunct="1"/>
            <a:r>
              <a:rPr lang="cs-CZ" alt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Data – video projekce</a:t>
            </a:r>
            <a:endParaRPr lang="cs-CZ" altLang="cs-CZ" sz="3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Zástupný symbol pro obsah 1">
            <a:extLst>
              <a:ext uri="{FF2B5EF4-FFF2-40B4-BE49-F238E27FC236}">
                <a16:creationId xmlns:a16="http://schemas.microsoft.com/office/drawing/2014/main" id="{ED5D2B35-A42B-686A-AF5C-8943AFFD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339850"/>
            <a:ext cx="8818563" cy="5265738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cs-CZ" altLang="cs-CZ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Dataprojektor (data/video projektor) pro projekci dat (videa) </a:t>
            </a:r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cs-CZ" altLang="cs-CZ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Druhy dle technologie:</a:t>
            </a:r>
          </a:p>
          <a:p>
            <a:pPr marL="266700" lvl="1" indent="-266700">
              <a:spcBef>
                <a:spcPct val="0"/>
              </a:spcBef>
              <a:buClr>
                <a:srgbClr val="00B0F0"/>
              </a:buClr>
            </a:pPr>
            <a:r>
              <a:rPr lang="cs-CZ" alt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LCD (Liquid Crystal Display) projektory</a:t>
            </a:r>
          </a:p>
          <a:p>
            <a:pPr marL="266700" lvl="1" indent="-266700">
              <a:spcBef>
                <a:spcPct val="0"/>
              </a:spcBef>
              <a:buClr>
                <a:srgbClr val="00B0F0"/>
              </a:buClr>
            </a:pPr>
            <a:r>
              <a:rPr lang="cs-CZ" alt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DLP (Digital Light Processing) </a:t>
            </a:r>
            <a:r>
              <a:rPr lang="cs-CZ" altLang="cs-CZ" sz="2800"/>
              <a:t>projektory </a:t>
            </a:r>
            <a:endParaRPr lang="cs-CZ" altLang="cs-CZ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lvl="1" indent="-266700">
              <a:spcBef>
                <a:spcPct val="0"/>
              </a:spcBef>
              <a:buClr>
                <a:srgbClr val="00B0F0"/>
              </a:buClr>
            </a:pPr>
            <a:r>
              <a:rPr lang="cs-CZ" alt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LED (Light Emitting Diodes) projektory</a:t>
            </a:r>
          </a:p>
          <a:p>
            <a:pPr marL="266700" lvl="1" indent="-266700">
              <a:spcBef>
                <a:spcPct val="0"/>
              </a:spcBef>
              <a:buClr>
                <a:srgbClr val="00B0F0"/>
              </a:buClr>
            </a:pPr>
            <a:r>
              <a:rPr lang="cs-CZ" alt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Projektory s hybridním zdrojem světla (LED + laser)</a:t>
            </a:r>
          </a:p>
          <a:p>
            <a:pPr marL="266700" lvl="1" indent="-266700">
              <a:spcBef>
                <a:spcPct val="0"/>
              </a:spcBef>
              <a:buClr>
                <a:srgbClr val="00B0F0"/>
              </a:buClr>
            </a:pPr>
            <a:r>
              <a:rPr lang="en-US" alt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LCoS (Liquid Crystal on Semiconductor)</a:t>
            </a:r>
            <a:r>
              <a:rPr lang="cs-CZ" alt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 projektory</a:t>
            </a:r>
          </a:p>
          <a:p>
            <a:pPr marL="266700" lvl="1" indent="-266700">
              <a:spcBef>
                <a:spcPct val="0"/>
              </a:spcBef>
              <a:buClr>
                <a:srgbClr val="00B0F0"/>
              </a:buClr>
            </a:pPr>
            <a:r>
              <a:rPr lang="cs-CZ" altLang="cs-CZ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CRT (Cathod Ray Tube) projektory</a:t>
            </a:r>
          </a:p>
          <a:p>
            <a:pPr marL="266700" lvl="1" indent="-266700"/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cs-CZ" altLang="cs-CZ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80" name="Picture 2" descr="http://www.google.cz/url?source=imglanding&amp;ct=img&amp;q=http://www.cnews.cz/sites/default/files/pictures/archive/clanky/2010/03march/projektory/crt.jpg&amp;sa=X&amp;ei=Aqx_ULjjN-in4gSky4CoCA&amp;ved=0CAwQ8wc4Dg&amp;usg=AFQjCNEROSYYfcAoUB95uLaJ2ZR17hnC2Q">
            <a:extLst>
              <a:ext uri="{FF2B5EF4-FFF2-40B4-BE49-F238E27FC236}">
                <a16:creationId xmlns:a16="http://schemas.microsoft.com/office/drawing/2014/main" id="{28D61C97-7B03-986F-0084-7BCC4EF95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4889500"/>
            <a:ext cx="24447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 descr="http://www.google.cz/url?source=imglanding&amp;ct=img&amp;q=http://umt.wikispaces.com/file/view/crt_projektor.jpg/141564789/crt_projektor.jpg&amp;sa=X&amp;ei=16x_UM3vKsWE4gSarYGQCA&amp;ved=0CAwQ8wc&amp;usg=AFQjCNHCH7OHYhL3AbjWOCiQHFjtWlabrQ">
            <a:extLst>
              <a:ext uri="{FF2B5EF4-FFF2-40B4-BE49-F238E27FC236}">
                <a16:creationId xmlns:a16="http://schemas.microsoft.com/office/drawing/2014/main" id="{123A8C5F-120B-B5BE-A87A-CA9106372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878388"/>
            <a:ext cx="249396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http://www.google.cz/url?source=imglanding&amp;ct=img&amp;q=http://www.ajaudio.co.uk/24.jpg&amp;sa=X&amp;ei=gK9_UPmWF-qK4gTS44CQBA&amp;ved=0CAwQ8wc4Dw&amp;usg=AFQjCNF6hptIKcu_9e3UPUzGq3r0sHqmbg">
            <a:extLst>
              <a:ext uri="{FF2B5EF4-FFF2-40B4-BE49-F238E27FC236}">
                <a16:creationId xmlns:a16="http://schemas.microsoft.com/office/drawing/2014/main" id="{2B355B24-0679-72A9-6F76-B0FE0863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4873625"/>
            <a:ext cx="249555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D828301-39C3-8837-87FF-0C5D7D41B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Projekční technika - historie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073B041-78D0-7363-29E3-DB554CB212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063" y="1112838"/>
            <a:ext cx="8707437" cy="5745162"/>
          </a:xfrm>
        </p:spPr>
        <p:txBody>
          <a:bodyPr>
            <a:normAutofit fontScale="92500" lnSpcReduction="10000"/>
          </a:bodyPr>
          <a:lstStyle/>
          <a:p>
            <a:pPr marL="266700" indent="-2667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Společný výchozí bod fotografické a filmové techniky </a:t>
            </a:r>
            <a:r>
              <a:rPr lang="cs-CZ" sz="3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camera</a:t>
            </a:r>
            <a:r>
              <a:rPr lang="cs-CZ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obscura</a:t>
            </a:r>
            <a:r>
              <a:rPr lang="cs-CZ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(1000 n.l. ji popisuje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ibn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Haitham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Alhazen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1664 inverze </a:t>
            </a:r>
            <a:r>
              <a:rPr lang="cs-CZ" sz="3000" dirty="0" err="1">
                <a:latin typeface="Times New Roman" pitchFamily="18" charset="0"/>
                <a:cs typeface="Times New Roman" pitchFamily="18" charset="0"/>
              </a:rPr>
              <a:t>camery</a:t>
            </a:r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000" dirty="0" err="1">
                <a:latin typeface="Times New Roman" pitchFamily="18" charset="0"/>
                <a:cs typeface="Times New Roman" pitchFamily="18" charset="0"/>
              </a:rPr>
              <a:t>obscury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světelný zdroj + objektiv  </a:t>
            </a:r>
            <a:r>
              <a:rPr lang="en-US" sz="3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</a:t>
            </a:r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promítací zařízení - </a:t>
            </a:r>
            <a:r>
              <a:rPr lang="cs-CZ" sz="3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latern</a:t>
            </a:r>
            <a:r>
              <a:rPr lang="en-US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magic</a:t>
            </a:r>
            <a:r>
              <a:rPr lang="en-US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(kouzelná svítilna)</a:t>
            </a:r>
          </a:p>
          <a:p>
            <a:pPr marL="266700" indent="-2667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Již od roku 1685 se jako prostředek zábavy používala pro projekci kreslených předloh, a to včetně promítání rozfázovaných pohybů jako předobraz budoucích filmů</a:t>
            </a: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EFEAE4DA-743B-6B1A-27B3-17FF224A2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039938"/>
            <a:ext cx="3298825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173" name="Picture 4" descr="http://www.belindahaikes.com/VisualCultureandTechnology/VC&amp;T1995/Camera_obscura_box.jpg">
            <a:extLst>
              <a:ext uri="{FF2B5EF4-FFF2-40B4-BE49-F238E27FC236}">
                <a16:creationId xmlns:a16="http://schemas.microsoft.com/office/drawing/2014/main" id="{17DE9EEE-215C-4EF3-873F-DEF039178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2030413"/>
            <a:ext cx="323532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93CE4E9-6C82-C679-AC2B-AFBEFF19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001712"/>
          </a:xfrm>
        </p:spPr>
        <p:txBody>
          <a:bodyPr/>
          <a:lstStyle/>
          <a:p>
            <a:pPr algn="ctr" eaLnBrk="1" hangingPunct="1"/>
            <a:r>
              <a:rPr lang="cs-CZ" alt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Data – video projekce</a:t>
            </a:r>
            <a:endParaRPr lang="cs-CZ" altLang="cs-CZ" sz="3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Zástupný symbol pro obsah 1">
            <a:extLst>
              <a:ext uri="{FF2B5EF4-FFF2-40B4-BE49-F238E27FC236}">
                <a16:creationId xmlns:a16="http://schemas.microsoft.com/office/drawing/2014/main" id="{F253FBAE-ECBE-8405-6D76-876C51404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75" y="1339850"/>
            <a:ext cx="8975725" cy="5265738"/>
          </a:xfrm>
        </p:spPr>
        <p:txBody>
          <a:bodyPr/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LCD (</a:t>
            </a:r>
            <a:r>
              <a:rPr lang="cs-CZ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Liquid</a:t>
            </a: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Crystal</a:t>
            </a: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Display) technologie  </a:t>
            </a:r>
            <a:r>
              <a:rPr lang="cs-CZ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(Epson 1988)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Transmisivní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technologie využívající dichroická zrcadla po rozdělení světla na složky, 3 LCD panely pro RGB složky a optické hranoly 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Světlo světelného zdroje dopadá na 1. dichroické zrcadlo</a:t>
            </a: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1. zrcadlo propouští červenou složku na příslušný (R) LCD panel</a:t>
            </a: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Odražená zelená a modrá složka dopadá na 2. dichroické zrcadlo  </a:t>
            </a: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2. zrcadlo propustí modrou a odrazí zelenou složku na (G) LCD</a:t>
            </a: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3. zrcadlo odrazí modrou složku na (B) LCD panel</a:t>
            </a: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Po průchodu třemi LCD panely se barevné složky obrazu skládají do plnobarevného obrazu prostřednictvím optických hranolů </a:t>
            </a: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Výsledný obraz je objektiven promítán na projekční plochu</a:t>
            </a: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Výhodou je přesný, ostrý a jasný obraz</a:t>
            </a: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Nevýhodou viditelný rastr, vypalování LCD a citlivost na prach </a:t>
            </a: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endParaRPr lang="cs-CZ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lvl="1" indent="-266700"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61DA1FB6-7E70-A47D-C5F7-681124B2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001712"/>
          </a:xfrm>
        </p:spPr>
        <p:txBody>
          <a:bodyPr/>
          <a:lstStyle/>
          <a:p>
            <a:pPr algn="ctr" eaLnBrk="1" hangingPunct="1"/>
            <a:r>
              <a:rPr lang="cs-CZ" alt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Data – video projekce</a:t>
            </a:r>
            <a:endParaRPr lang="cs-CZ" altLang="cs-CZ" sz="3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Zástupný symbol pro obsah 1">
            <a:extLst>
              <a:ext uri="{FF2B5EF4-FFF2-40B4-BE49-F238E27FC236}">
                <a16:creationId xmlns:a16="http://schemas.microsoft.com/office/drawing/2014/main" id="{13154F71-C103-0336-9CB7-436F9AF0F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127125"/>
            <a:ext cx="8694738" cy="5478463"/>
          </a:xfrm>
        </p:spPr>
        <p:txBody>
          <a:bodyPr/>
          <a:lstStyle/>
          <a:p>
            <a:pPr marL="0" lvl="1" indent="0"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LCD (</a:t>
            </a:r>
            <a:r>
              <a:rPr lang="cs-CZ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Liquid</a:t>
            </a: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Crystal</a:t>
            </a: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Display) technologie</a:t>
            </a:r>
          </a:p>
          <a:p>
            <a:pPr marL="266700" lvl="1" indent="-266700"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276" name="Skupina 3">
            <a:extLst>
              <a:ext uri="{FF2B5EF4-FFF2-40B4-BE49-F238E27FC236}">
                <a16:creationId xmlns:a16="http://schemas.microsoft.com/office/drawing/2014/main" id="{F5B9494D-6915-E861-4BF7-BB4B280C83D2}"/>
              </a:ext>
            </a:extLst>
          </p:cNvPr>
          <p:cNvGrpSpPr>
            <a:grpSpLocks/>
          </p:cNvGrpSpPr>
          <p:nvPr/>
        </p:nvGrpSpPr>
        <p:grpSpPr bwMode="auto">
          <a:xfrm>
            <a:off x="1144588" y="1677988"/>
            <a:ext cx="6718300" cy="5038725"/>
            <a:chOff x="1144818" y="1677880"/>
            <a:chExt cx="6718103" cy="5038579"/>
          </a:xfrm>
        </p:grpSpPr>
        <p:pic>
          <p:nvPicPr>
            <p:cNvPr id="54277" name="Picture 2" descr="http://www.trueretail.co.uk/images/LCDProjectorworks.gif">
              <a:extLst>
                <a:ext uri="{FF2B5EF4-FFF2-40B4-BE49-F238E27FC236}">
                  <a16:creationId xmlns:a16="http://schemas.microsoft.com/office/drawing/2014/main" id="{0463A70E-76DD-A252-A74B-9A4FAF082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818" y="1677880"/>
              <a:ext cx="6718103" cy="5038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C105BBBA-BCC6-0CDB-26A1-9948FCE94002}"/>
                </a:ext>
              </a:extLst>
            </p:cNvPr>
            <p:cNvSpPr/>
            <p:nvPr/>
          </p:nvSpPr>
          <p:spPr>
            <a:xfrm>
              <a:off x="2360807" y="2473194"/>
              <a:ext cx="1165191" cy="2952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objektiv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6DBC0AA7-1527-4C3E-7A8A-1AF27F5460D4}"/>
                </a:ext>
              </a:extLst>
            </p:cNvPr>
            <p:cNvSpPr/>
            <p:nvPr/>
          </p:nvSpPr>
          <p:spPr>
            <a:xfrm>
              <a:off x="4845171" y="2338261"/>
              <a:ext cx="1768423" cy="2952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optické hranoly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E6C3124F-AF95-766D-4447-648A63A2F945}"/>
                </a:ext>
              </a:extLst>
            </p:cNvPr>
            <p:cNvSpPr/>
            <p:nvPr/>
          </p:nvSpPr>
          <p:spPr>
            <a:xfrm>
              <a:off x="1522632" y="2839896"/>
              <a:ext cx="1165191" cy="2952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zrcadlo</a:t>
              </a: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0A7C9CDA-0F58-1C6B-9134-490403CA9D66}"/>
                </a:ext>
              </a:extLst>
            </p:cNvPr>
            <p:cNvSpPr/>
            <p:nvPr/>
          </p:nvSpPr>
          <p:spPr>
            <a:xfrm>
              <a:off x="5661123" y="2801797"/>
              <a:ext cx="1163604" cy="2952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zrcadlo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6F103F30-85CD-AF75-2BAC-1311F1ACD806}"/>
                </a:ext>
              </a:extLst>
            </p:cNvPr>
            <p:cNvSpPr/>
            <p:nvPr/>
          </p:nvSpPr>
          <p:spPr>
            <a:xfrm>
              <a:off x="1144818" y="4274955"/>
              <a:ext cx="1454107" cy="9445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červené </a:t>
              </a:r>
            </a:p>
            <a:p>
              <a:pPr algn="ctr" eaLnBrk="1" hangingPunct="1">
                <a:defRPr/>
              </a:pPr>
              <a:r>
                <a:rPr lang="cs-CZ" sz="1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dichroické zrcadlo</a:t>
              </a:r>
            </a:p>
            <a:p>
              <a:pPr algn="ctr" eaLnBrk="1" hangingPunct="1">
                <a:defRPr/>
              </a:pPr>
              <a:endParaRPr lang="cs-CZ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123C7282-982F-A2CB-DAC8-095D8641BC2F}"/>
                </a:ext>
              </a:extLst>
            </p:cNvPr>
            <p:cNvSpPr/>
            <p:nvPr/>
          </p:nvSpPr>
          <p:spPr>
            <a:xfrm>
              <a:off x="3160884" y="4179708"/>
              <a:ext cx="987396" cy="2968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(R) LCD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A9EA317E-3C69-4BB4-02D3-8F655B0E5B52}"/>
                </a:ext>
              </a:extLst>
            </p:cNvPr>
            <p:cNvSpPr/>
            <p:nvPr/>
          </p:nvSpPr>
          <p:spPr>
            <a:xfrm>
              <a:off x="4148280" y="5371885"/>
              <a:ext cx="1452519" cy="944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modré</a:t>
              </a:r>
            </a:p>
            <a:p>
              <a:pPr algn="ctr" eaLnBrk="1" hangingPunct="1">
                <a:defRPr/>
              </a:pPr>
              <a:r>
                <a:rPr lang="cs-CZ" sz="1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dichroické zrcadlo</a:t>
              </a:r>
            </a:p>
            <a:p>
              <a:pPr algn="ctr" eaLnBrk="1" hangingPunct="1">
                <a:defRPr/>
              </a:pPr>
              <a:endParaRPr lang="cs-CZ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4A7417F5-E996-E145-18D8-6FBE10016D64}"/>
                </a:ext>
              </a:extLst>
            </p:cNvPr>
            <p:cNvSpPr/>
            <p:nvPr/>
          </p:nvSpPr>
          <p:spPr>
            <a:xfrm>
              <a:off x="5851617" y="5503644"/>
              <a:ext cx="1623965" cy="3936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zrcadlo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964640F2-F0A3-021F-8893-EB288446CA98}"/>
                </a:ext>
              </a:extLst>
            </p:cNvPr>
            <p:cNvSpPr/>
            <p:nvPr/>
          </p:nvSpPr>
          <p:spPr>
            <a:xfrm>
              <a:off x="2595750" y="6168787"/>
              <a:ext cx="1816047" cy="2952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světelný zdroj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DB02BD04-B138-8D17-615E-FAF59AE57C98}"/>
                </a:ext>
              </a:extLst>
            </p:cNvPr>
            <p:cNvSpPr/>
            <p:nvPr/>
          </p:nvSpPr>
          <p:spPr>
            <a:xfrm>
              <a:off x="4845171" y="4273367"/>
              <a:ext cx="985809" cy="2857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(G) LCD</a:t>
              </a: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38489637-A4E0-AE27-0B48-62984BF86DFE}"/>
                </a:ext>
              </a:extLst>
            </p:cNvPr>
            <p:cNvSpPr/>
            <p:nvPr/>
          </p:nvSpPr>
          <p:spPr>
            <a:xfrm>
              <a:off x="5013442" y="4014612"/>
              <a:ext cx="985809" cy="2857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(B) LCD</a:t>
              </a:r>
            </a:p>
          </p:txBody>
        </p:sp>
        <p:cxnSp>
          <p:nvCxnSpPr>
            <p:cNvPr id="3" name="Přímá spojnice 2">
              <a:extLst>
                <a:ext uri="{FF2B5EF4-FFF2-40B4-BE49-F238E27FC236}">
                  <a16:creationId xmlns:a16="http://schemas.microsoft.com/office/drawing/2014/main" id="{8339BE90-85DF-62A0-6643-FC708694C897}"/>
                </a:ext>
              </a:extLst>
            </p:cNvPr>
            <p:cNvCxnSpPr/>
            <p:nvPr/>
          </p:nvCxnSpPr>
          <p:spPr>
            <a:xfrm flipH="1" flipV="1">
              <a:off x="4873746" y="4179708"/>
              <a:ext cx="139696" cy="120647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BD56CD65-9EC2-EBDB-DC96-C121E0404A2F}"/>
                </a:ext>
              </a:extLst>
            </p:cNvPr>
            <p:cNvCxnSpPr/>
            <p:nvPr/>
          </p:nvCxnSpPr>
          <p:spPr>
            <a:xfrm flipH="1" flipV="1">
              <a:off x="5200761" y="3890791"/>
              <a:ext cx="138109" cy="120647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65175F7-B58B-E8F2-E079-5924CCC00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001712"/>
          </a:xfrm>
        </p:spPr>
        <p:txBody>
          <a:bodyPr/>
          <a:lstStyle/>
          <a:p>
            <a:pPr algn="ctr" eaLnBrk="1" hangingPunct="1"/>
            <a:r>
              <a:rPr lang="cs-CZ" alt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Data – video projekce</a:t>
            </a:r>
            <a:endParaRPr lang="cs-CZ" altLang="cs-CZ" sz="3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Zástupný symbol pro obsah 1">
            <a:extLst>
              <a:ext uri="{FF2B5EF4-FFF2-40B4-BE49-F238E27FC236}">
                <a16:creationId xmlns:a16="http://schemas.microsoft.com/office/drawing/2014/main" id="{A2DE1850-4C56-EA39-0B6A-2EA3236BE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75" y="1339850"/>
            <a:ext cx="8975725" cy="5265738"/>
          </a:xfrm>
        </p:spPr>
        <p:txBody>
          <a:bodyPr/>
          <a:lstStyle/>
          <a:p>
            <a:pPr marL="0" lvl="1" indent="0">
              <a:buFont typeface="Wingdings 2" panose="05020102010507070707" pitchFamily="18" charset="2"/>
              <a:buNone/>
              <a:defRPr/>
            </a:pP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DLP (Digital </a:t>
            </a:r>
            <a:r>
              <a:rPr lang="cs-CZ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Light</a:t>
            </a: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Processing</a:t>
            </a: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technologie</a:t>
            </a:r>
            <a:r>
              <a:rPr lang="cs-CZ" sz="2800" dirty="0">
                <a:solidFill>
                  <a:srgbClr val="FFFF00"/>
                </a:solidFill>
              </a:rPr>
              <a:t> </a:t>
            </a:r>
            <a:endParaRPr lang="cs-CZ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Reflektivní technologie využívající 1 nebo 3 DMD čipy a rotující barevný filtr s 3 nebo 6 barvami + průhledná (pro lepší jas)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Světlo světelného zdroje dopadá na rotující barevný filtr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„Obarvené“ světlo dopadá na DMD (Digital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Micromirror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Device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) čip (1987 Texas Instruments)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DMD čip obsahuje zrcátka cca 5 µm v počtu dle pixlů obrazu,     např. 1,3 mil. pro 1024x768 nebo 2,1 mil. pro Full HD 1920 x 1080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DMD čip vytvoří obraz dané barevné složky pootočením zrcátek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Čím déle je světlo odráženo, tím je pixel jasnější – přestavení 5 tis./s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Pohyb až 1024/s (10 b) = 1024 úrovní šedé, což v modelu RGB postačuje k reprodukci 16,7 mil. barev (při 3xDMD až  35 bilionů)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Výsledný obraz je objektiven promítán na projekční plochu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B3319A4-F915-9A62-741F-90DF5D03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1713"/>
          </a:xfrm>
        </p:spPr>
        <p:txBody>
          <a:bodyPr/>
          <a:lstStyle/>
          <a:p>
            <a:pPr algn="ctr" eaLnBrk="1" hangingPunct="1"/>
            <a:r>
              <a:rPr lang="cs-CZ" alt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Data – video projekce</a:t>
            </a:r>
            <a:endParaRPr lang="cs-CZ" altLang="cs-CZ" sz="3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Zástupný symbol pro obsah 1">
            <a:extLst>
              <a:ext uri="{FF2B5EF4-FFF2-40B4-BE49-F238E27FC236}">
                <a16:creationId xmlns:a16="http://schemas.microsoft.com/office/drawing/2014/main" id="{E741EC58-3BBA-34D9-EE56-1387C5AFA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75" y="1044575"/>
            <a:ext cx="8975725" cy="5561013"/>
          </a:xfrm>
        </p:spPr>
        <p:txBody>
          <a:bodyPr/>
          <a:lstStyle/>
          <a:p>
            <a:pPr marL="0" lvl="1" indent="0">
              <a:buFont typeface="Wingdings 2" panose="05020102010507070707" pitchFamily="18" charset="2"/>
              <a:buNone/>
              <a:defRPr/>
            </a:pP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DLP (Digital </a:t>
            </a:r>
            <a:r>
              <a:rPr lang="cs-CZ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Light</a:t>
            </a: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Processing</a:t>
            </a: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technologie</a:t>
            </a:r>
            <a:r>
              <a:rPr lang="cs-CZ" sz="2800" dirty="0">
                <a:solidFill>
                  <a:srgbClr val="FFFF00"/>
                </a:solidFill>
              </a:rPr>
              <a:t> </a:t>
            </a:r>
            <a:endParaRPr lang="cs-CZ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Výhodou málo viditelný rast (tečky), kontrast, odezva 1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barvy</a:t>
            </a: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Nevýhodou nižší jas, ostrost obrazu, mechanické součásti </a:t>
            </a: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spcBef>
                <a:spcPts val="60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DMD (Digital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Micromirror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Device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1" indent="0"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endParaRPr lang="cs-CZ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lvl="1" indent="-266700"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http://t2.gstatic.com/images?q=tbn:e1DqmqvAfvZF_M:http://images.tomshardware.com/2007/01/10/ti_dlp.jpg&amp;t=1">
            <a:extLst>
              <a:ext uri="{FF2B5EF4-FFF2-40B4-BE49-F238E27FC236}">
                <a16:creationId xmlns:a16="http://schemas.microsoft.com/office/drawing/2014/main" id="{1CE894B3-98ED-628B-EF1E-73D524E5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2281238"/>
            <a:ext cx="2058987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2">
            <a:extLst>
              <a:ext uri="{FF2B5EF4-FFF2-40B4-BE49-F238E27FC236}">
                <a16:creationId xmlns:a16="http://schemas.microsoft.com/office/drawing/2014/main" id="{5FF91587-CF26-AC79-4FAF-81B9F7BAD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4772025"/>
            <a:ext cx="2717800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4" name="Obdélník 1">
            <a:extLst>
              <a:ext uri="{FF2B5EF4-FFF2-40B4-BE49-F238E27FC236}">
                <a16:creationId xmlns:a16="http://schemas.microsoft.com/office/drawing/2014/main" id="{71503FED-A990-5CF8-6F40-7DFEBF8F0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525" y="3898900"/>
            <a:ext cx="1112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DMD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  čip</a:t>
            </a:r>
          </a:p>
        </p:txBody>
      </p:sp>
      <p:grpSp>
        <p:nvGrpSpPr>
          <p:cNvPr id="58375" name="Skupina 3">
            <a:extLst>
              <a:ext uri="{FF2B5EF4-FFF2-40B4-BE49-F238E27FC236}">
                <a16:creationId xmlns:a16="http://schemas.microsoft.com/office/drawing/2014/main" id="{9245B53F-E866-2DBF-9445-399ECA9F27B3}"/>
              </a:ext>
            </a:extLst>
          </p:cNvPr>
          <p:cNvGrpSpPr>
            <a:grpSpLocks/>
          </p:cNvGrpSpPr>
          <p:nvPr/>
        </p:nvGrpSpPr>
        <p:grpSpPr bwMode="auto">
          <a:xfrm>
            <a:off x="249238" y="2251075"/>
            <a:ext cx="4803775" cy="2486025"/>
            <a:chOff x="25415" y="2605037"/>
            <a:chExt cx="4918021" cy="2669589"/>
          </a:xfrm>
        </p:grpSpPr>
        <p:pic>
          <p:nvPicPr>
            <p:cNvPr id="58384" name="Picture 4" descr="http://www.audioholics.com/education/display-formats-technology/display-technologies-guide-lcd-plasma-dlp-lcos-d-ila-crt/dlp_technology_lg.jpg">
              <a:extLst>
                <a:ext uri="{FF2B5EF4-FFF2-40B4-BE49-F238E27FC236}">
                  <a16:creationId xmlns:a16="http://schemas.microsoft.com/office/drawing/2014/main" id="{ACD289EF-B845-7D4B-9260-DC1647B70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5" y="2605037"/>
              <a:ext cx="4918021" cy="2669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86C6E083-AB0E-6B39-8E6A-76D3F5DB0B80}"/>
                </a:ext>
              </a:extLst>
            </p:cNvPr>
            <p:cNvSpPr/>
            <p:nvPr/>
          </p:nvSpPr>
          <p:spPr>
            <a:xfrm>
              <a:off x="1249231" y="4810943"/>
              <a:ext cx="2242852" cy="2949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Rotující barevný filtr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E93F45AE-58F5-2381-E362-FE76AFF85A7D}"/>
                </a:ext>
              </a:extLst>
            </p:cNvPr>
            <p:cNvSpPr/>
            <p:nvPr/>
          </p:nvSpPr>
          <p:spPr>
            <a:xfrm>
              <a:off x="755154" y="4323393"/>
              <a:ext cx="1165308" cy="2949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8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735F348A-5BF0-AA39-3ACE-0876F00869B2}"/>
                </a:ext>
              </a:extLst>
            </p:cNvPr>
            <p:cNvSpPr/>
            <p:nvPr/>
          </p:nvSpPr>
          <p:spPr>
            <a:xfrm>
              <a:off x="1249231" y="2726073"/>
              <a:ext cx="1165308" cy="2949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8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CF702E0A-8904-6D3E-9543-BCD070D612A2}"/>
                </a:ext>
              </a:extLst>
            </p:cNvPr>
            <p:cNvSpPr/>
            <p:nvPr/>
          </p:nvSpPr>
          <p:spPr>
            <a:xfrm>
              <a:off x="2520181" y="2744824"/>
              <a:ext cx="1163682" cy="2949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8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8D88861E-1FFC-7298-D05D-11174AE49F0A}"/>
                </a:ext>
              </a:extLst>
            </p:cNvPr>
            <p:cNvSpPr/>
            <p:nvPr/>
          </p:nvSpPr>
          <p:spPr>
            <a:xfrm>
              <a:off x="2968751" y="3007351"/>
              <a:ext cx="459948" cy="2966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8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CCE8EF98-CE6A-3901-74E6-42FDECC8C003}"/>
                </a:ext>
              </a:extLst>
            </p:cNvPr>
            <p:cNvSpPr/>
            <p:nvPr/>
          </p:nvSpPr>
          <p:spPr>
            <a:xfrm>
              <a:off x="1614914" y="3007351"/>
              <a:ext cx="459947" cy="2966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800" b="1" dirty="0">
                <a:solidFill>
                  <a:schemeClr val="bg2"/>
                </a:solidFill>
                <a:latin typeface="+mj-lt"/>
              </a:endParaRPr>
            </a:p>
          </p:txBody>
        </p:sp>
      </p:grpSp>
      <p:pic>
        <p:nvPicPr>
          <p:cNvPr id="38928" name="Picture 16" descr="File:DLP Color wheel.gif">
            <a:hlinkClick r:id="rId6"/>
            <a:extLst>
              <a:ext uri="{FF2B5EF4-FFF2-40B4-BE49-F238E27FC236}">
                <a16:creationId xmlns:a16="http://schemas.microsoft.com/office/drawing/2014/main" id="{25CAD8F9-496B-9B76-AC8E-D40C032833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549525"/>
            <a:ext cx="1979612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010CBBB0-07C9-5E7A-AEF6-B802C2543306}"/>
              </a:ext>
            </a:extLst>
          </p:cNvPr>
          <p:cNvCxnSpPr>
            <a:cxnSpLocks/>
          </p:cNvCxnSpPr>
          <p:nvPr/>
        </p:nvCxnSpPr>
        <p:spPr>
          <a:xfrm flipV="1">
            <a:off x="5053013" y="3859213"/>
            <a:ext cx="455612" cy="1208087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B895B8CF-3937-A409-BD07-FCE761400958}"/>
              </a:ext>
            </a:extLst>
          </p:cNvPr>
          <p:cNvCxnSpPr>
            <a:cxnSpLocks/>
          </p:cNvCxnSpPr>
          <p:nvPr/>
        </p:nvCxnSpPr>
        <p:spPr>
          <a:xfrm>
            <a:off x="5053013" y="5067300"/>
            <a:ext cx="1028700" cy="42863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9" name="Picture 19" descr="DMD micromirrors">
            <a:extLst>
              <a:ext uri="{FF2B5EF4-FFF2-40B4-BE49-F238E27FC236}">
                <a16:creationId xmlns:a16="http://schemas.microsoft.com/office/drawing/2014/main" id="{79DCDCC4-62E6-904F-E3A1-F44CED3DC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281613"/>
            <a:ext cx="2687637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80" name="Skupina 5">
            <a:extLst>
              <a:ext uri="{FF2B5EF4-FFF2-40B4-BE49-F238E27FC236}">
                <a16:creationId xmlns:a16="http://schemas.microsoft.com/office/drawing/2014/main" id="{8CF75EA2-56FD-9B67-0BB0-EFDDE7C2852B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286375"/>
            <a:ext cx="1911350" cy="1519238"/>
            <a:chOff x="1295241" y="5294763"/>
            <a:chExt cx="1911667" cy="1518652"/>
          </a:xfrm>
        </p:grpSpPr>
        <p:pic>
          <p:nvPicPr>
            <p:cNvPr id="58382" name="Picture 22">
              <a:extLst>
                <a:ext uri="{FF2B5EF4-FFF2-40B4-BE49-F238E27FC236}">
                  <a16:creationId xmlns:a16="http://schemas.microsoft.com/office/drawing/2014/main" id="{287FC3E1-F0D4-8F98-DEC0-9092776F55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241" y="5298663"/>
              <a:ext cx="1911667" cy="151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B6637A21-7B52-64D4-402F-FD041699CE17}"/>
                </a:ext>
              </a:extLst>
            </p:cNvPr>
            <p:cNvSpPr/>
            <p:nvPr/>
          </p:nvSpPr>
          <p:spPr>
            <a:xfrm>
              <a:off x="1295241" y="5294763"/>
              <a:ext cx="631930" cy="3824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  <p:pic>
        <p:nvPicPr>
          <p:cNvPr id="58381" name="Picture 2" descr="http://www.projectorjunkies.com/wp-content/uploads/2014/02/dlp_selection_of_colour_wheels.jpg">
            <a:extLst>
              <a:ext uri="{FF2B5EF4-FFF2-40B4-BE49-F238E27FC236}">
                <a16:creationId xmlns:a16="http://schemas.microsoft.com/office/drawing/2014/main" id="{FF6E6917-A019-C8E1-E900-339356BF7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216150"/>
            <a:ext cx="1900238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E83ECD2-F9B5-D4D7-2152-8AA55AA6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001712"/>
          </a:xfrm>
        </p:spPr>
        <p:txBody>
          <a:bodyPr/>
          <a:lstStyle/>
          <a:p>
            <a:pPr algn="ctr" eaLnBrk="1" hangingPunct="1"/>
            <a:r>
              <a:rPr lang="cs-CZ" alt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Data – video projekce</a:t>
            </a:r>
            <a:endParaRPr lang="cs-CZ" altLang="cs-CZ" sz="3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Zástupný symbol pro obsah 1">
            <a:extLst>
              <a:ext uri="{FF2B5EF4-FFF2-40B4-BE49-F238E27FC236}">
                <a16:creationId xmlns:a16="http://schemas.microsoft.com/office/drawing/2014/main" id="{D769B289-2F3F-201C-B381-5AF277839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75" y="1339850"/>
            <a:ext cx="8975725" cy="5265738"/>
          </a:xfrm>
        </p:spPr>
        <p:txBody>
          <a:bodyPr/>
          <a:lstStyle/>
          <a:p>
            <a:pPr marL="0" lvl="1" indent="0">
              <a:buFont typeface="Wingdings 2" panose="05020102010507070707" pitchFamily="18" charset="2"/>
              <a:buNone/>
              <a:defRPr/>
            </a:pP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LCoS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(Liquid Crystal on Semiconductor)</a:t>
            </a: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technologie</a:t>
            </a:r>
          </a:p>
          <a:p>
            <a:pPr marL="0" lvl="1" indent="0">
              <a:buFont typeface="Wingdings 2" panose="05020102010507070707" pitchFamily="18" charset="2"/>
              <a:buNone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JVC 1998, 2004</a:t>
            </a:r>
          </a:p>
          <a:p>
            <a:pPr marL="0" lvl="1" indent="0">
              <a:buFont typeface="Wingdings 2" panose="05020102010507070707" pitchFamily="18" charset="2"/>
              <a:buNone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Reflektivní technologie kombinující prvky LCD a DLP projektorů</a:t>
            </a: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Světlo světelného zdroje je stejně jako v LCD technologii rozděleno třemi dichroickými zrcadly na barevné složky 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Složky světla dopadnou přes hranoly na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LCoS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panely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LCoS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panel je vlastně LCD se zrcátkem DLP za každým pixelem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Po odrazu od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LCoS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panelů se barevné složky obrazu skládají do plnobarevného obrazu prostřednictvím optických hranolů </a:t>
            </a: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Výsledný obraz je objektivem promítán na projekční plochu</a:t>
            </a:r>
          </a:p>
          <a:p>
            <a:pPr marL="342900" lvl="1" indent="-342900">
              <a:spcBef>
                <a:spcPts val="180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Výhodou je vysoké rozlišení, kontrast, barevné podání</a:t>
            </a: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Nevýhodou zatím vyšší cena</a:t>
            </a: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endParaRPr lang="cs-CZ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lvl="1" indent="-266700"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52A3E2B8-A28D-43A2-F018-09DFB0B6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001712"/>
          </a:xfrm>
        </p:spPr>
        <p:txBody>
          <a:bodyPr/>
          <a:lstStyle/>
          <a:p>
            <a:pPr algn="ctr" eaLnBrk="1" hangingPunct="1"/>
            <a:r>
              <a:rPr lang="cs-CZ" alt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Data – video projekce</a:t>
            </a:r>
            <a:endParaRPr lang="cs-CZ" altLang="cs-CZ" sz="3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Zástupný symbol pro obsah 1">
            <a:extLst>
              <a:ext uri="{FF2B5EF4-FFF2-40B4-BE49-F238E27FC236}">
                <a16:creationId xmlns:a16="http://schemas.microsoft.com/office/drawing/2014/main" id="{9E28512B-DB0C-2679-AFED-E6F62100D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350" y="1333500"/>
            <a:ext cx="8975725" cy="5265738"/>
          </a:xfrm>
        </p:spPr>
        <p:txBody>
          <a:bodyPr/>
          <a:lstStyle/>
          <a:p>
            <a:pPr marL="0" lvl="1" indent="0">
              <a:buFont typeface="Wingdings 2" panose="05020102010507070707" pitchFamily="18" charset="2"/>
              <a:buNone/>
              <a:defRPr/>
            </a:pP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LCoS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(Liquid Crystal on Semiconductor)</a:t>
            </a: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technologie</a:t>
            </a: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endParaRPr lang="cs-CZ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lvl="1" indent="-266700"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468" name="Skupina 2">
            <a:extLst>
              <a:ext uri="{FF2B5EF4-FFF2-40B4-BE49-F238E27FC236}">
                <a16:creationId xmlns:a16="http://schemas.microsoft.com/office/drawing/2014/main" id="{B960647A-F447-FF20-E696-D588973D120F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1922463"/>
            <a:ext cx="6491288" cy="4816475"/>
            <a:chOff x="1330748" y="1923002"/>
            <a:chExt cx="6491216" cy="4815149"/>
          </a:xfrm>
        </p:grpSpPr>
        <p:pic>
          <p:nvPicPr>
            <p:cNvPr id="62469" name="Picture 2">
              <a:extLst>
                <a:ext uri="{FF2B5EF4-FFF2-40B4-BE49-F238E27FC236}">
                  <a16:creationId xmlns:a16="http://schemas.microsoft.com/office/drawing/2014/main" id="{4A0E6709-535F-CB1F-536C-287277BAC9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0748" y="1923002"/>
              <a:ext cx="6491216" cy="4815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B4F3D6D9-52EE-5819-FEBD-01FFAF6FAEAF}"/>
                </a:ext>
              </a:extLst>
            </p:cNvPr>
            <p:cNvSpPr/>
            <p:nvPr/>
          </p:nvSpPr>
          <p:spPr>
            <a:xfrm>
              <a:off x="1373611" y="5946206"/>
              <a:ext cx="1276336" cy="298368"/>
            </a:xfrm>
            <a:prstGeom prst="rect">
              <a:avLst/>
            </a:prstGeom>
            <a:solidFill>
              <a:schemeClr val="bg2">
                <a:lumMod val="85000"/>
                <a:lumOff val="15000"/>
              </a:schemeClr>
            </a:solidFill>
          </p:spPr>
          <p:txBody>
            <a:bodyPr>
              <a:spAutoFit/>
            </a:bodyPr>
            <a:lstStyle/>
            <a:p>
              <a:pPr eaLnBrk="1" hangingPunct="1">
                <a:lnSpc>
                  <a:spcPts val="1600"/>
                </a:lnSpc>
                <a:defRPr/>
              </a:pPr>
              <a:r>
                <a:rPr lang="cs-CZ" sz="1600" dirty="0">
                  <a:latin typeface="Arial" pitchFamily="34" charset="0"/>
                </a:rPr>
                <a:t>Zdroj světla</a:t>
              </a: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50BB74DD-C9E2-FFFF-B8C8-0C0812EFCBA7}"/>
                </a:ext>
              </a:extLst>
            </p:cNvPr>
            <p:cNvSpPr/>
            <p:nvPr/>
          </p:nvSpPr>
          <p:spPr>
            <a:xfrm>
              <a:off x="1373611" y="2178519"/>
              <a:ext cx="1235061" cy="503099"/>
            </a:xfrm>
            <a:prstGeom prst="rect">
              <a:avLst/>
            </a:prstGeom>
            <a:solidFill>
              <a:schemeClr val="bg2">
                <a:lumMod val="85000"/>
                <a:lumOff val="15000"/>
              </a:schemeClr>
            </a:solidFill>
          </p:spPr>
          <p:txBody>
            <a:bodyPr>
              <a:spAutoFit/>
            </a:bodyPr>
            <a:lstStyle/>
            <a:p>
              <a:pPr eaLnBrk="1" hangingPunct="1">
                <a:lnSpc>
                  <a:spcPts val="1600"/>
                </a:lnSpc>
                <a:defRPr/>
              </a:pPr>
              <a:r>
                <a:rPr lang="cs-CZ" sz="1600" dirty="0">
                  <a:latin typeface="Arial" pitchFamily="34" charset="0"/>
                </a:rPr>
                <a:t>Dichroické</a:t>
              </a:r>
            </a:p>
            <a:p>
              <a:pPr eaLnBrk="1" hangingPunct="1">
                <a:lnSpc>
                  <a:spcPts val="1600"/>
                </a:lnSpc>
                <a:defRPr/>
              </a:pPr>
              <a:r>
                <a:rPr lang="cs-CZ" sz="1600" dirty="0">
                  <a:latin typeface="Arial" pitchFamily="34" charset="0"/>
                </a:rPr>
                <a:t>zrcadlo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33A44C1C-7A4D-86AA-1874-282083914BA4}"/>
                </a:ext>
              </a:extLst>
            </p:cNvPr>
            <p:cNvSpPr/>
            <p:nvPr/>
          </p:nvSpPr>
          <p:spPr>
            <a:xfrm>
              <a:off x="2541998" y="2281678"/>
              <a:ext cx="217485" cy="296780"/>
            </a:xfrm>
            <a:prstGeom prst="rect">
              <a:avLst/>
            </a:prstGeom>
            <a:solidFill>
              <a:schemeClr val="bg2">
                <a:lumMod val="85000"/>
                <a:lumOff val="15000"/>
              </a:schemeClr>
            </a:solidFill>
          </p:spPr>
          <p:txBody>
            <a:bodyPr>
              <a:spAutoFit/>
            </a:bodyPr>
            <a:lstStyle/>
            <a:p>
              <a:pPr eaLnBrk="1" hangingPunct="1">
                <a:lnSpc>
                  <a:spcPts val="1600"/>
                </a:lnSpc>
                <a:defRPr/>
              </a:pPr>
              <a:endParaRPr lang="cs-CZ" sz="1600" dirty="0">
                <a:latin typeface="Arial" pitchFamily="34" charset="0"/>
              </a:endParaRP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C474D310-2755-CA1F-9830-115F46A2F787}"/>
                </a:ext>
              </a:extLst>
            </p:cNvPr>
            <p:cNvSpPr/>
            <p:nvPr/>
          </p:nvSpPr>
          <p:spPr>
            <a:xfrm>
              <a:off x="6037634" y="3459279"/>
              <a:ext cx="1527158" cy="296780"/>
            </a:xfrm>
            <a:prstGeom prst="rect">
              <a:avLst/>
            </a:prstGeom>
            <a:solidFill>
              <a:schemeClr val="bg2">
                <a:lumMod val="85000"/>
                <a:lumOff val="15000"/>
              </a:schemeClr>
            </a:solidFill>
          </p:spPr>
          <p:txBody>
            <a:bodyPr>
              <a:spAutoFit/>
            </a:bodyPr>
            <a:lstStyle/>
            <a:p>
              <a:pPr eaLnBrk="1" hangingPunct="1">
                <a:lnSpc>
                  <a:spcPts val="1600"/>
                </a:lnSpc>
                <a:defRPr/>
              </a:pPr>
              <a:r>
                <a:rPr lang="cs-CZ" sz="1600" dirty="0">
                  <a:latin typeface="Arial" pitchFamily="34" charset="0"/>
                </a:rPr>
                <a:t>    Objektiv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F4E7EB2-66F0-D981-A856-61CA786E4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0"/>
            <a:ext cx="8229600" cy="1001713"/>
          </a:xfrm>
        </p:spPr>
        <p:txBody>
          <a:bodyPr/>
          <a:lstStyle/>
          <a:p>
            <a:pPr algn="ctr" eaLnBrk="1" hangingPunct="1"/>
            <a:r>
              <a:rPr lang="cs-CZ" alt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Data – video projekce</a:t>
            </a:r>
            <a:endParaRPr lang="cs-CZ" altLang="cs-CZ" sz="3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Zástupný symbol pro obsah 1">
            <a:extLst>
              <a:ext uri="{FF2B5EF4-FFF2-40B4-BE49-F238E27FC236}">
                <a16:creationId xmlns:a16="http://schemas.microsoft.com/office/drawing/2014/main" id="{09A9C112-CA55-5733-5CCD-7F696484E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75" y="939800"/>
            <a:ext cx="8975725" cy="5665788"/>
          </a:xfrm>
        </p:spPr>
        <p:txBody>
          <a:bodyPr/>
          <a:lstStyle/>
          <a:p>
            <a:pPr marL="0" lvl="1" indent="0">
              <a:buFont typeface="Wingdings 2" panose="05020102010507070707" pitchFamily="18" charset="2"/>
              <a:buNone/>
              <a:defRPr/>
            </a:pP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LED (</a:t>
            </a:r>
            <a:r>
              <a:rPr lang="cs-CZ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Light</a:t>
            </a: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Emitting</a:t>
            </a: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Diodes</a:t>
            </a: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projektory</a:t>
            </a: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Principiálně stejné jako DLP projektory (využívají DMD čip)</a:t>
            </a: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Namísto lampy a rotačního filtru však mají RGB LED (nehučí)</a:t>
            </a: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Nízký příkon – nižší světelný výkon – často piko nebo ultralehké </a:t>
            </a:r>
          </a:p>
          <a:p>
            <a:pPr marL="0" lvl="1" indent="0"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LED s hybridním zdrojem světla (Laser Hybrid </a:t>
            </a:r>
            <a:r>
              <a:rPr lang="cs-CZ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Projection</a:t>
            </a: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Principiálně stejné jako DLP projektory (využívají DMD čip)</a:t>
            </a: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Kombinují LED technologii (červená LED) s modrým laserem</a:t>
            </a: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Zelené světlo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je konvertováno z modrého laseru (fluorescencí)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Vyšší světelný výkon (cca 3000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) – tenké provedení (cca 5 cm)</a:t>
            </a:r>
          </a:p>
          <a:p>
            <a:pPr marL="0" lvl="1" indent="0"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endParaRPr lang="cs-CZ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lvl="1" indent="-266700"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516" name="Skupina 24">
            <a:extLst>
              <a:ext uri="{FF2B5EF4-FFF2-40B4-BE49-F238E27FC236}">
                <a16:creationId xmlns:a16="http://schemas.microsoft.com/office/drawing/2014/main" id="{3F2F7F08-A1F2-E710-6DC3-AF91E8FD229A}"/>
              </a:ext>
            </a:extLst>
          </p:cNvPr>
          <p:cNvGrpSpPr>
            <a:grpSpLocks/>
          </p:cNvGrpSpPr>
          <p:nvPr/>
        </p:nvGrpSpPr>
        <p:grpSpPr bwMode="auto">
          <a:xfrm>
            <a:off x="96838" y="4591050"/>
            <a:ext cx="8848725" cy="2266950"/>
            <a:chOff x="97567" y="4590728"/>
            <a:chExt cx="8848725" cy="2266951"/>
          </a:xfrm>
        </p:grpSpPr>
        <p:pic>
          <p:nvPicPr>
            <p:cNvPr id="64517" name="Picture 2" descr="http://www.tvfreak.cz/tvf/media.nsf/v/610789653DEDDC62C125773E005BC798/$file/casio_led_laser_tech_930px.jpg">
              <a:extLst>
                <a:ext uri="{FF2B5EF4-FFF2-40B4-BE49-F238E27FC236}">
                  <a16:creationId xmlns:a16="http://schemas.microsoft.com/office/drawing/2014/main" id="{EB2EB69F-4A54-3993-C28B-7D43BAAE78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67" y="4590728"/>
              <a:ext cx="8848725" cy="2266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4518" name="Skupina 23">
              <a:extLst>
                <a:ext uri="{FF2B5EF4-FFF2-40B4-BE49-F238E27FC236}">
                  <a16:creationId xmlns:a16="http://schemas.microsoft.com/office/drawing/2014/main" id="{04A0782A-3424-A011-E961-276AB96F35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520" y="4946262"/>
              <a:ext cx="2718754" cy="1603314"/>
              <a:chOff x="223520" y="4946262"/>
              <a:chExt cx="2718754" cy="1603314"/>
            </a:xfrm>
          </p:grpSpPr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75B2AB62-86C6-CE7B-2246-8BCFE901AAF1}"/>
                  </a:ext>
                </a:extLst>
              </p:cNvPr>
              <p:cNvSpPr/>
              <p:nvPr/>
            </p:nvSpPr>
            <p:spPr>
              <a:xfrm>
                <a:off x="288067" y="4989191"/>
                <a:ext cx="1003300" cy="187325"/>
              </a:xfrm>
              <a:prstGeom prst="rect">
                <a:avLst/>
              </a:prstGeom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64544" name="TextovéPole 1">
                <a:extLst>
                  <a:ext uri="{FF2B5EF4-FFF2-40B4-BE49-F238E27FC236}">
                    <a16:creationId xmlns:a16="http://schemas.microsoft.com/office/drawing/2014/main" id="{940B04D0-FF30-ACC1-A3AA-F93A95B8B3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946262"/>
                <a:ext cx="60324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latin typeface="Times New Roman" panose="02020603050405020304" pitchFamily="18" charset="0"/>
                  </a:rPr>
                  <a:t>DMD</a:t>
                </a:r>
              </a:p>
            </p:txBody>
          </p:sp>
          <p:sp>
            <p:nvSpPr>
              <p:cNvPr id="64545" name="TextovéPole 14">
                <a:extLst>
                  <a:ext uri="{FF2B5EF4-FFF2-40B4-BE49-F238E27FC236}">
                    <a16:creationId xmlns:a16="http://schemas.microsoft.com/office/drawing/2014/main" id="{DDBA32E4-CCDD-8314-7E74-3B20E2F5C0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8240" y="5141842"/>
                <a:ext cx="60324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latin typeface="Times New Roman" panose="02020603050405020304" pitchFamily="18" charset="0"/>
                  </a:rPr>
                  <a:t>DMD</a:t>
                </a:r>
              </a:p>
            </p:txBody>
          </p:sp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DD159838-1191-DAA9-6A09-1C5293655C9D}"/>
                  </a:ext>
                </a:extLst>
              </p:cNvPr>
              <p:cNvSpPr/>
              <p:nvPr/>
            </p:nvSpPr>
            <p:spPr>
              <a:xfrm>
                <a:off x="1100867" y="5200328"/>
                <a:ext cx="735012" cy="160338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64547" name="TextovéPole 16">
                <a:extLst>
                  <a:ext uri="{FF2B5EF4-FFF2-40B4-BE49-F238E27FC236}">
                    <a16:creationId xmlns:a16="http://schemas.microsoft.com/office/drawing/2014/main" id="{CEF5A118-2E3C-A8DE-0A1B-985B9FD5FB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7605" y="5126601"/>
                <a:ext cx="64611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latin typeface="Times New Roman" panose="02020603050405020304" pitchFamily="18" charset="0"/>
                  </a:rPr>
                  <a:t>optika</a:t>
                </a:r>
              </a:p>
            </p:txBody>
          </p:sp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5AAED2F6-C261-332B-51DE-859A37DA8F37}"/>
                  </a:ext>
                </a:extLst>
              </p:cNvPr>
              <p:cNvSpPr/>
              <p:nvPr/>
            </p:nvSpPr>
            <p:spPr>
              <a:xfrm>
                <a:off x="288067" y="6340154"/>
                <a:ext cx="847725" cy="161925"/>
              </a:xfrm>
              <a:prstGeom prst="rect">
                <a:avLst/>
              </a:prstGeom>
              <a:solidFill>
                <a:srgbClr val="0000FF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64549" name="TextovéPole 18">
                <a:extLst>
                  <a:ext uri="{FF2B5EF4-FFF2-40B4-BE49-F238E27FC236}">
                    <a16:creationId xmlns:a16="http://schemas.microsoft.com/office/drawing/2014/main" id="{B00BAC67-FA9D-9275-0797-975DBAB1D2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20" y="6267061"/>
                <a:ext cx="107823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latin typeface="Times New Roman" panose="02020603050405020304" pitchFamily="18" charset="0"/>
                  </a:rPr>
                  <a:t>modrý laser</a:t>
                </a:r>
              </a:p>
            </p:txBody>
          </p:sp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4C398DD8-4126-A57B-4952-D6B5F3E04FB2}"/>
                  </a:ext>
                </a:extLst>
              </p:cNvPr>
              <p:cNvSpPr/>
              <p:nvPr/>
            </p:nvSpPr>
            <p:spPr>
              <a:xfrm>
                <a:off x="1907317" y="6340154"/>
                <a:ext cx="960437" cy="161925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64551" name="TextovéPole 20">
                <a:extLst>
                  <a:ext uri="{FF2B5EF4-FFF2-40B4-BE49-F238E27FC236}">
                    <a16:creationId xmlns:a16="http://schemas.microsoft.com/office/drawing/2014/main" id="{9FF44409-2FF5-1924-6369-AAF8575B9D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1819" y="6272577"/>
                <a:ext cx="108045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latin typeface="Times New Roman" panose="02020603050405020304" pitchFamily="18" charset="0"/>
                  </a:rPr>
                  <a:t>červená LED</a:t>
                </a:r>
              </a:p>
            </p:txBody>
          </p:sp>
          <p:sp>
            <p:nvSpPr>
              <p:cNvPr id="22" name="Obdélník 21">
                <a:extLst>
                  <a:ext uri="{FF2B5EF4-FFF2-40B4-BE49-F238E27FC236}">
                    <a16:creationId xmlns:a16="http://schemas.microsoft.com/office/drawing/2014/main" id="{57F0B121-216D-2BDB-07C9-7FAB8322B5A8}"/>
                  </a:ext>
                </a:extLst>
              </p:cNvPr>
              <p:cNvSpPr/>
              <p:nvPr/>
            </p:nvSpPr>
            <p:spPr>
              <a:xfrm>
                <a:off x="1983517" y="6060754"/>
                <a:ext cx="863600" cy="161925"/>
              </a:xfrm>
              <a:prstGeom prst="rect">
                <a:avLst/>
              </a:prstGeom>
              <a:solidFill>
                <a:srgbClr val="00CC00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64553" name="TextovéPole 22">
                <a:extLst>
                  <a:ext uri="{FF2B5EF4-FFF2-40B4-BE49-F238E27FC236}">
                    <a16:creationId xmlns:a16="http://schemas.microsoft.com/office/drawing/2014/main" id="{17F53C0D-5A3D-867E-812D-E62F569852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0582" y="5998713"/>
                <a:ext cx="64611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latin typeface="Times New Roman" panose="02020603050405020304" pitchFamily="18" charset="0"/>
                  </a:rPr>
                  <a:t>fosfor</a:t>
                </a:r>
              </a:p>
            </p:txBody>
          </p:sp>
        </p:grpSp>
        <p:grpSp>
          <p:nvGrpSpPr>
            <p:cNvPr id="64519" name="Skupina 27">
              <a:extLst>
                <a:ext uri="{FF2B5EF4-FFF2-40B4-BE49-F238E27FC236}">
                  <a16:creationId xmlns:a16="http://schemas.microsoft.com/office/drawing/2014/main" id="{0DDD442E-DD59-2061-C1D5-F5446E8D35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2552" y="4940746"/>
              <a:ext cx="2718754" cy="1603314"/>
              <a:chOff x="223520" y="4946262"/>
              <a:chExt cx="2718754" cy="1603314"/>
            </a:xfrm>
          </p:grpSpPr>
          <p:sp>
            <p:nvSpPr>
              <p:cNvPr id="29" name="Obdélník 28">
                <a:extLst>
                  <a:ext uri="{FF2B5EF4-FFF2-40B4-BE49-F238E27FC236}">
                    <a16:creationId xmlns:a16="http://schemas.microsoft.com/office/drawing/2014/main" id="{043A3DAB-F7F7-411D-1429-6E61B1CC3535}"/>
                  </a:ext>
                </a:extLst>
              </p:cNvPr>
              <p:cNvSpPr/>
              <p:nvPr/>
            </p:nvSpPr>
            <p:spPr>
              <a:xfrm>
                <a:off x="289085" y="4988357"/>
                <a:ext cx="1003300" cy="187325"/>
              </a:xfrm>
              <a:prstGeom prst="rect">
                <a:avLst/>
              </a:prstGeom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64533" name="TextovéPole 29">
                <a:extLst>
                  <a:ext uri="{FF2B5EF4-FFF2-40B4-BE49-F238E27FC236}">
                    <a16:creationId xmlns:a16="http://schemas.microsoft.com/office/drawing/2014/main" id="{4DB725F5-40EB-75D3-1A86-75DBC8F49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946262"/>
                <a:ext cx="60324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latin typeface="Times New Roman" panose="02020603050405020304" pitchFamily="18" charset="0"/>
                  </a:rPr>
                  <a:t>DMD</a:t>
                </a:r>
              </a:p>
            </p:txBody>
          </p:sp>
          <p:sp>
            <p:nvSpPr>
              <p:cNvPr id="64534" name="TextovéPole 30">
                <a:extLst>
                  <a:ext uri="{FF2B5EF4-FFF2-40B4-BE49-F238E27FC236}">
                    <a16:creationId xmlns:a16="http://schemas.microsoft.com/office/drawing/2014/main" id="{9DEB2B46-A629-11CF-C3C1-1F36A9ECB7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8240" y="5141842"/>
                <a:ext cx="60324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latin typeface="Times New Roman" panose="02020603050405020304" pitchFamily="18" charset="0"/>
                  </a:rPr>
                  <a:t>DMD</a:t>
                </a:r>
              </a:p>
            </p:txBody>
          </p:sp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AEBB6602-155B-9BC2-BE21-7C7854768130}"/>
                  </a:ext>
                </a:extLst>
              </p:cNvPr>
              <p:cNvSpPr/>
              <p:nvPr/>
            </p:nvSpPr>
            <p:spPr>
              <a:xfrm>
                <a:off x="1101885" y="5199494"/>
                <a:ext cx="735012" cy="160338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64536" name="TextovéPole 32">
                <a:extLst>
                  <a:ext uri="{FF2B5EF4-FFF2-40B4-BE49-F238E27FC236}">
                    <a16:creationId xmlns:a16="http://schemas.microsoft.com/office/drawing/2014/main" id="{63C1599F-6CFE-D93B-8A6E-CE14185834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7605" y="5126601"/>
                <a:ext cx="64611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latin typeface="Times New Roman" panose="02020603050405020304" pitchFamily="18" charset="0"/>
                  </a:rPr>
                  <a:t>optika</a:t>
                </a:r>
              </a:p>
            </p:txBody>
          </p:sp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3B11112D-D0B6-A314-FDF8-E8925FA16942}"/>
                  </a:ext>
                </a:extLst>
              </p:cNvPr>
              <p:cNvSpPr/>
              <p:nvPr/>
            </p:nvSpPr>
            <p:spPr>
              <a:xfrm>
                <a:off x="289085" y="6339320"/>
                <a:ext cx="847725" cy="161925"/>
              </a:xfrm>
              <a:prstGeom prst="rect">
                <a:avLst/>
              </a:prstGeom>
              <a:solidFill>
                <a:srgbClr val="0000FF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64538" name="TextovéPole 34">
                <a:extLst>
                  <a:ext uri="{FF2B5EF4-FFF2-40B4-BE49-F238E27FC236}">
                    <a16:creationId xmlns:a16="http://schemas.microsoft.com/office/drawing/2014/main" id="{98617744-7E5D-9009-B3E8-5548A826E3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20" y="6267061"/>
                <a:ext cx="107823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latin typeface="Times New Roman" panose="02020603050405020304" pitchFamily="18" charset="0"/>
                  </a:rPr>
                  <a:t>modrý laser</a:t>
                </a:r>
              </a:p>
            </p:txBody>
          </p:sp>
          <p:sp>
            <p:nvSpPr>
              <p:cNvPr id="36" name="Obdélník 35">
                <a:extLst>
                  <a:ext uri="{FF2B5EF4-FFF2-40B4-BE49-F238E27FC236}">
                    <a16:creationId xmlns:a16="http://schemas.microsoft.com/office/drawing/2014/main" id="{33E94560-FE89-477E-3A2F-A75D99C919E7}"/>
                  </a:ext>
                </a:extLst>
              </p:cNvPr>
              <p:cNvSpPr/>
              <p:nvPr/>
            </p:nvSpPr>
            <p:spPr>
              <a:xfrm>
                <a:off x="1906747" y="6339320"/>
                <a:ext cx="960438" cy="161925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64540" name="TextovéPole 36">
                <a:extLst>
                  <a:ext uri="{FF2B5EF4-FFF2-40B4-BE49-F238E27FC236}">
                    <a16:creationId xmlns:a16="http://schemas.microsoft.com/office/drawing/2014/main" id="{9CF8E858-7A55-E0CF-29B3-0D31A79C40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1819" y="6272577"/>
                <a:ext cx="108045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latin typeface="Times New Roman" panose="02020603050405020304" pitchFamily="18" charset="0"/>
                  </a:rPr>
                  <a:t>červená LED</a:t>
                </a:r>
              </a:p>
            </p:txBody>
          </p:sp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1F0AE158-D8C9-97DA-F7AE-B23D63378046}"/>
                  </a:ext>
                </a:extLst>
              </p:cNvPr>
              <p:cNvSpPr/>
              <p:nvPr/>
            </p:nvSpPr>
            <p:spPr>
              <a:xfrm>
                <a:off x="1982947" y="6059920"/>
                <a:ext cx="863600" cy="161925"/>
              </a:xfrm>
              <a:prstGeom prst="rect">
                <a:avLst/>
              </a:prstGeom>
              <a:solidFill>
                <a:srgbClr val="00CC00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64542" name="TextovéPole 38">
                <a:extLst>
                  <a:ext uri="{FF2B5EF4-FFF2-40B4-BE49-F238E27FC236}">
                    <a16:creationId xmlns:a16="http://schemas.microsoft.com/office/drawing/2014/main" id="{A26B0622-5A39-2260-EF0F-77181B3769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0582" y="5998713"/>
                <a:ext cx="64611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latin typeface="Times New Roman" panose="02020603050405020304" pitchFamily="18" charset="0"/>
                  </a:rPr>
                  <a:t>fosfor</a:t>
                </a:r>
              </a:p>
            </p:txBody>
          </p:sp>
        </p:grpSp>
        <p:grpSp>
          <p:nvGrpSpPr>
            <p:cNvPr id="64520" name="Skupina 39">
              <a:extLst>
                <a:ext uri="{FF2B5EF4-FFF2-40B4-BE49-F238E27FC236}">
                  <a16:creationId xmlns:a16="http://schemas.microsoft.com/office/drawing/2014/main" id="{39CFDB0F-8F23-A1CF-A3DF-EAB09EA6C7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3300" y="4940746"/>
              <a:ext cx="2718754" cy="1603314"/>
              <a:chOff x="223520" y="4946262"/>
              <a:chExt cx="2718754" cy="1603314"/>
            </a:xfrm>
          </p:grpSpPr>
          <p:sp>
            <p:nvSpPr>
              <p:cNvPr id="41" name="Obdélník 40">
                <a:extLst>
                  <a:ext uri="{FF2B5EF4-FFF2-40B4-BE49-F238E27FC236}">
                    <a16:creationId xmlns:a16="http://schemas.microsoft.com/office/drawing/2014/main" id="{0B1DB9A6-7DD7-FDE9-51BA-16CEC4BC4A3E}"/>
                  </a:ext>
                </a:extLst>
              </p:cNvPr>
              <p:cNvSpPr/>
              <p:nvPr/>
            </p:nvSpPr>
            <p:spPr>
              <a:xfrm>
                <a:off x="289337" y="4988357"/>
                <a:ext cx="1003300" cy="187325"/>
              </a:xfrm>
              <a:prstGeom prst="rect">
                <a:avLst/>
              </a:prstGeom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64522" name="TextovéPole 41">
                <a:extLst>
                  <a:ext uri="{FF2B5EF4-FFF2-40B4-BE49-F238E27FC236}">
                    <a16:creationId xmlns:a16="http://schemas.microsoft.com/office/drawing/2014/main" id="{9834AF02-9963-649D-313F-09626E01D2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946262"/>
                <a:ext cx="60324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latin typeface="Times New Roman" panose="02020603050405020304" pitchFamily="18" charset="0"/>
                  </a:rPr>
                  <a:t>DMD</a:t>
                </a:r>
              </a:p>
            </p:txBody>
          </p:sp>
          <p:sp>
            <p:nvSpPr>
              <p:cNvPr id="64523" name="TextovéPole 42">
                <a:extLst>
                  <a:ext uri="{FF2B5EF4-FFF2-40B4-BE49-F238E27FC236}">
                    <a16:creationId xmlns:a16="http://schemas.microsoft.com/office/drawing/2014/main" id="{F85CB074-AB05-0F07-C977-FB625C72E7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8240" y="5141842"/>
                <a:ext cx="60324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latin typeface="Times New Roman" panose="02020603050405020304" pitchFamily="18" charset="0"/>
                  </a:rPr>
                  <a:t>DMD</a:t>
                </a:r>
              </a:p>
            </p:txBody>
          </p:sp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022D8DDB-2F29-623F-9222-40B7BC501F0A}"/>
                  </a:ext>
                </a:extLst>
              </p:cNvPr>
              <p:cNvSpPr/>
              <p:nvPr/>
            </p:nvSpPr>
            <p:spPr>
              <a:xfrm>
                <a:off x="1102137" y="5199494"/>
                <a:ext cx="735012" cy="160338"/>
              </a:xfrm>
              <a:prstGeom prst="rect">
                <a:avLst/>
              </a:prstGeom>
              <a:solidFill>
                <a:srgbClr val="CC6600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64525" name="TextovéPole 44">
                <a:extLst>
                  <a:ext uri="{FF2B5EF4-FFF2-40B4-BE49-F238E27FC236}">
                    <a16:creationId xmlns:a16="http://schemas.microsoft.com/office/drawing/2014/main" id="{CBC25CCC-7128-8D0C-38FB-EED42BDA8D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7605" y="5126601"/>
                <a:ext cx="64611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latin typeface="Times New Roman" panose="02020603050405020304" pitchFamily="18" charset="0"/>
                  </a:rPr>
                  <a:t>optika</a:t>
                </a:r>
              </a:p>
            </p:txBody>
          </p:sp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B40F8DF2-6632-80DE-5F5D-5906C5699E45}"/>
                  </a:ext>
                </a:extLst>
              </p:cNvPr>
              <p:cNvSpPr/>
              <p:nvPr/>
            </p:nvSpPr>
            <p:spPr>
              <a:xfrm>
                <a:off x="289337" y="6339320"/>
                <a:ext cx="847725" cy="161925"/>
              </a:xfrm>
              <a:prstGeom prst="rect">
                <a:avLst/>
              </a:prstGeom>
              <a:solidFill>
                <a:srgbClr val="0000FF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64527" name="TextovéPole 46">
                <a:extLst>
                  <a:ext uri="{FF2B5EF4-FFF2-40B4-BE49-F238E27FC236}">
                    <a16:creationId xmlns:a16="http://schemas.microsoft.com/office/drawing/2014/main" id="{434B997B-C7B1-9889-39D1-1D4468D1F4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20" y="6267061"/>
                <a:ext cx="107823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latin typeface="Times New Roman" panose="02020603050405020304" pitchFamily="18" charset="0"/>
                  </a:rPr>
                  <a:t>modrý laser</a:t>
                </a:r>
              </a:p>
            </p:txBody>
          </p:sp>
          <p:sp>
            <p:nvSpPr>
              <p:cNvPr id="48" name="Obdélník 47">
                <a:extLst>
                  <a:ext uri="{FF2B5EF4-FFF2-40B4-BE49-F238E27FC236}">
                    <a16:creationId xmlns:a16="http://schemas.microsoft.com/office/drawing/2014/main" id="{4B127E20-D1E4-16CB-D278-D41A22999ED6}"/>
                  </a:ext>
                </a:extLst>
              </p:cNvPr>
              <p:cNvSpPr/>
              <p:nvPr/>
            </p:nvSpPr>
            <p:spPr>
              <a:xfrm>
                <a:off x="1906999" y="6339320"/>
                <a:ext cx="960438" cy="161925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64529" name="TextovéPole 48">
                <a:extLst>
                  <a:ext uri="{FF2B5EF4-FFF2-40B4-BE49-F238E27FC236}">
                    <a16:creationId xmlns:a16="http://schemas.microsoft.com/office/drawing/2014/main" id="{8C53C597-F4E9-0EEE-14B3-B06EA91D72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1819" y="6272577"/>
                <a:ext cx="108045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latin typeface="Times New Roman" panose="02020603050405020304" pitchFamily="18" charset="0"/>
                  </a:rPr>
                  <a:t>červená LED</a:t>
                </a:r>
              </a:p>
            </p:txBody>
          </p:sp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4A3ECFBD-5691-A32F-DFCB-585A4F91628E}"/>
                  </a:ext>
                </a:extLst>
              </p:cNvPr>
              <p:cNvSpPr/>
              <p:nvPr/>
            </p:nvSpPr>
            <p:spPr>
              <a:xfrm>
                <a:off x="1983199" y="6059920"/>
                <a:ext cx="863600" cy="161925"/>
              </a:xfrm>
              <a:prstGeom prst="rect">
                <a:avLst/>
              </a:prstGeom>
              <a:solidFill>
                <a:srgbClr val="00CC00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64531" name="TextovéPole 50">
                <a:extLst>
                  <a:ext uri="{FF2B5EF4-FFF2-40B4-BE49-F238E27FC236}">
                    <a16:creationId xmlns:a16="http://schemas.microsoft.com/office/drawing/2014/main" id="{03386D6A-C425-B209-E9A6-498E2E500C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0582" y="5998713"/>
                <a:ext cx="64611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latin typeface="Times New Roman" panose="02020603050405020304" pitchFamily="18" charset="0"/>
                  </a:rPr>
                  <a:t>fosfor</a:t>
                </a:r>
              </a:p>
            </p:txBody>
          </p:sp>
        </p:grp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A822E103-F031-2AC7-7B78-31F063736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0"/>
            <a:ext cx="8229600" cy="1001713"/>
          </a:xfrm>
        </p:spPr>
        <p:txBody>
          <a:bodyPr/>
          <a:lstStyle/>
          <a:p>
            <a:pPr algn="ctr" eaLnBrk="1" hangingPunct="1"/>
            <a:r>
              <a:rPr lang="cs-CZ" alt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Data – video projekce</a:t>
            </a:r>
            <a:endParaRPr lang="cs-CZ" altLang="cs-CZ" sz="3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Zástupný symbol pro obsah 1">
            <a:extLst>
              <a:ext uri="{FF2B5EF4-FFF2-40B4-BE49-F238E27FC236}">
                <a16:creationId xmlns:a16="http://schemas.microsoft.com/office/drawing/2014/main" id="{82CDB510-3515-464B-78AC-7F26CEF5D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75" y="939800"/>
            <a:ext cx="8975725" cy="5665788"/>
          </a:xfrm>
        </p:spPr>
        <p:txBody>
          <a:bodyPr/>
          <a:lstStyle/>
          <a:p>
            <a:pPr marL="0" lvl="1" indent="0">
              <a:buFont typeface="Wingdings 2" panose="05020102010507070707" pitchFamily="18" charset="2"/>
              <a:buNone/>
              <a:defRPr/>
            </a:pP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Laserové projektory (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Laser Light Source LCD Projectors</a:t>
            </a: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Principiálně stejné jako LCD projektory </a:t>
            </a: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Namísto </a:t>
            </a:r>
            <a:r>
              <a:rPr lang="cs-CZ">
                <a:latin typeface="Times New Roman" pitchFamily="18" charset="0"/>
                <a:cs typeface="Times New Roman" pitchFamily="18" charset="0"/>
              </a:rPr>
              <a:t>lampy však mají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modrý laser  (20000 hodin, cca 6500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Jeho světlo je konvertováno fosforovým kotoučem na bílé světlo</a:t>
            </a:r>
          </a:p>
          <a:p>
            <a:pPr marL="342900" lvl="1" indent="-342900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Pomocí dichroických zrcadel se bílé světlo rozkládá na RGB složky</a:t>
            </a:r>
          </a:p>
          <a:p>
            <a:pPr marL="0" lvl="1" indent="0"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endParaRPr lang="cs-CZ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lvl="1" indent="-266700"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4" name="Obrázek 1">
            <a:extLst>
              <a:ext uri="{FF2B5EF4-FFF2-40B4-BE49-F238E27FC236}">
                <a16:creationId xmlns:a16="http://schemas.microsoft.com/office/drawing/2014/main" id="{5B36190A-CB1C-BCD0-EF90-718F882FB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921000"/>
            <a:ext cx="7096125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18FC3CE-2F28-035F-C4EC-499E90F9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001712"/>
          </a:xfrm>
        </p:spPr>
        <p:txBody>
          <a:bodyPr/>
          <a:lstStyle/>
          <a:p>
            <a:pPr algn="ctr" eaLnBrk="1" hangingPunct="1"/>
            <a:r>
              <a:rPr lang="cs-CZ" alt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Data – video projekce</a:t>
            </a:r>
            <a:endParaRPr lang="cs-CZ" altLang="cs-CZ" sz="3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1" name="Zástupný symbol pro obsah 1">
            <a:extLst>
              <a:ext uri="{FF2B5EF4-FFF2-40B4-BE49-F238E27FC236}">
                <a16:creationId xmlns:a16="http://schemas.microsoft.com/office/drawing/2014/main" id="{9B869A70-7937-965B-2839-DA5430926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75" y="1333500"/>
            <a:ext cx="8966200" cy="5265738"/>
          </a:xfrm>
        </p:spPr>
        <p:txBody>
          <a:bodyPr/>
          <a:lstStyle/>
          <a:p>
            <a:pPr marL="0" lvl="1" indent="0"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cs-CZ" altLang="cs-CZ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Interaktivní projektor </a:t>
            </a:r>
          </a:p>
          <a:p>
            <a:pPr marL="0" lvl="1" indent="0">
              <a:buFont typeface="Wingdings 2" panose="05020102010507070707" pitchFamily="18" charset="2"/>
              <a:buNone/>
            </a:pP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LCD či DLP</a:t>
            </a:r>
            <a:r>
              <a:rPr lang="en-US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projektor, obvykle s ultrakrátkou projekční vzdáleností, který má zabudované zařízení (detekční jednotku) umožňující uživateli interakci s obrazem (počítačem) prostřednictvím stylusu nebo prstu </a:t>
            </a:r>
          </a:p>
          <a:p>
            <a:pPr marL="0" lvl="1" indent="0">
              <a:buFont typeface="Wingdings 2" panose="05020102010507070707" pitchFamily="18" charset="2"/>
              <a:buNone/>
            </a:pPr>
            <a:r>
              <a:rPr lang="cs-CZ" altLang="cs-CZ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Projektory se snímačem polohy aktivního IR stylusu (3D myši)</a:t>
            </a:r>
          </a:p>
          <a:p>
            <a:pPr marL="0" lvl="1" indent="0">
              <a:buFont typeface="Wingdings 2" panose="05020102010507070707" pitchFamily="18" charset="2"/>
              <a:buNone/>
            </a:pP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    Technologie Texas Instruments - lze ovládat PC a psát i na dálku</a:t>
            </a:r>
          </a:p>
          <a:p>
            <a:pPr marL="0" lvl="1" indent="0">
              <a:buFont typeface="Wingdings 2" panose="05020102010507070707" pitchFamily="18" charset="2"/>
              <a:buNone/>
            </a:pPr>
            <a:r>
              <a:rPr lang="cs-CZ" altLang="cs-CZ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Projektory s vysílačem IR a IR kamerami (snímání odrazu/signálu)</a:t>
            </a:r>
          </a:p>
          <a:p>
            <a:pPr marL="0" lvl="1" indent="0">
              <a:buFont typeface="Wingdings 2" panose="05020102010507070707" pitchFamily="18" charset="2"/>
              <a:buNone/>
            </a:pP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    Technologie Smart - lze ovládat PC a psát na ploše 2 stylusy i 2 prsty</a:t>
            </a:r>
          </a:p>
          <a:p>
            <a:pPr marL="0" lvl="1" indent="0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612" name="Picture 7" descr="https://encrypted-tbn0.gstatic.com/images?q=tbn:ANd9GcQmvSI-ctK6xMGUSG4GXPX3wQ66lI24dzMXiSX8n-EBdyua3EJ0">
            <a:extLst>
              <a:ext uri="{FF2B5EF4-FFF2-40B4-BE49-F238E27FC236}">
                <a16:creationId xmlns:a16="http://schemas.microsoft.com/office/drawing/2014/main" id="{95102267-3DB0-2F65-C479-AB982979B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4868863"/>
            <a:ext cx="3116262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9" descr="https://encrypted-tbn3.gstatic.com/images?q=tbn:ANd9GcQh7p9OXDklyvBHAaUJWBZrJ-Z48_OUVG5TCqVgejb5GZkAUN4Mkw">
            <a:extLst>
              <a:ext uri="{FF2B5EF4-FFF2-40B4-BE49-F238E27FC236}">
                <a16:creationId xmlns:a16="http://schemas.microsoft.com/office/drawing/2014/main" id="{F8FA8ECC-D58D-BFAF-60D1-17013A9FB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4868863"/>
            <a:ext cx="28035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5" descr="https://encrypted-tbn3.gstatic.com/images?q=tbn:ANd9GcS656CELX0SETYiX_O53hd8LTyfmYoE-A1GP01v5mzhj23WvHBJYQ">
            <a:extLst>
              <a:ext uri="{FF2B5EF4-FFF2-40B4-BE49-F238E27FC236}">
                <a16:creationId xmlns:a16="http://schemas.microsoft.com/office/drawing/2014/main" id="{170508B7-E5D2-3EBA-66A3-60DE939D0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4868863"/>
            <a:ext cx="29495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22781E98-AFC2-94EB-E77F-36E5B6367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001712"/>
          </a:xfrm>
        </p:spPr>
        <p:txBody>
          <a:bodyPr/>
          <a:lstStyle/>
          <a:p>
            <a:pPr algn="ctr" eaLnBrk="1" hangingPunct="1"/>
            <a:r>
              <a:rPr lang="cs-CZ" alt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Video – data projekce</a:t>
            </a:r>
            <a:endParaRPr lang="cs-CZ" altLang="cs-CZ" sz="3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Zástupný symbol pro obsah 1">
            <a:extLst>
              <a:ext uri="{FF2B5EF4-FFF2-40B4-BE49-F238E27FC236}">
                <a16:creationId xmlns:a16="http://schemas.microsoft.com/office/drawing/2014/main" id="{76FAC365-51DD-C936-C673-6B3218AC1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8" y="1263650"/>
            <a:ext cx="8645525" cy="5265738"/>
          </a:xfrm>
        </p:spPr>
        <p:txBody>
          <a:bodyPr/>
          <a:lstStyle/>
          <a:p>
            <a:pPr marL="0" lvl="1" indent="0"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Videoprojektor (video/data projektor, domácí kino) </a:t>
            </a:r>
          </a:p>
          <a:p>
            <a:pPr marL="266700" lvl="1" indent="-266700"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3 x LCD nebo DLP technologie, vysoká frekvence cca 120 Hz  </a:t>
            </a:r>
          </a:p>
          <a:p>
            <a:pPr marL="266700" lvl="1" indent="-266700"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světelný výkon obvykle 1000 - 3000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výkonné cca 6000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lm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lvl="1" indent="-266700"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formát typicky 16 : 9 </a:t>
            </a:r>
          </a:p>
          <a:p>
            <a:pPr marL="266700" lvl="1" indent="-266700"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rozlišení HD 1280 x 720, Full HD 1920 x 1080, 4K (3840 x 2160)</a:t>
            </a:r>
          </a:p>
          <a:p>
            <a:pPr marL="266700" lvl="1" indent="-266700"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některé podporují 3D  (např. metodou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Frame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Squential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0" name="Picture 3">
            <a:extLst>
              <a:ext uri="{FF2B5EF4-FFF2-40B4-BE49-F238E27FC236}">
                <a16:creationId xmlns:a16="http://schemas.microsoft.com/office/drawing/2014/main" id="{9860C9A2-F52C-ECC1-8F91-766E0318F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075113"/>
            <a:ext cx="30829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5" descr="http://data.hdworld.cz/img/article/img/36/c1570fe46cb3c7cd95768ae82e5f6b.jpg">
            <a:extLst>
              <a:ext uri="{FF2B5EF4-FFF2-40B4-BE49-F238E27FC236}">
                <a16:creationId xmlns:a16="http://schemas.microsoft.com/office/drawing/2014/main" id="{F1F11072-8B8D-7DC5-DEB3-B1C27872B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5075238"/>
            <a:ext cx="320833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8">
            <a:extLst>
              <a:ext uri="{FF2B5EF4-FFF2-40B4-BE49-F238E27FC236}">
                <a16:creationId xmlns:a16="http://schemas.microsoft.com/office/drawing/2014/main" id="{8FB70406-E193-71B7-7FD5-EBC0E13C9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4075113"/>
            <a:ext cx="2667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0A385FD-DCE3-26D3-8BB8-7FDB56583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Projekční technika - historie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9FDDF3D-56BA-CC2B-8382-FAE4AC1C8B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063" y="1112838"/>
            <a:ext cx="8707437" cy="5745162"/>
          </a:xfrm>
        </p:spPr>
        <p:txBody>
          <a:bodyPr>
            <a:normAutofit/>
          </a:bodyPr>
          <a:lstStyle/>
          <a:p>
            <a:pPr marL="266700" indent="-2667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2" descr="http://impresssnow.com/349/349_PreCinema/17thC_magic_lantern.jpg">
            <a:extLst>
              <a:ext uri="{FF2B5EF4-FFF2-40B4-BE49-F238E27FC236}">
                <a16:creationId xmlns:a16="http://schemas.microsoft.com/office/drawing/2014/main" id="{44356167-F9E8-D2D8-505A-5943934C1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025525"/>
            <a:ext cx="4048125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impresssnow.com/349/349_PreCinema/1798_The-Magic-Lantern.jpg">
            <a:extLst>
              <a:ext uri="{FF2B5EF4-FFF2-40B4-BE49-F238E27FC236}">
                <a16:creationId xmlns:a16="http://schemas.microsoft.com/office/drawing/2014/main" id="{5CE347AB-8A64-362E-10D9-40FABD83A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070225"/>
            <a:ext cx="4673600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Magic Lantern">
            <a:extLst>
              <a:ext uri="{FF2B5EF4-FFF2-40B4-BE49-F238E27FC236}">
                <a16:creationId xmlns:a16="http://schemas.microsoft.com/office/drawing/2014/main" id="{2DBE2AEC-4C4B-FA66-3C2D-06758010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1030288"/>
            <a:ext cx="24987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 descr="[lanternamagica+athanase.bmp]">
            <a:extLst>
              <a:ext uri="{FF2B5EF4-FFF2-40B4-BE49-F238E27FC236}">
                <a16:creationId xmlns:a16="http://schemas.microsoft.com/office/drawing/2014/main" id="{DBB61AB9-1D4E-C766-CEA1-9DA0A08CD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3760788"/>
            <a:ext cx="30638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75A0FB3-4DD5-66F8-E2E0-3BA285DF4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001712"/>
          </a:xfrm>
        </p:spPr>
        <p:txBody>
          <a:bodyPr/>
          <a:lstStyle/>
          <a:p>
            <a:pPr algn="ctr" eaLnBrk="1" hangingPunct="1"/>
            <a:r>
              <a:rPr lang="cs-CZ" alt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Video – data projekce</a:t>
            </a:r>
            <a:endParaRPr lang="cs-CZ" altLang="cs-CZ" sz="3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Zástupný symbol pro obsah 1">
            <a:extLst>
              <a:ext uri="{FF2B5EF4-FFF2-40B4-BE49-F238E27FC236}">
                <a16:creationId xmlns:a16="http://schemas.microsoft.com/office/drawing/2014/main" id="{294354B3-EE17-A2AC-8626-83EEF4FD7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8" y="1146175"/>
            <a:ext cx="8645525" cy="5459413"/>
          </a:xfrm>
        </p:spPr>
        <p:txBody>
          <a:bodyPr/>
          <a:lstStyle/>
          <a:p>
            <a:pPr marL="0" lvl="1" indent="0"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Digitální kino</a:t>
            </a:r>
          </a:p>
          <a:p>
            <a:pPr marL="0" lvl="1" indent="0"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Rozlišení: 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QFHD TV (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Quad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Full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) – 3840 × 2160 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Digital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cinema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4K 4096 × 1714 nebo 3996 × 2160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Academy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4K 3656 × 2664  nebo Full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Aperture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4K 4096 × 3112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WHUXGA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Hexadecatuple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UEGA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) – 7680 × 4800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Přístroje zvl.: </a:t>
            </a:r>
            <a:r>
              <a:rPr lang="cs-CZ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Barco</a:t>
            </a: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Christie</a:t>
            </a:r>
            <a:r>
              <a:rPr lang="cs-C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Sony a NEC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8" name="Picture 2" descr="http://www.google.cz/url?source=imglanding&amp;ct=img&amp;q=http://www.dvdextra.cz/fotky/clanky/text/DLP_4K_SonyR320-20100910.jpg&amp;sa=X&amp;ei=eL1_UJ6GLJH74QS9tICQCA&amp;ved=0CAwQ8wc4Ig&amp;usg=AFQjCNG8NsL7iHEXG58MEX7xcDHbRuqtNA">
            <a:extLst>
              <a:ext uri="{FF2B5EF4-FFF2-40B4-BE49-F238E27FC236}">
                <a16:creationId xmlns:a16="http://schemas.microsoft.com/office/drawing/2014/main" id="{EA5EE5DC-C732-D3EE-9EE6-117F037F7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270375"/>
            <a:ext cx="3281363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10" descr="http://www.google.cz/url?source=imglanding&amp;ct=img&amp;q=http://img.ihned.cz/attachment.php/190/19058190/ostu3FGHIKLNj6QWbfghpryz0Sw29AVm/Kinoton_DCP_30.jpg&amp;sa=X&amp;ei=4b5_UNOPNYap4gTdpICoDw&amp;ved=0CAsQ8wc4Dw&amp;usg=AFQjCNHWo94ccQPBmaXQrBje462XUYuB2g">
            <a:extLst>
              <a:ext uri="{FF2B5EF4-FFF2-40B4-BE49-F238E27FC236}">
                <a16:creationId xmlns:a16="http://schemas.microsoft.com/office/drawing/2014/main" id="{6516B7BB-A846-3E66-3F30-B64DABF58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3635375"/>
            <a:ext cx="2058988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12" descr="http://www.google.cz/url?source=imglanding&amp;ct=img&amp;q=http://i.idnes.cz/10/043/cl6/JAZ32a46f_489484.jpg&amp;sa=X&amp;ei=L79_UK3nJfDQ4QTYz4D4Bw&amp;ved=0CAsQ8wc4Ig&amp;usg=AFQjCNGn1C2IZpWLHLVuXxBHga-WyREcvQ">
            <a:extLst>
              <a:ext uri="{FF2B5EF4-FFF2-40B4-BE49-F238E27FC236}">
                <a16:creationId xmlns:a16="http://schemas.microsoft.com/office/drawing/2014/main" id="{87A15992-EE04-B1CF-57F3-E3DD7E447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4275138"/>
            <a:ext cx="25130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E1A26AC-E1D9-B9F8-A3DD-AB096BBE7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76200"/>
            <a:ext cx="8229600" cy="1001713"/>
          </a:xfrm>
        </p:spPr>
        <p:txBody>
          <a:bodyPr/>
          <a:lstStyle/>
          <a:p>
            <a:pPr algn="ctr" eaLnBrk="1" hangingPunct="1"/>
            <a:r>
              <a:rPr lang="cs-CZ" alt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Data – video projekce</a:t>
            </a:r>
          </a:p>
        </p:txBody>
      </p:sp>
      <p:sp>
        <p:nvSpPr>
          <p:cNvPr id="30723" name="Zástupný symbol pro obsah 1">
            <a:extLst>
              <a:ext uri="{FF2B5EF4-FFF2-40B4-BE49-F238E27FC236}">
                <a16:creationId xmlns:a16="http://schemas.microsoft.com/office/drawing/2014/main" id="{9E30DBC4-E93D-6BE6-BCC5-BEC517773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8" y="1055688"/>
            <a:ext cx="8645525" cy="5549900"/>
          </a:xfrm>
        </p:spPr>
        <p:txBody>
          <a:bodyPr/>
          <a:lstStyle/>
          <a:p>
            <a:pPr marL="273050" lvl="1" indent="-273050"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Rozlišení – běžně XGA (1024×768), SXGA (1280×1024),         UXGA (1600×1200), HD (1280×720), Full HD (1920×1080)</a:t>
            </a:r>
          </a:p>
          <a:p>
            <a:pPr marL="273050" lvl="1" indent="-273050">
              <a:buClr>
                <a:srgbClr val="0BD0D9"/>
              </a:buClr>
              <a:buSzPct val="95000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Formát – 4:3, 16:9, 16:10</a:t>
            </a:r>
          </a:p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Světelný výkon – 600 až 6000, popř. až 26000 ANSI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lm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Kontrast – běžně 1000:1, 2000:1, ale uváděno i 1000000:1</a:t>
            </a:r>
          </a:p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Životnost zdroje – běžně (vysokotlaké rtuťové výbojky) 2-3000 h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		       – LED, hybridní, laserové zdroje 20000 h</a:t>
            </a:r>
          </a:p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Funkce a doplňky – např. PIP,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WiFi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1881188" lvl="1" indent="0"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standardní světelné zdroje: metal-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halid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cs-CZ" dirty="0"/>
          </a:p>
        </p:txBody>
      </p:sp>
      <p:pic>
        <p:nvPicPr>
          <p:cNvPr id="74756" name="Picture 2">
            <a:extLst>
              <a:ext uri="{FF2B5EF4-FFF2-40B4-BE49-F238E27FC236}">
                <a16:creationId xmlns:a16="http://schemas.microsoft.com/office/drawing/2014/main" id="{3F7B4E9E-1BA1-F693-6566-BFE6944C7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945063"/>
            <a:ext cx="433863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7" name="Picture 3">
            <a:extLst>
              <a:ext uri="{FF2B5EF4-FFF2-40B4-BE49-F238E27FC236}">
                <a16:creationId xmlns:a16="http://schemas.microsoft.com/office/drawing/2014/main" id="{A861A6BA-518A-9C51-2008-44E377F81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945063"/>
            <a:ext cx="41084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222B960E-B94B-5B45-C108-58480D24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76200"/>
            <a:ext cx="8229600" cy="1001713"/>
          </a:xfrm>
        </p:spPr>
        <p:txBody>
          <a:bodyPr/>
          <a:lstStyle/>
          <a:p>
            <a:pPr algn="ctr" eaLnBrk="1" hangingPunct="1"/>
            <a:endParaRPr lang="cs-CZ" altLang="cs-CZ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3" name="Zástupný symbol pro obsah 1">
            <a:extLst>
              <a:ext uri="{FF2B5EF4-FFF2-40B4-BE49-F238E27FC236}">
                <a16:creationId xmlns:a16="http://schemas.microsoft.com/office/drawing/2014/main" id="{33782413-802C-9255-01E1-0D4D080D3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8" y="1055688"/>
            <a:ext cx="8645525" cy="5549900"/>
          </a:xfrm>
        </p:spPr>
        <p:txBody>
          <a:bodyPr/>
          <a:lstStyle/>
          <a:p>
            <a:pPr>
              <a:defRPr/>
            </a:pPr>
            <a:r>
              <a:rPr lang="cs-CZ" altLang="cs-CZ" sz="1200" dirty="0">
                <a:hlinkClick r:id="rId3"/>
              </a:rPr>
              <a:t>http://www.displaymate.com/LCoS_ShootOut_Part_A.htm</a:t>
            </a:r>
            <a:endParaRPr lang="cs-CZ" altLang="cs-CZ" sz="1200" dirty="0"/>
          </a:p>
          <a:p>
            <a:pPr>
              <a:defRPr/>
            </a:pPr>
            <a:r>
              <a:rPr lang="cs-CZ" altLang="cs-CZ" sz="1200" dirty="0"/>
              <a:t>h</a:t>
            </a:r>
            <a:r>
              <a:rPr lang="cs-CZ" altLang="cs-CZ" sz="1200" dirty="0">
                <a:hlinkClick r:id="rId4"/>
              </a:rPr>
              <a:t>http://en.wikipedia.org/wiki/Large-screen_television_technology</a:t>
            </a:r>
            <a:endParaRPr lang="cs-CZ" altLang="cs-CZ" sz="1200" dirty="0"/>
          </a:p>
          <a:p>
            <a:pPr>
              <a:defRPr/>
            </a:pPr>
            <a:r>
              <a:rPr lang="cs-CZ" altLang="cs-CZ" sz="1200" dirty="0">
                <a:hlinkClick r:id="rId5"/>
              </a:rPr>
              <a:t>ttp://www.interaktivni-projektory.cz/vse-o-interaktivnich-projektorech/technologie-svetla-casio/</a:t>
            </a:r>
            <a:endParaRPr lang="cs-CZ" altLang="cs-CZ" sz="1200" dirty="0"/>
          </a:p>
          <a:p>
            <a:pPr>
              <a:defRPr/>
            </a:pPr>
            <a:r>
              <a:rPr lang="cs-CZ" altLang="cs-CZ" sz="1200" dirty="0">
                <a:hlinkClick r:id="rId6"/>
              </a:rPr>
              <a:t>http://www.dlp.com/projector/dlp-innovations/interactive-projection.aspx</a:t>
            </a:r>
            <a:endParaRPr lang="cs-CZ" altLang="cs-CZ" sz="1200" dirty="0"/>
          </a:p>
          <a:p>
            <a:pPr>
              <a:defRPr/>
            </a:pPr>
            <a:r>
              <a:rPr lang="cs-CZ" altLang="cs-CZ" sz="1200" dirty="0">
                <a:hlinkClick r:id="rId7"/>
              </a:rPr>
              <a:t>http://downloads01.smarttech.com/media/sitecore/en/support/product/interactiveprojectors/lightraise60wi/specifications/slr60wispecsv02may13.pdf</a:t>
            </a:r>
            <a:endParaRPr lang="cs-CZ" altLang="cs-CZ" sz="1200" dirty="0"/>
          </a:p>
          <a:p>
            <a:pPr>
              <a:defRPr/>
            </a:pPr>
            <a:r>
              <a:rPr lang="cs-CZ" altLang="cs-CZ" sz="1200" dirty="0">
                <a:hlinkClick r:id="rId8"/>
              </a:rPr>
              <a:t>http://www.boxlight.com/Products/Interactive</a:t>
            </a:r>
            <a:endParaRPr lang="cs-CZ" altLang="cs-CZ" sz="1200" dirty="0"/>
          </a:p>
          <a:p>
            <a:pPr>
              <a:defRPr/>
            </a:pPr>
            <a:r>
              <a:rPr lang="cs-CZ" altLang="cs-CZ" sz="1200" dirty="0">
                <a:hlinkClick r:id="rId9"/>
              </a:rPr>
              <a:t>http://en.wikipedia.org/wiki/3LCD</a:t>
            </a:r>
            <a:endParaRPr lang="cs-CZ" altLang="cs-CZ" sz="1200" dirty="0"/>
          </a:p>
          <a:p>
            <a:pPr>
              <a:defRPr/>
            </a:pPr>
            <a:r>
              <a:rPr lang="cs-CZ" altLang="cs-CZ" sz="1200" dirty="0">
                <a:hlinkClick r:id="rId10"/>
              </a:rPr>
              <a:t>http://en.wikipedia.org/wiki/LCD_projector</a:t>
            </a:r>
            <a:endParaRPr lang="cs-CZ" altLang="cs-CZ" sz="1200" dirty="0"/>
          </a:p>
          <a:p>
            <a:pPr>
              <a:defRPr/>
            </a:pPr>
            <a:r>
              <a:rPr lang="cs-CZ" altLang="cs-CZ" sz="1200" dirty="0">
                <a:hlinkClick r:id="rId11"/>
              </a:rPr>
              <a:t>http://en.wikipedia.org/wiki/Digital_Light_Processing</a:t>
            </a:r>
            <a:endParaRPr lang="cs-CZ" altLang="cs-CZ" sz="1200" dirty="0"/>
          </a:p>
          <a:p>
            <a:pPr>
              <a:defRPr/>
            </a:pPr>
            <a:r>
              <a:rPr lang="cs-CZ" altLang="cs-CZ" sz="1200" dirty="0">
                <a:hlinkClick r:id="rId12"/>
              </a:rPr>
              <a:t>http://www.ebay.com/gds/LCD-DLP-and-LCOS-Projector-Selector-Guide-/10000000001443008/g.html</a:t>
            </a:r>
            <a:endParaRPr lang="cs-CZ" altLang="cs-CZ" sz="1200" dirty="0"/>
          </a:p>
          <a:p>
            <a:pPr>
              <a:defRPr/>
            </a:pPr>
            <a:r>
              <a:rPr lang="cs-CZ" altLang="cs-CZ" sz="1200" dirty="0">
                <a:hlinkClick r:id="rId13"/>
              </a:rPr>
              <a:t>http://celluloidjunkie.com/2010/03/26/texas-instruments-on-track-with-4k/</a:t>
            </a:r>
            <a:endParaRPr lang="cs-CZ" altLang="cs-CZ" sz="12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altLang="cs-CZ" sz="1200" dirty="0"/>
          </a:p>
          <a:p>
            <a:pPr>
              <a:defRPr/>
            </a:pPr>
            <a:endParaRPr lang="cs-CZ" altLang="cs-CZ" sz="1200" dirty="0"/>
          </a:p>
          <a:p>
            <a:pPr>
              <a:defRPr/>
            </a:pPr>
            <a:endParaRPr lang="cs-CZ" altLang="cs-CZ" sz="1200" dirty="0"/>
          </a:p>
          <a:p>
            <a:pPr>
              <a:defRPr/>
            </a:pPr>
            <a:endParaRPr lang="cs-CZ" altLang="cs-CZ" sz="1200" dirty="0"/>
          </a:p>
          <a:p>
            <a:pPr>
              <a:defRPr/>
            </a:pPr>
            <a:endParaRPr lang="cs-CZ" altLang="cs-CZ" sz="1200" dirty="0"/>
          </a:p>
          <a:p>
            <a:pPr>
              <a:defRPr/>
            </a:pPr>
            <a:endParaRPr lang="cs-CZ" altLang="cs-CZ" sz="1200" dirty="0"/>
          </a:p>
          <a:p>
            <a:pPr>
              <a:defRPr/>
            </a:pPr>
            <a:endParaRPr lang="cs-CZ" altLang="cs-CZ" sz="1200" dirty="0"/>
          </a:p>
          <a:p>
            <a:pPr>
              <a:defRPr/>
            </a:pPr>
            <a:endParaRPr lang="cs-CZ" altLang="cs-CZ" sz="1200" dirty="0"/>
          </a:p>
          <a:p>
            <a:pPr>
              <a:defRPr/>
            </a:pPr>
            <a:endParaRPr lang="cs-CZ" altLang="cs-CZ" sz="1200" dirty="0"/>
          </a:p>
          <a:p>
            <a:pPr>
              <a:defRPr/>
            </a:pPr>
            <a:endParaRPr lang="cs-CZ" altLang="cs-CZ" sz="1200" dirty="0"/>
          </a:p>
          <a:p>
            <a:pPr>
              <a:defRPr/>
            </a:pPr>
            <a:endParaRPr lang="cs-CZ" altLang="cs-CZ" sz="1200" dirty="0"/>
          </a:p>
          <a:p>
            <a:pPr>
              <a:defRPr/>
            </a:pPr>
            <a:endParaRPr lang="cs-CZ" altLang="cs-CZ" sz="1200" dirty="0"/>
          </a:p>
          <a:p>
            <a:pPr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9CBAD19-D1BF-09A1-2AB2-03DB012084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Projekční technika - historie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79B9690-419E-EC2C-9576-7467DA8A55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063" y="1112838"/>
            <a:ext cx="8707437" cy="5557837"/>
          </a:xfrm>
        </p:spPr>
        <p:txBody>
          <a:bodyPr>
            <a:normAutofit/>
          </a:bodyPr>
          <a:lstStyle/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První dochovaný záznam obrazu na cínovou desku pokrytou živicí s expozicí 8 hodin</a:t>
            </a: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Joseph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Nicophor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Niépce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1826 – </a:t>
            </a:r>
            <a:r>
              <a:rPr lang="cs-C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technika heliografie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					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2" descr="http://impresssnow.com/349/349_PreCinema/1826_world-first-photograph-nicephore-niepce.jpg">
            <a:extLst>
              <a:ext uri="{FF2B5EF4-FFF2-40B4-BE49-F238E27FC236}">
                <a16:creationId xmlns:a16="http://schemas.microsoft.com/office/drawing/2014/main" id="{C987E108-6ED3-2D76-81E6-E4F1C6346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506663"/>
            <a:ext cx="5735637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http://www.photohistory-sussex.co.uk/NiepcePortrait.jpg">
            <a:extLst>
              <a:ext uri="{FF2B5EF4-FFF2-40B4-BE49-F238E27FC236}">
                <a16:creationId xmlns:a16="http://schemas.microsoft.com/office/drawing/2014/main" id="{11734965-7F92-A612-5675-B23E1031A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2095500"/>
            <a:ext cx="130333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B71CFCD-9716-A87A-FFE0-B65FF6148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Projekční technika - historie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3735AAA-BBDB-33F3-7A5B-E777A1EB5B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125" y="1093788"/>
            <a:ext cx="9032875" cy="5354637"/>
          </a:xfrm>
        </p:spPr>
        <p:txBody>
          <a:bodyPr>
            <a:normAutofit/>
          </a:bodyPr>
          <a:lstStyle/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Pravděpodobně prvním technickým prostředkem užívaným pro studium byl </a:t>
            </a: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stroboskop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(1830 Simon von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Stampfer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) 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11" descr="http://upload.wikimedia.org/wikipedia/commons/thumb/7/7e/Stampfer_disc.jpg/220px-Stampfer_disc.jpg">
            <a:hlinkClick r:id="rId3"/>
            <a:extLst>
              <a:ext uri="{FF2B5EF4-FFF2-40B4-BE49-F238E27FC236}">
                <a16:creationId xmlns:a16="http://schemas.microsoft.com/office/drawing/2014/main" id="{529F0C23-D2F4-B17E-DC73-12E11C566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2990850"/>
            <a:ext cx="23939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3" descr="Phenakistiskop (Lebensrad)">
            <a:extLst>
              <a:ext uri="{FF2B5EF4-FFF2-40B4-BE49-F238E27FC236}">
                <a16:creationId xmlns:a16="http://schemas.microsoft.com/office/drawing/2014/main" id="{F60C2C6B-84AE-EEE6-CC24-ABFFBF193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4451350"/>
            <a:ext cx="2286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Strobe 2.gif">
            <a:hlinkClick r:id="rId6"/>
            <a:extLst>
              <a:ext uri="{FF2B5EF4-FFF2-40B4-BE49-F238E27FC236}">
                <a16:creationId xmlns:a16="http://schemas.microsoft.com/office/drawing/2014/main" id="{F1D87E35-E54E-975D-6BA4-7561DEE15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589588"/>
            <a:ext cx="25019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>
            <a:extLst>
              <a:ext uri="{FF2B5EF4-FFF2-40B4-BE49-F238E27FC236}">
                <a16:creationId xmlns:a16="http://schemas.microsoft.com/office/drawing/2014/main" id="{BDD24B5F-6460-9EFB-9866-B50627776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1984375"/>
            <a:ext cx="1257300" cy="14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5" descr="http://www.upv.es/laboluz/2222/temas/pentha1.gif">
            <a:extLst>
              <a:ext uri="{FF2B5EF4-FFF2-40B4-BE49-F238E27FC236}">
                <a16:creationId xmlns:a16="http://schemas.microsoft.com/office/drawing/2014/main" id="{0E8C8D0B-2601-4AAA-6291-5B3BEA26E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028825"/>
            <a:ext cx="4365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Obrázek 10">
            <a:extLst>
              <a:ext uri="{FF2B5EF4-FFF2-40B4-BE49-F238E27FC236}">
                <a16:creationId xmlns:a16="http://schemas.microsoft.com/office/drawing/2014/main" id="{07487F39-E724-3826-E17B-6872D00B0D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2028825"/>
            <a:ext cx="11017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1" descr="Phenakistoscope 3g07690d.gif">
            <a:hlinkClick r:id="rId11"/>
            <a:extLst>
              <a:ext uri="{FF2B5EF4-FFF2-40B4-BE49-F238E27FC236}">
                <a16:creationId xmlns:a16="http://schemas.microsoft.com/office/drawing/2014/main" id="{42D7E94E-A06E-68CB-873B-DD8BC50E48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4965700"/>
            <a:ext cx="1247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4">
            <a:extLst>
              <a:ext uri="{FF2B5EF4-FFF2-40B4-BE49-F238E27FC236}">
                <a16:creationId xmlns:a16="http://schemas.microsoft.com/office/drawing/2014/main" id="{DA41A6DE-4B2F-8299-9016-57267AF73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451350"/>
            <a:ext cx="2286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967EA12-BE11-4FB7-E530-B3C2F57BE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Projekční technika - historie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8ECFA3E-D52D-5140-384B-9CE26B3E10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6563" y="1093788"/>
            <a:ext cx="8707437" cy="5354637"/>
          </a:xfrm>
        </p:spPr>
        <p:txBody>
          <a:bodyPr>
            <a:normAutofit/>
          </a:bodyPr>
          <a:lstStyle/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Problematikou znázornění pohybu se zabýval i </a:t>
            </a:r>
            <a:r>
              <a:rPr lang="cs-C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J. E. </a:t>
            </a:r>
            <a:r>
              <a:rPr lang="cs-CZ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Purkyně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 Zdokonalil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Stampferův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stroboskop (1841) a vytvořil </a:t>
            </a:r>
            <a:r>
              <a:rPr lang="cs-CZ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kinesiskop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phorolyt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), který používal pro studium                       a  demonstrace pohybů ve výuce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DDA40745-1ED7-F99E-436E-B86E2AD9B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757488"/>
            <a:ext cx="5008563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3317" name="Picture 8">
            <a:extLst>
              <a:ext uri="{FF2B5EF4-FFF2-40B4-BE49-F238E27FC236}">
                <a16:creationId xmlns:a16="http://schemas.microsoft.com/office/drawing/2014/main" id="{42FBBA61-13C0-3CB1-15A4-67A248737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71813"/>
            <a:ext cx="2238375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3318" name="Picture 2" descr="http://img.radio.cz/pictures/osobnosti/purkyne_jex.jpg">
            <a:extLst>
              <a:ext uri="{FF2B5EF4-FFF2-40B4-BE49-F238E27FC236}">
                <a16:creationId xmlns:a16="http://schemas.microsoft.com/office/drawing/2014/main" id="{7EABFF04-19B6-73E0-1B2B-1AE5240F4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2374900"/>
            <a:ext cx="12668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http://t3.gstatic.com/images?q=tbn:ANd9GcTQeV010Q9lAaqOxVbdL5bFYTkTkuNg9Nf04S8_Y1c3aLckOGCY">
            <a:hlinkClick r:id="rId5"/>
            <a:extLst>
              <a:ext uri="{FF2B5EF4-FFF2-40B4-BE49-F238E27FC236}">
                <a16:creationId xmlns:a16="http://schemas.microsoft.com/office/drawing/2014/main" id="{B3307051-B0E9-5C4C-5492-446D1EEA8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4414838"/>
            <a:ext cx="1670050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0F0FC8F-654A-D241-4D48-56C74A6A1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Projekční technika - historie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7BF081D-A9D3-3822-79EC-DEE1383FFC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063" y="1112838"/>
            <a:ext cx="8707437" cy="5557837"/>
          </a:xfrm>
        </p:spPr>
        <p:txBody>
          <a:bodyPr>
            <a:normAutofit lnSpcReduction="10000"/>
          </a:bodyPr>
          <a:lstStyle/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 letech 1835-37 vypracoval </a:t>
            </a:r>
            <a:r>
              <a:rPr lang="cs-C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Louis Jacques </a:t>
            </a:r>
            <a:r>
              <a:rPr lang="cs-CZ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Daguerre</a:t>
            </a:r>
            <a:r>
              <a:rPr lang="cs-C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postup zachycení obrazu vykresleného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camerou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obscurou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na měděnou desku potaženou vrstvou jodidu stříbrného při expozici 10 – 20 min.</a:t>
            </a: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							</a:t>
            </a: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	    1837					   1838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DEE48EC3-5B94-CF01-B25F-43A2C4D73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479675"/>
            <a:ext cx="5037138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4341" name="Picture 7">
            <a:extLst>
              <a:ext uri="{FF2B5EF4-FFF2-40B4-BE49-F238E27FC236}">
                <a16:creationId xmlns:a16="http://schemas.microsoft.com/office/drawing/2014/main" id="{75D12BE5-299D-3A94-B770-7B75A7F0D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482850"/>
            <a:ext cx="287337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4342" name="Picture 7" descr="http://mechanicsnationalbank.com/images/timeline/History_First_Daugerrotype.jpg">
            <a:extLst>
              <a:ext uri="{FF2B5EF4-FFF2-40B4-BE49-F238E27FC236}">
                <a16:creationId xmlns:a16="http://schemas.microsoft.com/office/drawing/2014/main" id="{B9CA1839-F877-3934-DE07-0FF00719B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4865688"/>
            <a:ext cx="2459037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http://www.jergym.hiedu.cz/~canovm/barva/daguerre.gif">
            <a:extLst>
              <a:ext uri="{FF2B5EF4-FFF2-40B4-BE49-F238E27FC236}">
                <a16:creationId xmlns:a16="http://schemas.microsoft.com/office/drawing/2014/main" id="{7A1BCA31-65B0-1C27-D474-D4BDC21E1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2163763"/>
            <a:ext cx="1393825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0008EE8-5ACC-8A6B-D726-C8BCD28EC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itchFamily="18" charset="0"/>
                <a:cs typeface="Times New Roman" pitchFamily="18" charset="0"/>
              </a:rPr>
              <a:t>Projekční technika - historie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0390743-5858-DD28-38BE-7B70C45445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063" y="1112838"/>
            <a:ext cx="8707437" cy="5595937"/>
          </a:xfrm>
        </p:spPr>
        <p:txBody>
          <a:bodyPr>
            <a:normAutofit lnSpcReduction="10000"/>
          </a:bodyPr>
          <a:lstStyle/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Vývoj dále směřoval ke spojování vedle sebe vyvíjených principů stroboskopie, promítání a fotografie</a:t>
            </a:r>
          </a:p>
          <a:p>
            <a:pPr marL="266700" indent="-2667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1844 F.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Uchatius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projekce stroboskopických obrazů </a:t>
            </a:r>
          </a:p>
          <a:p>
            <a:pPr marL="266700" indent="-2667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1852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Dubosque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bioskop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–spojení stroboskopie a fotografie</a:t>
            </a:r>
          </a:p>
          <a:p>
            <a:pPr marL="266700" indent="-2667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1872-1879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Muydbridge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fotografické studie pohybů, tzv. </a:t>
            </a:r>
            <a:r>
              <a:rPr lang="cs-C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sériové fotografie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a vynález </a:t>
            </a:r>
            <a:r>
              <a:rPr lang="cs-CZ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zoopraxinoskopu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- prvního videoprojektoru (1879 kreslené fáze, 1891 již fotografie)</a:t>
            </a:r>
          </a:p>
          <a:p>
            <a:pPr marL="266700" indent="-2667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1891 T. A. Edison – </a:t>
            </a:r>
            <a:r>
              <a:rPr lang="cs-C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filmový pás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kinetogtaf</a:t>
            </a:r>
            <a:r>
              <a:rPr lang="cs-C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kinetoskop</a:t>
            </a:r>
          </a:p>
          <a:p>
            <a:pPr marL="266700" indent="-2667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28. prosinec 1895 Auguste a Louis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Lumierové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první veřejné </a:t>
            </a:r>
            <a:r>
              <a:rPr lang="cs-C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kinematografické představení</a:t>
            </a:r>
          </a:p>
          <a:p>
            <a:pPr marL="266700" indent="-2667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6. 10. 1927 má světovou premiéru první hraný zvukový film „Jazzový zpěvák„ </a:t>
            </a:r>
          </a:p>
          <a:p>
            <a:pPr marL="266700" indent="-2667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s optickým záznamem</a:t>
            </a:r>
          </a:p>
          <a:p>
            <a:pPr marL="266700" indent="-2667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A9D71AFD-4A4E-3C16-8783-D19017621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5754688"/>
            <a:ext cx="44116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8">
      <a:dk1>
        <a:sysClr val="windowText" lastClr="000000"/>
      </a:dk1>
      <a:lt1>
        <a:sysClr val="window" lastClr="FFFFFF"/>
      </a:lt1>
      <a:dk2>
        <a:srgbClr val="000046"/>
      </a:dk2>
      <a:lt2>
        <a:srgbClr val="FFFFFF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F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8">
    <a:dk1>
      <a:sysClr val="windowText" lastClr="000000"/>
    </a:dk1>
    <a:lt1>
      <a:sysClr val="window" lastClr="FFFFFF"/>
    </a:lt1>
    <a:dk2>
      <a:srgbClr val="000046"/>
    </a:dk2>
    <a:lt2>
      <a:srgbClr val="FFFFFF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FFF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Vlastní 8">
    <a:dk1>
      <a:sysClr val="windowText" lastClr="000000"/>
    </a:dk1>
    <a:lt1>
      <a:sysClr val="window" lastClr="FFFFFF"/>
    </a:lt1>
    <a:dk2>
      <a:srgbClr val="000046"/>
    </a:dk2>
    <a:lt2>
      <a:srgbClr val="FFFFFF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FFF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Vlastní 8">
    <a:dk1>
      <a:sysClr val="windowText" lastClr="000000"/>
    </a:dk1>
    <a:lt1>
      <a:sysClr val="window" lastClr="FFFFFF"/>
    </a:lt1>
    <a:dk2>
      <a:srgbClr val="000046"/>
    </a:dk2>
    <a:lt2>
      <a:srgbClr val="FFFFFF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FFF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9577</TotalTime>
  <Words>2362</Words>
  <Application>Microsoft Office PowerPoint</Application>
  <PresentationFormat>Předvádění na obrazovce (4:3)</PresentationFormat>
  <Paragraphs>474</Paragraphs>
  <Slides>42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9" baseType="lpstr">
      <vt:lpstr>Times New Roman</vt:lpstr>
      <vt:lpstr>Arial</vt:lpstr>
      <vt:lpstr>Calibri</vt:lpstr>
      <vt:lpstr>Constantia</vt:lpstr>
      <vt:lpstr>Wingdings 2</vt:lpstr>
      <vt:lpstr>Wingdings</vt:lpstr>
      <vt:lpstr>Tok</vt:lpstr>
      <vt:lpstr>Prezentace aplikace PowerPoint</vt:lpstr>
      <vt:lpstr>Projekční technika</vt:lpstr>
      <vt:lpstr>Projekční technika - historie</vt:lpstr>
      <vt:lpstr>Projekční technika - historie</vt:lpstr>
      <vt:lpstr>Projekční technika - historie</vt:lpstr>
      <vt:lpstr>Projekční technika - historie</vt:lpstr>
      <vt:lpstr>Projekční technika - historie</vt:lpstr>
      <vt:lpstr>Projekční technika - historie</vt:lpstr>
      <vt:lpstr>Projekční technika - historie</vt:lpstr>
      <vt:lpstr>Projekční technika - historie</vt:lpstr>
      <vt:lpstr>Projekční technika - historie</vt:lpstr>
      <vt:lpstr>Projekční technika - historie</vt:lpstr>
      <vt:lpstr>Projekce - princip</vt:lpstr>
      <vt:lpstr>Projekce - princip</vt:lpstr>
      <vt:lpstr>Projekce - jednotky</vt:lpstr>
      <vt:lpstr>Statická projekce - druhy</vt:lpstr>
      <vt:lpstr>Diaprojekce projekce diapozitivů a diafilmů </vt:lpstr>
      <vt:lpstr>Diaprojekce </vt:lpstr>
      <vt:lpstr>Diaprojekce </vt:lpstr>
      <vt:lpstr> Epiprojekce projekce neprůsvitných předloh</vt:lpstr>
      <vt:lpstr>Zpětná projekce primárně projekce průhledných a průsvitných předloh umožňuje využívat všechny hlavní duhy záznamu</vt:lpstr>
      <vt:lpstr>Zpětná projekce </vt:lpstr>
      <vt:lpstr>Zpětná projekce - předlohy</vt:lpstr>
      <vt:lpstr>Zpětná projekce - předlohy</vt:lpstr>
      <vt:lpstr>Zpětná projekce - předlohy</vt:lpstr>
      <vt:lpstr>Zpětná projekce - předlohy</vt:lpstr>
      <vt:lpstr>Data - video projekce primárně projekce dat z počítače a přehravače </vt:lpstr>
      <vt:lpstr>Data - video projekce</vt:lpstr>
      <vt:lpstr>Data – video projekce</vt:lpstr>
      <vt:lpstr>Data – video projekce</vt:lpstr>
      <vt:lpstr>Data – video projekce</vt:lpstr>
      <vt:lpstr>Data – video projekce</vt:lpstr>
      <vt:lpstr>Data – video projekce</vt:lpstr>
      <vt:lpstr>Data – video projekce</vt:lpstr>
      <vt:lpstr>Data – video projekce</vt:lpstr>
      <vt:lpstr>Data – video projekce</vt:lpstr>
      <vt:lpstr>Data – video projekce</vt:lpstr>
      <vt:lpstr>Data – video projekce</vt:lpstr>
      <vt:lpstr>Video – data projekce</vt:lpstr>
      <vt:lpstr>Video – data projekce</vt:lpstr>
      <vt:lpstr>Data – video projekce</vt:lpstr>
      <vt:lpstr>Prezentace aplikace PowerPoint</vt:lpstr>
    </vt:vector>
  </TitlesOfParts>
  <Company>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Grafika na počítači 1</dc:title>
  <dc:creator>ucebna</dc:creator>
  <cp:lastModifiedBy>Jakub Lapeš</cp:lastModifiedBy>
  <cp:revision>581</cp:revision>
  <dcterms:created xsi:type="dcterms:W3CDTF">2000-02-14T08:40:18Z</dcterms:created>
  <dcterms:modified xsi:type="dcterms:W3CDTF">2023-10-16T13:02:33Z</dcterms:modified>
</cp:coreProperties>
</file>