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13" r:id="rId1"/>
  </p:sldMasterIdLst>
  <p:notesMasterIdLst>
    <p:notesMasterId r:id="rId9"/>
  </p:notesMasterIdLst>
  <p:sldIdLst>
    <p:sldId id="316" r:id="rId2"/>
    <p:sldId id="333" r:id="rId3"/>
    <p:sldId id="334" r:id="rId4"/>
    <p:sldId id="335" r:id="rId5"/>
    <p:sldId id="336" r:id="rId6"/>
    <p:sldId id="337" r:id="rId7"/>
    <p:sldId id="338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CC0099"/>
    <a:srgbClr val="9900CC"/>
    <a:srgbClr val="FF0000"/>
    <a:srgbClr val="00CC00"/>
    <a:srgbClr val="CC6600"/>
    <a:srgbClr val="0000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19" autoAdjust="0"/>
    <p:restoredTop sz="97837" autoAdjust="0"/>
  </p:normalViewPr>
  <p:slideViewPr>
    <p:cSldViewPr snapToGrid="0">
      <p:cViewPr varScale="1">
        <p:scale>
          <a:sx n="65" d="100"/>
          <a:sy n="65" d="100"/>
        </p:scale>
        <p:origin x="9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8" d="100"/>
          <a:sy n="28" d="100"/>
        </p:scale>
        <p:origin x="-1266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E3A5C2-9405-00EF-918E-7724FE5556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59BF1A8-FC2B-A8F4-AA56-94FD5FCF638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C6A5F0-A52A-447C-A967-C7E7C553C80B}" type="datetimeFigureOut">
              <a:rPr lang="cs-CZ"/>
              <a:pPr>
                <a:defRPr/>
              </a:pPr>
              <a:t>6.11.2023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C92D77F3-61C5-00FE-C93A-A402DC2BED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5FCF7A85-4811-4877-1242-1F6810A11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D852BF-5D1D-084E-4475-3E833BB5F1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1EFE32-0572-2C0B-A9EA-37E1E00A0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3447D7-CEDD-4060-8273-54CFDBCE5B4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>
            <a:extLst>
              <a:ext uri="{FF2B5EF4-FFF2-40B4-BE49-F238E27FC236}">
                <a16:creationId xmlns:a16="http://schemas.microsoft.com/office/drawing/2014/main" id="{A0E20870-96E4-7B44-7749-EAC4CA967C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>
            <a:extLst>
              <a:ext uri="{FF2B5EF4-FFF2-40B4-BE49-F238E27FC236}">
                <a16:creationId xmlns:a16="http://schemas.microsoft.com/office/drawing/2014/main" id="{651EA77A-52DA-A33B-FF65-C76A158A17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3316" name="Zástupný symbol pro číslo snímku 3">
            <a:extLst>
              <a:ext uri="{FF2B5EF4-FFF2-40B4-BE49-F238E27FC236}">
                <a16:creationId xmlns:a16="http://schemas.microsoft.com/office/drawing/2014/main" id="{F9B651B9-94D4-B86C-9CB8-823B6CAFF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B0FD5B1-50C7-4F21-9346-64831D98A985}" type="slidenum">
              <a:rPr lang="cs-CZ" altLang="cs-CZ" sz="1200"/>
              <a:pPr/>
              <a:t>1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>
            <a:extLst>
              <a:ext uri="{FF2B5EF4-FFF2-40B4-BE49-F238E27FC236}">
                <a16:creationId xmlns:a16="http://schemas.microsoft.com/office/drawing/2014/main" id="{F59DA0FC-1642-4478-447C-5A22717E09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>
            <a:extLst>
              <a:ext uri="{FF2B5EF4-FFF2-40B4-BE49-F238E27FC236}">
                <a16:creationId xmlns:a16="http://schemas.microsoft.com/office/drawing/2014/main" id="{3FC79F30-86A5-17CC-9874-1855A2AB55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4340" name="Zástupný symbol pro číslo snímku 3">
            <a:extLst>
              <a:ext uri="{FF2B5EF4-FFF2-40B4-BE49-F238E27FC236}">
                <a16:creationId xmlns:a16="http://schemas.microsoft.com/office/drawing/2014/main" id="{85989F7A-846B-9CD0-E415-6E0D2D80B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6C6D11-DAC6-465A-804E-9AC6C4452F7E}" type="slidenum">
              <a:rPr lang="cs-CZ" altLang="cs-CZ" sz="1200"/>
              <a:pPr/>
              <a:t>2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7D7F289B-0756-1244-5C22-670501683D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75DADFD7-7B30-6D00-8FED-F8E2425F5A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8BCBD760-3836-10EA-3D58-B945E6DA6F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89496D-AD77-494F-99DB-C7FB408AB0A3}" type="slidenum">
              <a:rPr lang="cs-CZ" altLang="cs-CZ" sz="1200"/>
              <a:pPr/>
              <a:t>3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>
            <a:extLst>
              <a:ext uri="{FF2B5EF4-FFF2-40B4-BE49-F238E27FC236}">
                <a16:creationId xmlns:a16="http://schemas.microsoft.com/office/drawing/2014/main" id="{F4D06ACA-E007-ABE6-06CD-ED91D50F20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>
            <a:extLst>
              <a:ext uri="{FF2B5EF4-FFF2-40B4-BE49-F238E27FC236}">
                <a16:creationId xmlns:a16="http://schemas.microsoft.com/office/drawing/2014/main" id="{A5E8DBB5-F30A-677D-8F19-955203A992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6388" name="Zástupný symbol pro číslo snímku 3">
            <a:extLst>
              <a:ext uri="{FF2B5EF4-FFF2-40B4-BE49-F238E27FC236}">
                <a16:creationId xmlns:a16="http://schemas.microsoft.com/office/drawing/2014/main" id="{DAE84B94-D9A9-DB2D-F658-7C4123D886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39FF56-DF34-4E4B-ACA7-09222899707E}" type="slidenum">
              <a:rPr lang="cs-CZ" altLang="cs-CZ" sz="1200"/>
              <a:pPr/>
              <a:t>4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>
            <a:extLst>
              <a:ext uri="{FF2B5EF4-FFF2-40B4-BE49-F238E27FC236}">
                <a16:creationId xmlns:a16="http://schemas.microsoft.com/office/drawing/2014/main" id="{3FACAF9B-2231-6C85-1A63-2D05462B76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>
            <a:extLst>
              <a:ext uri="{FF2B5EF4-FFF2-40B4-BE49-F238E27FC236}">
                <a16:creationId xmlns:a16="http://schemas.microsoft.com/office/drawing/2014/main" id="{7F830ACF-870F-54EA-E2AA-A3B2224032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7412" name="Zástupný symbol pro číslo snímku 3">
            <a:extLst>
              <a:ext uri="{FF2B5EF4-FFF2-40B4-BE49-F238E27FC236}">
                <a16:creationId xmlns:a16="http://schemas.microsoft.com/office/drawing/2014/main" id="{D46B0C57-4C9F-D661-C4FB-7616A5F85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54DADD-466E-4A2B-A325-49E44AF9F592}" type="slidenum">
              <a:rPr lang="cs-CZ" altLang="cs-CZ" sz="1200"/>
              <a:pPr/>
              <a:t>5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>
            <a:extLst>
              <a:ext uri="{FF2B5EF4-FFF2-40B4-BE49-F238E27FC236}">
                <a16:creationId xmlns:a16="http://schemas.microsoft.com/office/drawing/2014/main" id="{6F07B329-20A7-6386-5519-8CEDA2866F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>
            <a:extLst>
              <a:ext uri="{FF2B5EF4-FFF2-40B4-BE49-F238E27FC236}">
                <a16:creationId xmlns:a16="http://schemas.microsoft.com/office/drawing/2014/main" id="{781C0048-4E19-C96C-F573-AE191E7EA6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8436" name="Zástupný symbol pro číslo snímku 3">
            <a:extLst>
              <a:ext uri="{FF2B5EF4-FFF2-40B4-BE49-F238E27FC236}">
                <a16:creationId xmlns:a16="http://schemas.microsoft.com/office/drawing/2014/main" id="{F944F097-6C98-6388-3588-64A308B73D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3F7826-1DAB-4A3F-834C-331809293773}" type="slidenum">
              <a:rPr lang="cs-CZ" altLang="cs-CZ" sz="1200"/>
              <a:pPr/>
              <a:t>6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7F316E93-20CD-15C9-63C1-1FF86843F1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A03FA9C8-6F79-DD91-209A-DC4EBF9E69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F774B440-E5E7-02F5-63F6-72CD4DDF8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4576E91-C96A-4622-968D-BB5ABF6FE934}" type="slidenum">
              <a:rPr lang="cs-CZ" altLang="cs-CZ" sz="1200"/>
              <a:pPr/>
              <a:t>7</a:t>
            </a:fld>
            <a:endParaRPr lang="cs-CZ" altLang="cs-CZ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6EEBA625-F2C9-870B-85E2-F8B958071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D6241218-6F8F-DCCA-2511-0DC7565BE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4D09B4A8-23D4-4636-62AF-C5584EC6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8950F-AD54-4CFE-8C83-9C05A221B303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55840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6F22279-8D77-3634-D3C2-F699D165A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6AFA8E3-CC01-2B54-F805-7623E7E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251C2AE-9DB9-48A2-7EC8-8F15C654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0D4CC-97F6-46E0-8AAD-7A9EC66EA877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92634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596325D-F799-1294-8720-F3EC7614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0559317D-291E-AB6B-137B-6EFE42DD1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BAE0DBF-56EA-9FF0-B82B-80F8A32D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F2EB3-24D7-4104-B8D6-20079C5F1932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48149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D803D5B-6D0A-E959-9172-0C7BECCEA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8487E64-F5BA-06DE-B1F7-4204DFEA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CBF8E67-183F-6C27-93AB-547B9E91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55FF3-7806-4EBF-8584-E7EBAEA2EF1A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75096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69A91-7B3B-CFB6-F833-25424DFCE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2DD81-B323-0C8B-49D1-7E386F1B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98879-8B21-3C02-842F-538BAD71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D66A7-A617-4A06-917B-DE9EA1639CA6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78017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460F4FE7-DFFE-9EB5-DA14-21F9FFB06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DE97B73D-5CB2-D301-9FC5-1F7333774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5FA2FEBA-5655-FE2D-950F-AD229DC9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893B9-F0C7-4B18-97C5-BBA833812B5A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88663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E5F112EC-499C-49B5-41C4-4713C7DB7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B9AABA88-0395-380D-98FA-2D9D4B2A8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8DF7DCA6-BBF9-BB75-B3E5-95A9535D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A1F17-0657-4111-A735-0933B401E138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71759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572AC920-A492-8914-A54A-241EBAAE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9E97B71C-104D-1F42-D76F-A401D6AF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68A87A5D-4B22-19A5-48FA-F0911B9A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FC6A5-1DDE-4E44-A329-5F1DC539525B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40248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FC897ECF-A64D-837C-0015-BC5C0D6B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F2ED5805-73D7-C5A1-15EA-01860569D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2DCCB2AF-A908-B969-E261-16D4A5A6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8517C-7134-4C2B-ABD0-DC75F0C11701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98153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BF40DF42-EB09-C2DF-0457-EDFB9D33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B7F91AC9-C66A-A972-8A5B-98CF4B7F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F60B4386-7995-91CF-2E2B-CB98B7C4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4644D-19C6-4998-97A7-A283B6A27115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99486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74F3ABB4-5A24-5679-5CC0-ED71E79C1886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1">
            <a:extLst>
              <a:ext uri="{FF2B5EF4-FFF2-40B4-BE49-F238E27FC236}">
                <a16:creationId xmlns:a16="http://schemas.microsoft.com/office/drawing/2014/main" id="{40E6D554-BBF3-850E-9E98-2AA58A9C7A89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3AF4F3B3-32EA-F42A-DF78-DF757803EE02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074DDA05-9798-67E9-8C40-89F302E30F0D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E0A06DEB-3B08-FCDA-4DD5-A8BBC6620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BB6C343-DE1F-D025-65D3-8178B2176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57322BA-7ECB-D526-B20D-694FDB86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2E05118F-5303-4874-A094-8353931476F1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36487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D61464F-6CE2-6788-3EAF-24932843E032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4BE7EA7-B78A-2031-5D1A-A90173A86CAC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10A9C15F-1814-6A59-DBC1-95A800DCDD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DEC804FC-CD79-6C87-FB8D-4E68467507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E4390ED-E4B1-E1EA-5143-1FFBF50F3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36E8B358-C79B-BFDD-B295-E40FD6291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5AE3DCA-CF3D-1D84-D366-F00A946E7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CD2EF"/>
                </a:solidFill>
              </a:defRPr>
            </a:lvl1pPr>
          </a:lstStyle>
          <a:p>
            <a:fld id="{36E948D3-E7A5-4F1C-B09F-C2C33F73347A}" type="slidenum">
              <a:rPr lang="en-CA" altLang="cs-CZ"/>
              <a:pPr/>
              <a:t>‹#›</a:t>
            </a:fld>
            <a:endParaRPr lang="en-CA" altLang="cs-CZ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4A8DE233-F78E-7EEA-E63F-67B7B6F128F3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E2A9D45-0139-1F6F-36BF-EED652FEA563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389E48C-CDB3-C9D8-D16B-2DE29557D88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50" r:id="rId1"/>
    <p:sldLayoutId id="2147484242" r:id="rId2"/>
    <p:sldLayoutId id="2147484251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52" r:id="rId9"/>
    <p:sldLayoutId id="2147484248" r:id="rId10"/>
    <p:sldLayoutId id="21474842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7EA52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7EA52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5DCEAF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d/Visualizer_alt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6F1E0977-79A8-44E7-980D-F5EA0BF619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900" y="665163"/>
            <a:ext cx="8564563" cy="5745162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cs-CZ" altLang="cs-CZ" sz="6000" b="1">
                <a:cs typeface="Times New Roman" panose="02020603050405020304" pitchFamily="18" charset="0"/>
              </a:rPr>
              <a:t>Vizualizéry</a:t>
            </a:r>
            <a:endParaRPr lang="cs-CZ" altLang="cs-CZ" sz="2400">
              <a:cs typeface="Times New Roman" panose="02020603050405020304" pitchFamily="18" charset="0"/>
            </a:endParaRPr>
          </a:p>
        </p:txBody>
      </p:sp>
      <p:pic>
        <p:nvPicPr>
          <p:cNvPr id="5123" name="Picture 13" descr="http://www.vkt.de/fileadmin/redakteur/27cover_m.gif">
            <a:extLst>
              <a:ext uri="{FF2B5EF4-FFF2-40B4-BE49-F238E27FC236}">
                <a16:creationId xmlns:a16="http://schemas.microsoft.com/office/drawing/2014/main" id="{AA4BF0F4-266D-A65D-50D7-356E18FD0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1644650"/>
            <a:ext cx="4379913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A93780C-86C2-2894-55A2-79DCF2DDC6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 err="1">
                <a:latin typeface="+mn-lt"/>
                <a:cs typeface="Times New Roman" pitchFamily="18" charset="0"/>
              </a:rPr>
              <a:t>Vizualizér</a:t>
            </a:r>
            <a:r>
              <a:rPr lang="cs-CZ" sz="5400" b="1" dirty="0">
                <a:latin typeface="+mn-lt"/>
                <a:cs typeface="Times New Roman" pitchFamily="18" charset="0"/>
              </a:rPr>
              <a:t> - pojem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B549685-7260-43D3-0786-D96D93A537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982663"/>
            <a:ext cx="8809038" cy="5875337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Vizualizér</a:t>
            </a:r>
            <a:r>
              <a:rPr lang="cs-CZ" sz="2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(též </a:t>
            </a:r>
            <a:r>
              <a:rPr lang="cs-CZ" sz="2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dokumentová, prezentační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nebo</a:t>
            </a:r>
            <a:r>
              <a:rPr lang="cs-CZ" sz="2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objektová kamera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) je zařízení pro  snímání předloh videokamerou za účelem jejich zobrazení pomocí dataprojektoru na projekční ploše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Druhy předloh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2D – diapozitivy, průsvitky, fotografie, dokumenty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3D – knihy, přístroje, předměty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Akce – psaní, kreslení, ukazování, manipulace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Druhy záznamů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umožňuje využívat 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všechny hlavní duhy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záznamu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Druhy přístrojů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přenosné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 ohebným ramenem (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flexo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stolní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stabilní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5" descr="File:Visualizer alt.jpg">
            <a:hlinkClick r:id="rId3"/>
            <a:extLst>
              <a:ext uri="{FF2B5EF4-FFF2-40B4-BE49-F238E27FC236}">
                <a16:creationId xmlns:a16="http://schemas.microsoft.com/office/drawing/2014/main" id="{CDAE00F8-1856-0CD2-059D-1118B21E4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3654425"/>
            <a:ext cx="2193925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ovéPole 1">
            <a:extLst>
              <a:ext uri="{FF2B5EF4-FFF2-40B4-BE49-F238E27FC236}">
                <a16:creationId xmlns:a16="http://schemas.microsoft.com/office/drawing/2014/main" id="{4D7AC6C5-92A1-CB73-2B2A-2E1601DE8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25" y="3322638"/>
            <a:ext cx="2460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/>
              <a:t>dokumentová kamera</a:t>
            </a:r>
            <a:endParaRPr lang="cs-CZ" alt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DEB5B2E-6DA6-CCED-EDAD-77E8136B1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 err="1">
                <a:latin typeface="+mn-lt"/>
                <a:cs typeface="Times New Roman" pitchFamily="18" charset="0"/>
              </a:rPr>
              <a:t>Vizualizér</a:t>
            </a:r>
            <a:r>
              <a:rPr lang="cs-CZ" sz="5400" b="1" dirty="0">
                <a:latin typeface="+mn-lt"/>
                <a:cs typeface="Times New Roman" pitchFamily="18" charset="0"/>
              </a:rPr>
              <a:t> přenosný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9E0F6A9-9CFD-C143-8C32-FA97CC4CBD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5600" y="1147763"/>
            <a:ext cx="8504238" cy="57102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7DFA76AD-D238-304B-45EA-C8F51D6BF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116388"/>
            <a:ext cx="243205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173" name="Picture 7" descr="Samsung SDP-850DX">
            <a:extLst>
              <a:ext uri="{FF2B5EF4-FFF2-40B4-BE49-F238E27FC236}">
                <a16:creationId xmlns:a16="http://schemas.microsoft.com/office/drawing/2014/main" id="{D6108511-D3ED-E406-DD9B-68D669D56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1176338"/>
            <a:ext cx="2424113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Samsung UF-80ST">
            <a:extLst>
              <a:ext uri="{FF2B5EF4-FFF2-40B4-BE49-F238E27FC236}">
                <a16:creationId xmlns:a16="http://schemas.microsoft.com/office/drawing/2014/main" id="{33C20A69-D04F-FCAD-4B97-030A5CB67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176338"/>
            <a:ext cx="24320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http://www.mynet.sk/reset/rst_images/0009/lbb-f408-47869.jpg">
            <a:extLst>
              <a:ext uri="{FF2B5EF4-FFF2-40B4-BE49-F238E27FC236}">
                <a16:creationId xmlns:a16="http://schemas.microsoft.com/office/drawing/2014/main" id="{BDB17CC4-C466-26A9-F10B-99A005AAD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08500"/>
            <a:ext cx="23272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3" descr="http://img.51ev.com/photo/product13/223484/big-portable-visualizer-visual-presenter-document-camera-projector-video-presenter-educational-equipment.jpg">
            <a:extLst>
              <a:ext uri="{FF2B5EF4-FFF2-40B4-BE49-F238E27FC236}">
                <a16:creationId xmlns:a16="http://schemas.microsoft.com/office/drawing/2014/main" id="{F354ADC3-62AC-C18B-3FB8-F65205F4D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1176338"/>
            <a:ext cx="297815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5" descr="http://www.casio-intl.com/projector/yc_430/images/main_img.jpg">
            <a:extLst>
              <a:ext uri="{FF2B5EF4-FFF2-40B4-BE49-F238E27FC236}">
                <a16:creationId xmlns:a16="http://schemas.microsoft.com/office/drawing/2014/main" id="{A2878D57-D9D9-DD2F-7396-D54C8D7FF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508375"/>
            <a:ext cx="2413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E0C24E6-A0C8-20E4-D91F-2B320C3DE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 err="1">
                <a:latin typeface="+mn-lt"/>
                <a:cs typeface="Times New Roman" pitchFamily="18" charset="0"/>
              </a:rPr>
              <a:t>Vizualizér</a:t>
            </a:r>
            <a:r>
              <a:rPr lang="cs-CZ" sz="5400" b="1" dirty="0">
                <a:latin typeface="+mn-lt"/>
                <a:cs typeface="Times New Roman" pitchFamily="18" charset="0"/>
              </a:rPr>
              <a:t> </a:t>
            </a:r>
            <a:r>
              <a:rPr lang="cs-CZ" sz="5400" b="1" dirty="0" err="1">
                <a:latin typeface="+mn-lt"/>
                <a:cs typeface="Times New Roman" pitchFamily="18" charset="0"/>
              </a:rPr>
              <a:t>flexo</a:t>
            </a:r>
            <a:endParaRPr lang="cs-CZ" sz="5400" b="1" dirty="0">
              <a:latin typeface="+mn-lt"/>
              <a:cs typeface="Times New Roman" pitchFamily="18" charset="0"/>
            </a:endParaRPr>
          </a:p>
        </p:txBody>
      </p:sp>
      <p:pic>
        <p:nvPicPr>
          <p:cNvPr id="8195" name="Picture 7" descr="http://imagecz.cz/media/0/produkty-interaktivni-prvky/X-20090528180919140.jpg">
            <a:extLst>
              <a:ext uri="{FF2B5EF4-FFF2-40B4-BE49-F238E27FC236}">
                <a16:creationId xmlns:a16="http://schemas.microsoft.com/office/drawing/2014/main" id="{51AE200A-40A9-8B54-D729-91A3AE279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146175"/>
            <a:ext cx="2058988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http://www.sqmpc.sk/static/tabule/promethean_vizualizer.jpg">
            <a:extLst>
              <a:ext uri="{FF2B5EF4-FFF2-40B4-BE49-F238E27FC236}">
                <a16:creationId xmlns:a16="http://schemas.microsoft.com/office/drawing/2014/main" id="{9E209A0E-5C6C-BD78-C4C1-EF611A89E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1146175"/>
            <a:ext cx="2428875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5">
            <a:extLst>
              <a:ext uri="{FF2B5EF4-FFF2-40B4-BE49-F238E27FC236}">
                <a16:creationId xmlns:a16="http://schemas.microsoft.com/office/drawing/2014/main" id="{5DD558B3-804C-C691-1CC2-A4378252C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4338638"/>
            <a:ext cx="2058988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198" name="Picture 3">
            <a:extLst>
              <a:ext uri="{FF2B5EF4-FFF2-40B4-BE49-F238E27FC236}">
                <a16:creationId xmlns:a16="http://schemas.microsoft.com/office/drawing/2014/main" id="{9E9D2013-BA8E-5B3F-15AD-C43A5466F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3678238"/>
            <a:ext cx="2184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199" name="Picture 14" descr="http://www.sandak.com.tw/ezfiles/sandak/img/pictures/l/LUMENSDC165_S_14-Lumens%20DC166.JPG">
            <a:extLst>
              <a:ext uri="{FF2B5EF4-FFF2-40B4-BE49-F238E27FC236}">
                <a16:creationId xmlns:a16="http://schemas.microsoft.com/office/drawing/2014/main" id="{75142218-29E2-6C97-7941-E4740D0A7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114425"/>
            <a:ext cx="2817812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B29B3FCB-C811-7161-2B57-DD073A0B5411}"/>
              </a:ext>
            </a:extLst>
          </p:cNvPr>
          <p:cNvSpPr/>
          <p:nvPr/>
        </p:nvSpPr>
        <p:spPr>
          <a:xfrm>
            <a:off x="5851525" y="4114800"/>
            <a:ext cx="769938" cy="223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AB6F65B-8E34-826A-BAEA-368F655B2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 err="1">
                <a:latin typeface="+mn-lt"/>
                <a:cs typeface="Times New Roman" pitchFamily="18" charset="0"/>
              </a:rPr>
              <a:t>Vizualizér</a:t>
            </a:r>
            <a:r>
              <a:rPr lang="cs-CZ" sz="5400" b="1" dirty="0">
                <a:latin typeface="+mn-lt"/>
                <a:cs typeface="Times New Roman" pitchFamily="18" charset="0"/>
              </a:rPr>
              <a:t> stolní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B25E0EA-10B9-9B74-E989-700CB0AF1F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5600" y="1147763"/>
            <a:ext cx="8504238" cy="57102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2" descr="Samsung SDP-6500DXA">
            <a:extLst>
              <a:ext uri="{FF2B5EF4-FFF2-40B4-BE49-F238E27FC236}">
                <a16:creationId xmlns:a16="http://schemas.microsoft.com/office/drawing/2014/main" id="{5DA5E433-310D-C68B-60F1-2316BBBE4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192588"/>
            <a:ext cx="2843213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>
            <a:extLst>
              <a:ext uri="{FF2B5EF4-FFF2-40B4-BE49-F238E27FC236}">
                <a16:creationId xmlns:a16="http://schemas.microsoft.com/office/drawing/2014/main" id="{E83E456C-5F19-2F0E-8ED3-66BCCC85B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082675"/>
            <a:ext cx="2903538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222" name="Picture 4">
            <a:extLst>
              <a:ext uri="{FF2B5EF4-FFF2-40B4-BE49-F238E27FC236}">
                <a16:creationId xmlns:a16="http://schemas.microsoft.com/office/drawing/2014/main" id="{AA188AFE-4C96-4AA7-DBAD-8AC8D8FE1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4319588"/>
            <a:ext cx="1849437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223" name="Picture 10">
            <a:extLst>
              <a:ext uri="{FF2B5EF4-FFF2-40B4-BE49-F238E27FC236}">
                <a16:creationId xmlns:a16="http://schemas.microsoft.com/office/drawing/2014/main" id="{F4E80112-3E70-B0A0-A4BA-3B298B7EF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1820863"/>
            <a:ext cx="2765425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224" name="Picture 9">
            <a:extLst>
              <a:ext uri="{FF2B5EF4-FFF2-40B4-BE49-F238E27FC236}">
                <a16:creationId xmlns:a16="http://schemas.microsoft.com/office/drawing/2014/main" id="{E1CCD48E-FCC7-8B2B-20C5-C1948EE8F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382713"/>
            <a:ext cx="17113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04F7547-B0B5-05EF-78E9-9954F47AC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 err="1">
                <a:latin typeface="+mn-lt"/>
                <a:cs typeface="Times New Roman" pitchFamily="18" charset="0"/>
              </a:rPr>
              <a:t>Vizualizér</a:t>
            </a:r>
            <a:r>
              <a:rPr lang="cs-CZ" sz="5400" b="1" dirty="0">
                <a:latin typeface="+mn-lt"/>
                <a:cs typeface="Times New Roman" pitchFamily="18" charset="0"/>
              </a:rPr>
              <a:t> </a:t>
            </a:r>
            <a:r>
              <a:rPr lang="cs-CZ" sz="5400" b="1" dirty="0" err="1">
                <a:latin typeface="+mn-lt"/>
                <a:cs typeface="Times New Roman" pitchFamily="18" charset="0"/>
              </a:rPr>
              <a:t>stablní</a:t>
            </a:r>
            <a:endParaRPr lang="cs-CZ" sz="5400" b="1" dirty="0">
              <a:latin typeface="+mn-lt"/>
              <a:cs typeface="Times New Roman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F9AFD0B-11E8-A51D-97DA-BEF1DA2BDE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5600" y="1147763"/>
            <a:ext cx="8504238" cy="57102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986E439E-34AC-D46B-4E76-690B02AC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3246438"/>
            <a:ext cx="4132262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245" name="Picture 4">
            <a:extLst>
              <a:ext uri="{FF2B5EF4-FFF2-40B4-BE49-F238E27FC236}">
                <a16:creationId xmlns:a16="http://schemas.microsoft.com/office/drawing/2014/main" id="{98A5976B-D3FB-466A-B34D-ED10C4BA2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5213"/>
            <a:ext cx="48498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246" name="Picture 9" descr="http://catalogs.infocommiq.com/avcat/IMAGES/products/enlarge/Wolfvision%20VZ-C12%C2%B3%20Ceiling%20Vizualizer.jpg">
            <a:extLst>
              <a:ext uri="{FF2B5EF4-FFF2-40B4-BE49-F238E27FC236}">
                <a16:creationId xmlns:a16="http://schemas.microsoft.com/office/drawing/2014/main" id="{7EBBF005-47B4-F863-7100-B854710DD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1182688"/>
            <a:ext cx="2968625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46C1FF61-3C1A-6C49-6FBB-514BAC6BD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28638"/>
            <a:ext cx="130175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59DD23B3-314C-8079-14D6-F210D7787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714500"/>
            <a:ext cx="1887538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C77AF87-8347-8A20-E2F5-74CEB8C52C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 err="1">
                <a:latin typeface="+mn-lt"/>
                <a:cs typeface="Times New Roman" pitchFamily="18" charset="0"/>
              </a:rPr>
              <a:t>Vizualizér</a:t>
            </a:r>
            <a:r>
              <a:rPr lang="cs-CZ" sz="5400" b="1" dirty="0">
                <a:latin typeface="+mn-lt"/>
                <a:cs typeface="Times New Roman" pitchFamily="18" charset="0"/>
              </a:rPr>
              <a:t> parametry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8DA63C2-88AD-A8F5-1508-E3B47B126F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038" y="1239838"/>
            <a:ext cx="8777287" cy="55768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cs-CZ" altLang="cs-CZ" sz="25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Snímání:</a:t>
            </a:r>
            <a:r>
              <a:rPr lang="cs-CZ" altLang="cs-CZ" sz="2500">
                <a:latin typeface="Times New Roman" panose="02020603050405020304" pitchFamily="18" charset="0"/>
                <a:cs typeface="Times New Roman" panose="02020603050405020304" pitchFamily="18" charset="0"/>
              </a:rPr>
              <a:t> 1x CCD 1/4“, 1/3“, 1/2“ až  3x CCD 1/3“ 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cs-CZ" altLang="cs-CZ" sz="25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 pixelů: </a:t>
            </a:r>
            <a:r>
              <a:rPr lang="cs-CZ" altLang="cs-CZ" sz="2500">
                <a:latin typeface="Times New Roman" panose="02020603050405020304" pitchFamily="18" charset="0"/>
                <a:cs typeface="Times New Roman" panose="02020603050405020304" pitchFamily="18" charset="0"/>
              </a:rPr>
              <a:t>0,8 Mpx, 1,3 Mpx, 1,5 Mpx, 3,9 Mpx …. 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cs-CZ" altLang="cs-CZ" sz="25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Rozlišení: </a:t>
            </a:r>
            <a:r>
              <a:rPr lang="cs-CZ" altLang="cs-CZ" sz="2500">
                <a:latin typeface="Times New Roman" panose="02020603050405020304" pitchFamily="18" charset="0"/>
                <a:cs typeface="Times New Roman" panose="02020603050405020304" pitchFamily="18" charset="0"/>
              </a:rPr>
              <a:t>XGA 1024 x 768 4:3, SXGA 1280 x 1024  5:4 		         UXGA 1600 x 1200 WSXGA+1680 x 1050  16:10  aj.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cs-CZ" altLang="cs-CZ" sz="25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Výstupní signál: </a:t>
            </a:r>
            <a:r>
              <a:rPr lang="cs-CZ" altLang="cs-CZ" sz="2500">
                <a:latin typeface="Times New Roman" panose="02020603050405020304" pitchFamily="18" charset="0"/>
                <a:cs typeface="Times New Roman" panose="02020603050405020304" pitchFamily="18" charset="0"/>
              </a:rPr>
              <a:t>752 x 582 (PAL) 4:3,  768 x 494 (NTSC) 4:3  720p HD 1280 x 720  16:9,  1080p FullHD 1920 x 1080  16:9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cs-CZ" altLang="cs-CZ" sz="25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 rate:  </a:t>
            </a:r>
            <a:r>
              <a:rPr lang="cs-CZ" altLang="cs-CZ" sz="2500">
                <a:latin typeface="Times New Roman" panose="02020603050405020304" pitchFamily="18" charset="0"/>
                <a:cs typeface="Times New Roman" panose="02020603050405020304" pitchFamily="18" charset="0"/>
              </a:rPr>
              <a:t>12, 15, 25, 30 snímků/sec.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cs-CZ" altLang="cs-CZ" sz="25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Zoom: </a:t>
            </a:r>
            <a:r>
              <a:rPr lang="cs-CZ" altLang="cs-CZ" sz="2500">
                <a:latin typeface="Times New Roman" panose="02020603050405020304" pitchFamily="18" charset="0"/>
                <a:cs typeface="Times New Roman" panose="02020603050405020304" pitchFamily="18" charset="0"/>
              </a:rPr>
              <a:t>digitální zoom např. 4x, optický zoom (je-li) např. 15x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cs-CZ" altLang="cs-CZ" sz="25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Minimální snímaná plocha: </a:t>
            </a:r>
            <a:r>
              <a:rPr lang="cs-CZ" altLang="cs-CZ" sz="2500">
                <a:latin typeface="Times New Roman" panose="02020603050405020304" pitchFamily="18" charset="0"/>
                <a:cs typeface="Times New Roman" panose="02020603050405020304" pitchFamily="18" charset="0"/>
              </a:rPr>
              <a:t>např. 17 x 13 mm 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cs-CZ" altLang="cs-CZ" sz="25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Podsvícení a osvětlení: </a:t>
            </a:r>
            <a:r>
              <a:rPr lang="cs-CZ" altLang="cs-CZ" sz="2500">
                <a:latin typeface="Times New Roman" panose="02020603050405020304" pitchFamily="18" charset="0"/>
                <a:cs typeface="Times New Roman" panose="02020603050405020304" pitchFamily="18" charset="0"/>
              </a:rPr>
              <a:t>W LED, katodová světla </a:t>
            </a:r>
          </a:p>
          <a:p>
            <a:pPr eaLnBrk="1" hangingPunct="1"/>
            <a:r>
              <a:rPr lang="cs-CZ" altLang="cs-CZ" sz="25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Výstup: </a:t>
            </a:r>
            <a:r>
              <a:rPr lang="cs-CZ" altLang="cs-CZ" sz="2500">
                <a:latin typeface="Times New Roman" panose="02020603050405020304" pitchFamily="18" charset="0"/>
                <a:cs typeface="Times New Roman" panose="02020603050405020304" pitchFamily="18" charset="0"/>
              </a:rPr>
              <a:t>S-video, DVI, HDMI </a:t>
            </a:r>
          </a:p>
          <a:p>
            <a:pPr eaLnBrk="1" hangingPunct="1"/>
            <a:r>
              <a:rPr lang="cs-CZ" altLang="cs-CZ" sz="25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Cena: </a:t>
            </a:r>
            <a:r>
              <a:rPr lang="cs-CZ" altLang="cs-CZ" sz="2500">
                <a:latin typeface="Times New Roman" panose="02020603050405020304" pitchFamily="18" charset="0"/>
                <a:cs typeface="Times New Roman" panose="02020603050405020304" pitchFamily="18" charset="0"/>
              </a:rPr>
              <a:t>7 000, 18000, 40 000, 170 000 až 515 000 i více Kč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9087</TotalTime>
  <Words>258</Words>
  <Application>Microsoft Office PowerPoint</Application>
  <PresentationFormat>Předvádění na obrazovce (4:3)</PresentationFormat>
  <Paragraphs>37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Times New Roman</vt:lpstr>
      <vt:lpstr>Arial</vt:lpstr>
      <vt:lpstr>Calibri</vt:lpstr>
      <vt:lpstr>Constantia</vt:lpstr>
      <vt:lpstr>Wingdings 2</vt:lpstr>
      <vt:lpstr>Tok</vt:lpstr>
      <vt:lpstr>Prezentace aplikace PowerPoint</vt:lpstr>
      <vt:lpstr>Vizualizér - pojem</vt:lpstr>
      <vt:lpstr>Vizualizér přenosný</vt:lpstr>
      <vt:lpstr>Vizualizér flexo</vt:lpstr>
      <vt:lpstr>Vizualizér stolní</vt:lpstr>
      <vt:lpstr>Vizualizér stablní</vt:lpstr>
      <vt:lpstr>Vizualizér parametry</vt:lpstr>
    </vt:vector>
  </TitlesOfParts>
  <Company>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Grafika na počítači 1</dc:title>
  <dc:creator>ucebna</dc:creator>
  <cp:lastModifiedBy>Jakub Lapeš</cp:lastModifiedBy>
  <cp:revision>682</cp:revision>
  <dcterms:created xsi:type="dcterms:W3CDTF">2000-02-14T08:40:18Z</dcterms:created>
  <dcterms:modified xsi:type="dcterms:W3CDTF">2023-11-06T13:10:19Z</dcterms:modified>
</cp:coreProperties>
</file>